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  <p:sldMasterId id="2147483699" r:id="rId2"/>
    <p:sldMasterId id="2147483687" r:id="rId3"/>
  </p:sldMasterIdLst>
  <p:notesMasterIdLst>
    <p:notesMasterId r:id="rId38"/>
  </p:notesMasterIdLst>
  <p:handoutMasterIdLst>
    <p:handoutMasterId r:id="rId39"/>
  </p:handoutMasterIdLst>
  <p:sldIdLst>
    <p:sldId id="259" r:id="rId4"/>
    <p:sldId id="301" r:id="rId5"/>
    <p:sldId id="290" r:id="rId6"/>
    <p:sldId id="291" r:id="rId7"/>
    <p:sldId id="292" r:id="rId8"/>
    <p:sldId id="293" r:id="rId9"/>
    <p:sldId id="294" r:id="rId10"/>
    <p:sldId id="302" r:id="rId11"/>
    <p:sldId id="303" r:id="rId12"/>
    <p:sldId id="309" r:id="rId13"/>
    <p:sldId id="308" r:id="rId14"/>
    <p:sldId id="307" r:id="rId15"/>
    <p:sldId id="295" r:id="rId16"/>
    <p:sldId id="257" r:id="rId17"/>
    <p:sldId id="310" r:id="rId18"/>
    <p:sldId id="311" r:id="rId19"/>
    <p:sldId id="298" r:id="rId20"/>
    <p:sldId id="299" r:id="rId21"/>
    <p:sldId id="300" r:id="rId22"/>
    <p:sldId id="313" r:id="rId23"/>
    <p:sldId id="315" r:id="rId24"/>
    <p:sldId id="316" r:id="rId25"/>
    <p:sldId id="318" r:id="rId26"/>
    <p:sldId id="319" r:id="rId27"/>
    <p:sldId id="317" r:id="rId28"/>
    <p:sldId id="312" r:id="rId29"/>
    <p:sldId id="314" r:id="rId30"/>
    <p:sldId id="296" r:id="rId31"/>
    <p:sldId id="282" r:id="rId32"/>
    <p:sldId id="272" r:id="rId33"/>
    <p:sldId id="273" r:id="rId34"/>
    <p:sldId id="274" r:id="rId35"/>
    <p:sldId id="297" r:id="rId36"/>
    <p:sldId id="286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E6E6E6"/>
    <a:srgbClr val="002060"/>
    <a:srgbClr val="FFFFFF"/>
    <a:srgbClr val="7F86AF"/>
    <a:srgbClr val="2936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28" autoAdjust="0"/>
    <p:restoredTop sz="83769" autoAdjust="0"/>
  </p:normalViewPr>
  <p:slideViewPr>
    <p:cSldViewPr snapToGrid="0">
      <p:cViewPr varScale="1">
        <p:scale>
          <a:sx n="96" d="100"/>
          <a:sy n="96" d="100"/>
        </p:scale>
        <p:origin x="1164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2684B9-4DE3-4371-BAA5-499AEF9A8F06}" type="datetime1">
              <a:rPr lang="en-US" smtClean="0"/>
              <a:t>4/8/2024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uk-UA"/>
              <a:t>к.е.н., доцент Возьний К.З.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EE9CA1-18C5-475B-BAF1-5ADFE01930AD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74042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513C10-B261-45E6-9603-DCBAE11C9753}" type="datetime1">
              <a:rPr lang="en-US" smtClean="0"/>
              <a:t>4/8/2024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uk-UA"/>
              <a:t>к.е.н., доцент Возьний К.З.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F10B11-9E4E-4AE4-A6A8-C83365ED574C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120340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/>
              <a:t>Наші перемоги видно далеко, наші помилки – ще далі!!!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AF513C10-B261-45E6-9603-DCBAE11C9753}" type="datetime1">
              <a:rPr lang="en-US" smtClean="0"/>
              <a:t>4/8/2024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uk-UA"/>
              <a:t>к.е.н., доцент Возьний К.З.</a:t>
            </a:r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F10B11-9E4E-4AE4-A6A8-C83365ED574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4987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Дата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AF513C10-B261-45E6-9603-DCBAE11C9753}" type="datetime1">
              <a:rPr lang="en-US" smtClean="0"/>
              <a:t>4/8/2024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uk-UA"/>
              <a:t>к.е.н., доцент Возьний К.З.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F10B11-9E4E-4AE4-A6A8-C83365ED574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7761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Дата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AF513C10-B261-45E6-9603-DCBAE11C9753}" type="datetime1">
              <a:rPr lang="en-US" smtClean="0"/>
              <a:t>4/8/2024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uk-UA"/>
              <a:t>к.е.н., доцент Возьний К.З.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F10B11-9E4E-4AE4-A6A8-C83365ED574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7051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513C10-B261-45E6-9603-DCBAE11C9753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4/8/2024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к.е.н., доцент Возьний К.З.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F10B11-9E4E-4AE4-A6A8-C83365ED574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40197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Дата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AF513C10-B261-45E6-9603-DCBAE11C9753}" type="datetime1">
              <a:rPr lang="en-US" smtClean="0"/>
              <a:t>4/8/2024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uk-UA"/>
              <a:t>к.е.н., доцент Возьний К.З.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F10B11-9E4E-4AE4-A6A8-C83365ED574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7107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/>
              <a:t>Наші перемоги видно далеко, наші помилки – ще далі!!!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AF513C10-B261-45E6-9603-DCBAE11C9753}" type="datetime1">
              <a:rPr lang="en-US" smtClean="0"/>
              <a:t>4/8/2024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uk-UA"/>
              <a:t>к.е.н., доцент Возьний К.З.</a:t>
            </a:r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F10B11-9E4E-4AE4-A6A8-C83365ED574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0501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AF513C10-B261-45E6-9603-DCBAE11C9753}" type="datetime1">
              <a:rPr lang="en-US" smtClean="0"/>
              <a:t>4/8/2024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uk-UA"/>
              <a:t>к.е.н., доцент Возьний К.З.</a:t>
            </a:r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F10B11-9E4E-4AE4-A6A8-C83365ED574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4565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Дата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AF513C10-B261-45E6-9603-DCBAE11C9753}" type="datetime1">
              <a:rPr lang="en-US" smtClean="0"/>
              <a:t>4/8/2024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uk-UA"/>
              <a:t>к.е.н., доцент Возьний К.З.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F10B11-9E4E-4AE4-A6A8-C83365ED574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4661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Дата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AF513C10-B261-45E6-9603-DCBAE11C9753}" type="datetime1">
              <a:rPr lang="en-US" smtClean="0"/>
              <a:t>4/8/2024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uk-UA"/>
              <a:t>к.е.н., доцент Возьний К.З.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F10B11-9E4E-4AE4-A6A8-C83365ED574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8546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Дата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AF513C10-B261-45E6-9603-DCBAE11C9753}" type="datetime1">
              <a:rPr lang="en-US" smtClean="0"/>
              <a:t>4/8/2024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uk-UA"/>
              <a:t>к.е.н., доцент Возьний К.З.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F10B11-9E4E-4AE4-A6A8-C83365ED574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7876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/>
              <a:t>Наші перемоги видно далеко, наші помилки – ще далі!!!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AF513C10-B261-45E6-9603-DCBAE11C9753}" type="datetime1">
              <a:rPr lang="en-US" smtClean="0"/>
              <a:t>4/8/2024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uk-UA"/>
              <a:t>к.е.н., доцент Возьний К.З.</a:t>
            </a:r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F10B11-9E4E-4AE4-A6A8-C83365ED574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5217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AF513C10-B261-45E6-9603-DCBAE11C9753}" type="datetime1">
              <a:rPr lang="en-US" smtClean="0"/>
              <a:t>4/8/2024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uk-UA"/>
              <a:t>к.е.н., доцент Возьний К.З.</a:t>
            </a:r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F10B11-9E4E-4AE4-A6A8-C83365ED574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8611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Дата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AF513C10-B261-45E6-9603-DCBAE11C9753}" type="datetime1">
              <a:rPr lang="en-US" smtClean="0"/>
              <a:t>4/8/2024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uk-UA"/>
              <a:t>к.е.н., доцент Возьний К.З.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F10B11-9E4E-4AE4-A6A8-C83365ED574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5062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Дата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AF513C10-B261-45E6-9603-DCBAE11C9753}" type="datetime1">
              <a:rPr lang="en-US" smtClean="0"/>
              <a:t>4/8/2024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uk-UA"/>
              <a:t>к.е.н., доцент Возьний К.З.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F10B11-9E4E-4AE4-A6A8-C83365ED574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4654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Дата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AF513C10-B261-45E6-9603-DCBAE11C9753}" type="datetime1">
              <a:rPr lang="en-US" smtClean="0"/>
              <a:t>4/8/2024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uk-UA"/>
              <a:t>к.е.н., доцент Возьний К.З.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F10B11-9E4E-4AE4-A6A8-C83365ED574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3514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Дата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AF513C10-B261-45E6-9603-DCBAE11C9753}" type="datetime1">
              <a:rPr lang="en-US" smtClean="0"/>
              <a:t>4/8/2024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uk-UA"/>
              <a:t>к.е.н., доцент Возьний К.З.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F10B11-9E4E-4AE4-A6A8-C83365ED574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6285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Дата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AF513C10-B261-45E6-9603-DCBAE11C9753}" type="datetime1">
              <a:rPr lang="en-US" smtClean="0"/>
              <a:t>4/8/2024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uk-UA"/>
              <a:t>к.е.н., доцент Возьний К.З.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F10B11-9E4E-4AE4-A6A8-C83365ED574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0887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/>
              <a:t>Наші перемоги видно далеко, наші помилки – ще далі!!!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AF513C10-B261-45E6-9603-DCBAE11C9753}" type="datetime1">
              <a:rPr lang="en-US" smtClean="0"/>
              <a:t>4/8/2024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uk-UA"/>
              <a:t>к.е.н., доцент Возьний К.З.</a:t>
            </a:r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F10B11-9E4E-4AE4-A6A8-C83365ED574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36377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Дата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AF513C10-B261-45E6-9603-DCBAE11C9753}" type="datetime1">
              <a:rPr lang="en-US" smtClean="0"/>
              <a:t>4/8/2024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uk-UA"/>
              <a:t>к.е.н., доцент Возьний К.З.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F10B11-9E4E-4AE4-A6A8-C83365ED574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2213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Дата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AF513C10-B261-45E6-9603-DCBAE11C9753}" type="datetime1">
              <a:rPr lang="en-US" smtClean="0"/>
              <a:t>4/8/2024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uk-UA"/>
              <a:t>к.е.н., доцент Возьний К.З.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F10B11-9E4E-4AE4-A6A8-C83365ED574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204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/>
              <a:t>Джерело</a:t>
            </a:r>
            <a:r>
              <a:rPr lang="ru-RU" dirty="0"/>
              <a:t>: https://uk.wikipedia.org/wiki/%D0%92%D1%96%D0%BA%D1%96%D0%BF%D0%B5%D0%B4%D1%96%D1%8F:%D0%9F%D1%80%D0%BE%D1%94%D0%BA%D1%82:%D0%92%D1%96%D0%BA%D1%96%D1%81%D1%82%D1%83%D0%B4%D1%96%D1%8F_%D0%97%D0%A3%D0%9D%D0%A3</a:t>
            </a:r>
          </a:p>
          <a:p>
            <a:endParaRPr lang="uk-UA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AF513C10-B261-45E6-9603-DCBAE11C9753}" type="datetime1">
              <a:rPr lang="en-US" smtClean="0"/>
              <a:t>4/8/2024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uk-UA"/>
              <a:t>к.е.н., доцент Возьний К.З.</a:t>
            </a:r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F10B11-9E4E-4AE4-A6A8-C83365ED574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64123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AF513C10-B261-45E6-9603-DCBAE11C9753}" type="datetime1">
              <a:rPr lang="en-US" smtClean="0"/>
              <a:t>4/8/2024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uk-UA"/>
              <a:t>к.е.н., доцент Возьний К.З.</a:t>
            </a:r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F10B11-9E4E-4AE4-A6A8-C83365ED574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2925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AF513C10-B261-45E6-9603-DCBAE11C9753}" type="datetime1">
              <a:rPr lang="en-US" smtClean="0"/>
              <a:t>4/8/2024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uk-UA"/>
              <a:t>к.е.н., доцент Возьний К.З.</a:t>
            </a:r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F10B11-9E4E-4AE4-A6A8-C83365ED574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88610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Дата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AF513C10-B261-45E6-9603-DCBAE11C9753}" type="datetime1">
              <a:rPr lang="en-US" smtClean="0"/>
              <a:t>4/8/2024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uk-UA"/>
              <a:t>к.е.н., доцент Возьний К.З.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F10B11-9E4E-4AE4-A6A8-C83365ED574C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2848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AF513C10-B261-45E6-9603-DCBAE11C9753}" type="datetime1">
              <a:rPr lang="en-US" smtClean="0"/>
              <a:t>4/8/2024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uk-UA"/>
              <a:t>к.е.н., доцент Возьний К.З.</a:t>
            </a:r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F10B11-9E4E-4AE4-A6A8-C83365ED574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2886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AF513C10-B261-45E6-9603-DCBAE11C9753}" type="datetime1">
              <a:rPr lang="en-US" smtClean="0"/>
              <a:t>4/8/2024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uk-UA"/>
              <a:t>к.е.н., доцент Возьний К.З.</a:t>
            </a:r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F10B11-9E4E-4AE4-A6A8-C83365ED574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7589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AF513C10-B261-45E6-9603-DCBAE11C9753}" type="datetime1">
              <a:rPr lang="en-US" smtClean="0"/>
              <a:t>4/8/2024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uk-UA"/>
              <a:t>к.е.н., доцент Возьний К.З.</a:t>
            </a:r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F10B11-9E4E-4AE4-A6A8-C83365ED574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7048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Дата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AF513C10-B261-45E6-9603-DCBAE11C9753}" type="datetime1">
              <a:rPr lang="en-US" smtClean="0"/>
              <a:t>4/8/2024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uk-UA"/>
              <a:t>к.е.н., доцент Возьний К.З.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F10B11-9E4E-4AE4-A6A8-C83365ED574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8647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Дата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AF513C10-B261-45E6-9603-DCBAE11C9753}" type="datetime1">
              <a:rPr lang="en-US" smtClean="0"/>
              <a:t>4/8/2024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uk-UA"/>
              <a:t>к.е.н., доцент Возьний К.З.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F10B11-9E4E-4AE4-A6A8-C83365ED574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974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Дата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AF513C10-B261-45E6-9603-DCBAE11C9753}" type="datetime1">
              <a:rPr lang="en-US" smtClean="0"/>
              <a:t>4/8/2024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uk-UA"/>
              <a:t>к.е.н., доцент Возьний К.З.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F10B11-9E4E-4AE4-A6A8-C83365ED574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219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AEAEC-7FA6-41EF-A3C4-E200B9CB08C1}" type="datetime1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/>
              <a:t>к.е.н., доцент Возьний К.З.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FAA22-95AF-4477-B602-D8E5A1273D9E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496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962F4-FC74-46A6-9B88-F743EAAB1F72}" type="datetime1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/>
              <a:t>к.е.н., доцент Возьний К.З.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FAA22-95AF-4477-B602-D8E5A1273D9E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480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1739898"/>
            <a:ext cx="2628900" cy="44370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739899"/>
            <a:ext cx="7734300" cy="443706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F4A2B-48A4-4220-99C0-CC6A6254D83D}" type="datetime1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/>
              <a:t>к.е.н., доцент Возьний К.З.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FAA22-95AF-4477-B602-D8E5A1273D9E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0829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5381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20278-0C3D-4E02-A765-1806E7F24CD6}" type="datetime1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/>
              <a:t>к.е.н., доцент Возьний К.З.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4A37E-F533-4D8F-B767-49DD71954277}" type="slidenum">
              <a:rPr lang="en-US" smtClean="0"/>
              <a:t>‹№›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830261" y="5889307"/>
            <a:ext cx="10523537" cy="25717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uk-UA" dirty="0"/>
              <a:t>Джерело: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6002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edit Master sub</a:t>
            </a:r>
          </a:p>
          <a:p>
            <a:r>
              <a:rPr lang="en-US" dirty="0"/>
              <a:t>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2BEC4-3AF6-4D3E-B7B9-B6C86E49918D}" type="datetime1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/>
              <a:t>к.е.н., доцент Возьний К.З.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90779-4C81-4824-BAA3-72BEDB3C884B}" type="slidenum">
              <a:rPr lang="en-US" smtClean="0"/>
              <a:t>‹№›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1524000" y="6052185"/>
            <a:ext cx="10515600" cy="304165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6866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3680" y="177800"/>
            <a:ext cx="10136520" cy="749300"/>
          </a:xfrm>
          <a:ln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8130" y="1168400"/>
            <a:ext cx="9774570" cy="458684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7A8D4-7C58-4C93-94C5-4869DABEB55A}" type="datetime1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/>
              <a:t>к.е.н., доцент Возьний К.З.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90779-4C81-4824-BAA3-72BEDB3C884B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3776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0088" y="92890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90088" y="380862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C355C-DB41-48CD-A2C9-047C1F13878D}" type="datetime1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/>
              <a:t>к.е.н., доцент Возьний К.З.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90779-4C81-4824-BAA3-72BEDB3C884B}" type="slidenum">
              <a:rPr lang="en-US" smtClean="0"/>
              <a:t>‹№›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1524000" y="6052185"/>
            <a:ext cx="10515600" cy="304165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uk-UA" dirty="0"/>
              <a:t>Джерело</a:t>
            </a:r>
            <a:r>
              <a:rPr lang="en-US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9684302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2730" y="411720"/>
            <a:ext cx="9863470" cy="75580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698625"/>
            <a:ext cx="4800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0" y="1698625"/>
            <a:ext cx="4800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558C0-25DB-4C6A-9184-D14723FA3BD8}" type="datetime1">
              <a:rPr lang="en-US" smtClean="0"/>
              <a:t>4/8/2024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/>
              <a:t>к.е.н., доцент Возьний К.З.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90779-4C81-4824-BAA3-72BEDB3C884B}" type="slidenum">
              <a:rPr lang="en-US" smtClean="0"/>
              <a:t>‹№›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1524000" y="6052185"/>
            <a:ext cx="10515600" cy="304165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uk-UA" dirty="0"/>
              <a:t>Джерело</a:t>
            </a:r>
            <a:r>
              <a:rPr lang="en-US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4734604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55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55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5588" y="2505075"/>
            <a:ext cx="5157787" cy="326840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580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58000" y="2505075"/>
            <a:ext cx="5183188" cy="326840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C6245-0185-499A-B973-7194D491F9E0}" type="datetime1">
              <a:rPr lang="en-US" smtClean="0"/>
              <a:t>4/8/2024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/>
              <a:t>к.е.н., доцент Возьний К.З.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90779-4C81-4824-BAA3-72BEDB3C884B}" type="slidenum">
              <a:rPr lang="en-US" smtClean="0"/>
              <a:t>‹№›</a:t>
            </a:fld>
            <a:endParaRPr lang="en-US"/>
          </a:p>
        </p:txBody>
      </p:sp>
      <p:sp>
        <p:nvSpPr>
          <p:cNvPr id="10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1524000" y="6052185"/>
            <a:ext cx="10515600" cy="304165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uk-UA" dirty="0"/>
              <a:t>Джерело</a:t>
            </a:r>
            <a:r>
              <a:rPr lang="en-US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6110509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97745-DC07-4EF3-B153-DF733173D13A}" type="datetime1">
              <a:rPr lang="en-US" smtClean="0"/>
              <a:t>4/8/2024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/>
              <a:t>к.е.н., доцент Возьний К.З.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90779-4C81-4824-BAA3-72BEDB3C884B}" type="slidenum">
              <a:rPr lang="en-US" smtClean="0"/>
              <a:t>‹№›</a:t>
            </a:fld>
            <a:endParaRPr lang="en-US"/>
          </a:p>
        </p:txBody>
      </p:sp>
      <p:sp>
        <p:nvSpPr>
          <p:cNvPr id="6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1524000" y="6052185"/>
            <a:ext cx="10515600" cy="304165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uk-UA" dirty="0"/>
              <a:t>Джерело</a:t>
            </a:r>
            <a:r>
              <a:rPr lang="en-US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750885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726BE-0D37-408E-A3B7-D1BF3321172F}" type="datetime1">
              <a:rPr lang="en-US" smtClean="0"/>
              <a:t>4/8/2024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/>
              <a:t>к.е.н., доцент Возьний К.З.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90779-4C81-4824-BAA3-72BEDB3C884B}" type="slidenum">
              <a:rPr lang="en-US" smtClean="0"/>
              <a:t>‹№›</a:t>
            </a:fld>
            <a:endParaRPr lang="en-US"/>
          </a:p>
        </p:txBody>
      </p:sp>
      <p:sp>
        <p:nvSpPr>
          <p:cNvPr id="5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1524000" y="6052185"/>
            <a:ext cx="10515600" cy="304165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uk-UA" dirty="0"/>
              <a:t>Джерело</a:t>
            </a:r>
            <a:r>
              <a:rPr lang="en-US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732347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2EFB315-55D7-4783-A4C5-1C06AE5C93AF}" type="datetime1">
              <a:rPr lang="en-US" smtClean="0"/>
              <a:t>4/8/2024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/>
              <a:t>к.е.н., доцент Возьний К.З.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FAA22-95AF-4477-B602-D8E5A1273D9E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621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333910"/>
            <a:ext cx="37511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9800" y="864135"/>
            <a:ext cx="5887948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6400" y="1934110"/>
            <a:ext cx="37511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3510A-3288-4CA9-8A3C-36352F2EC522}" type="datetime1">
              <a:rPr lang="en-US" smtClean="0"/>
              <a:t>4/8/2024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/>
              <a:t>к.е.н., доцент Возьний К.З.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90779-4C81-4824-BAA3-72BEDB3C884B}" type="slidenum">
              <a:rPr lang="en-US" smtClean="0"/>
              <a:t>‹№›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1524000" y="6052185"/>
            <a:ext cx="10515600" cy="304165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uk-UA" dirty="0"/>
              <a:t>Джерело</a:t>
            </a:r>
            <a:r>
              <a:rPr lang="en-US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4679883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1" y="227171"/>
            <a:ext cx="3430412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19800" y="757396"/>
            <a:ext cx="5384515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6401" y="1827371"/>
            <a:ext cx="3430412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641AA-64E7-457A-9348-992D31655462}" type="datetime1">
              <a:rPr lang="en-US" smtClean="0"/>
              <a:t>4/8/2024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/>
              <a:t>к.е.н., доцент Возьний К.З.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90779-4C81-4824-BAA3-72BEDB3C884B}" type="slidenum">
              <a:rPr lang="en-US" smtClean="0"/>
              <a:t>‹№›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1524000" y="6052185"/>
            <a:ext cx="10515600" cy="304165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uk-UA" dirty="0"/>
              <a:t>Джерело</a:t>
            </a:r>
            <a:r>
              <a:rPr lang="en-US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6925010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0E971-A2D7-43EE-BCA6-07CA590451D6}" type="datetime1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/>
              <a:t>к.е.н., доцент Возьний К.З.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90779-4C81-4824-BAA3-72BEDB3C884B}" type="slidenum">
              <a:rPr lang="en-US" smtClean="0"/>
              <a:t>‹№›</a:t>
            </a:fld>
            <a:endParaRPr lang="en-US"/>
          </a:p>
        </p:txBody>
      </p:sp>
      <p:sp>
        <p:nvSpPr>
          <p:cNvPr id="7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1524000" y="6052185"/>
            <a:ext cx="10515600" cy="304165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uk-UA" dirty="0"/>
              <a:t>Джерело</a:t>
            </a:r>
            <a:r>
              <a:rPr lang="en-US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4608184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213742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365125"/>
            <a:ext cx="7048500" cy="521374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37959-E38D-416F-BCD0-96EB2FA0F337}" type="datetime1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/>
              <a:t>к.е.н., доцент Возьний К.З.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90779-4C81-4824-BAA3-72BEDB3C884B}" type="slidenum">
              <a:rPr lang="en-US" smtClean="0"/>
              <a:t>‹№›</a:t>
            </a:fld>
            <a:endParaRPr lang="en-US"/>
          </a:p>
        </p:txBody>
      </p:sp>
      <p:sp>
        <p:nvSpPr>
          <p:cNvPr id="7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1524000" y="6052185"/>
            <a:ext cx="10515600" cy="304165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uk-UA" dirty="0"/>
              <a:t>Джерело</a:t>
            </a:r>
            <a:r>
              <a:rPr lang="en-US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5890647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3360" y="175228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3360" y="423195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86E76-62DA-499E-BA64-974EADC98A93}" type="datetime1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/>
              <a:t>к.е.н., доцент Возьний К.З.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4A37E-F533-4D8F-B767-49DD71954277}" type="slidenum">
              <a:rPr lang="en-US" smtClean="0"/>
              <a:t>‹№›</a:t>
            </a:fld>
            <a:endParaRPr lang="en-US"/>
          </a:p>
        </p:txBody>
      </p:sp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838200" y="497840"/>
            <a:ext cx="9331960" cy="772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302363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5381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20278-0C3D-4E02-A765-1806E7F24CD6}" type="datetime1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/>
              <a:t>к.е.н., доцент Возьний К.З.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4A37E-F533-4D8F-B767-49DD71954277}" type="slidenum">
              <a:rPr lang="en-US" smtClean="0"/>
              <a:t>‹№›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830261" y="5889307"/>
            <a:ext cx="10523537" cy="25717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uk-UA" dirty="0"/>
              <a:t>Джерело: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9751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658B8-67DB-4D11-BCFA-99527D2961FF}" type="datetime1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/>
              <a:t>к.е.н., доцент Возьний К.З.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4A37E-F533-4D8F-B767-49DD71954277}" type="slidenum">
              <a:rPr lang="en-US" smtClean="0"/>
              <a:t>‹№›</a:t>
            </a:fld>
            <a:endParaRPr lang="en-US"/>
          </a:p>
        </p:txBody>
      </p:sp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838200" y="418148"/>
            <a:ext cx="9331960" cy="772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379200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27500-3811-4281-89F9-68B020B737BF}" type="datetime1">
              <a:rPr lang="en-US" smtClean="0"/>
              <a:t>4/8/2024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/>
              <a:t>к.е.н., доцент Возьний К.З.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4A37E-F533-4D8F-B767-49DD71954277}" type="slidenum">
              <a:rPr lang="en-US" smtClean="0"/>
              <a:t>‹№›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101482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8286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0954B-300A-4485-AB13-5321A5402DC5}" type="datetime1">
              <a:rPr lang="en-US" smtClean="0"/>
              <a:t>4/8/2024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/>
              <a:t>к.е.н., доцент Возьний К.З.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4A37E-F533-4D8F-B767-49DD71954277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3512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9A204-6ED8-4034-992F-0AC1EE2B895F}" type="datetime1">
              <a:rPr lang="en-US" smtClean="0"/>
              <a:t>4/8/2024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/>
              <a:t>к.е.н., доцент Возьний К.З.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4A37E-F533-4D8F-B767-49DD71954277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812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8ACF4-D50A-47B2-86ED-4776B143652F}" type="datetime1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/>
              <a:t>к.е.н., доцент Возьний К.З.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FAA22-95AF-4477-B602-D8E5A1273D9E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0809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47755-2835-429F-9AFF-E7F619ED25E5}" type="datetime1">
              <a:rPr lang="en-US" smtClean="0"/>
              <a:t>4/8/2024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/>
              <a:t>к.е.н., доцент Возьний К.З.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4A37E-F533-4D8F-B767-49DD71954277}" type="slidenum">
              <a:rPr lang="en-US" smtClean="0"/>
              <a:t>‹№›</a:t>
            </a:fld>
            <a:endParaRPr lang="en-US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838200" y="358140"/>
            <a:ext cx="9331960" cy="772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796542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35760"/>
            <a:ext cx="3932237" cy="1168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920240"/>
            <a:ext cx="6172200" cy="394081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895600"/>
            <a:ext cx="3932237" cy="29733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C1DA9-0301-4D0F-BEBE-73646E18BA0A}" type="datetime1">
              <a:rPr lang="en-US" smtClean="0"/>
              <a:t>4/8/2024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/>
              <a:t>к.е.н., доцент Возьний К.З.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4A37E-F533-4D8F-B767-49DD71954277}" type="slidenum">
              <a:rPr lang="en-US" smtClean="0"/>
              <a:t>‹№›</a:t>
            </a:fld>
            <a:endParaRPr lang="en-US"/>
          </a:p>
        </p:txBody>
      </p:sp>
      <p:sp>
        <p:nvSpPr>
          <p:cNvPr id="8" name="Title Placeholder 1"/>
          <p:cNvSpPr txBox="1">
            <a:spLocks/>
          </p:cNvSpPr>
          <p:nvPr userDrawn="1"/>
        </p:nvSpPr>
        <p:spPr>
          <a:xfrm>
            <a:off x="838200" y="431800"/>
            <a:ext cx="9331960" cy="772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10744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808480"/>
            <a:ext cx="3932237" cy="1021080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808480"/>
            <a:ext cx="6172200" cy="405257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915920"/>
            <a:ext cx="3932237" cy="295306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78C84-B208-4EEE-A182-BE0BF3E117C5}" type="datetime1">
              <a:rPr lang="en-US" smtClean="0"/>
              <a:t>4/8/2024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/>
              <a:t>к.е.н., доцент Возьний К.З.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4A37E-F533-4D8F-B767-49DD71954277}" type="slidenum">
              <a:rPr lang="en-US" smtClean="0"/>
              <a:t>‹№›</a:t>
            </a:fld>
            <a:endParaRPr lang="en-US"/>
          </a:p>
        </p:txBody>
      </p:sp>
      <p:sp>
        <p:nvSpPr>
          <p:cNvPr id="8" name="Title Placeholder 1"/>
          <p:cNvSpPr txBox="1">
            <a:spLocks/>
          </p:cNvSpPr>
          <p:nvPr userDrawn="1"/>
        </p:nvSpPr>
        <p:spPr>
          <a:xfrm>
            <a:off x="838200" y="497840"/>
            <a:ext cx="9331960" cy="772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253604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036695"/>
          </a:xfrm>
        </p:spPr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E3036-6910-4152-B04B-55B0A12C9C71}" type="datetime1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/>
              <a:t>к.е.н., доцент Возьний К.З.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4A37E-F533-4D8F-B767-49DD71954277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1149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1981199"/>
            <a:ext cx="2628900" cy="4195764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981199"/>
            <a:ext cx="7734300" cy="4195763"/>
          </a:xfrm>
        </p:spPr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7791A-168D-485F-AFB3-1ACD46EAC90E}" type="datetime1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/>
              <a:t>к.е.н., доцент Возьний К.З.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4A37E-F533-4D8F-B767-49DD71954277}" type="slidenum">
              <a:rPr lang="en-US" smtClean="0"/>
              <a:t>‹№›</a:t>
            </a:fld>
            <a:endParaRPr lang="en-US"/>
          </a:p>
        </p:txBody>
      </p:sp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838200" y="497840"/>
            <a:ext cx="9331960" cy="772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619087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8300"/>
            <a:ext cx="10922000" cy="812800"/>
          </a:xfrm>
          <a:ln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8130" y="1403904"/>
            <a:ext cx="977457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7A8D4-7C58-4C93-94C5-4869DABEB55A}" type="datetime1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/>
              <a:t>к.е.н., доцент Возьний К.З.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90779-4C81-4824-BAA3-72BEDB3C884B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7715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5381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20278-0C3D-4E02-A765-1806E7F24CD6}" type="datetime1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/>
              <a:t>к.е.н., доцент Возьний К.З.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4A37E-F533-4D8F-B767-49DD71954277}" type="slidenum">
              <a:rPr lang="en-US" smtClean="0"/>
              <a:t>‹№›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830261" y="5889307"/>
            <a:ext cx="10523537" cy="25717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uk-UA" dirty="0"/>
              <a:t>Джерело: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931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91E29-397F-49BD-B447-605E2EE86E50}" type="datetime1">
              <a:rPr lang="en-US" smtClean="0"/>
              <a:t>4/8/2024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/>
              <a:t>к.е.н., доцент Возьний К.З.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FAA22-95AF-4477-B602-D8E5A1273D9E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612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DDA74-AAE0-46BE-A030-8B4DA32B41AD}" type="datetime1">
              <a:rPr lang="en-US" smtClean="0"/>
              <a:t>4/8/2024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/>
              <a:t>к.е.н., доцент Возьний К.З.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FAA22-95AF-4477-B602-D8E5A1273D9E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356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93155-9A5A-4B75-A006-35D15D0FD532}" type="datetime1">
              <a:rPr lang="en-US" smtClean="0"/>
              <a:t>4/8/2024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/>
              <a:t>к.е.н., доцент Возьний К.З.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FAA22-95AF-4477-B602-D8E5A1273D9E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144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AEB80-BEDD-46AC-A1EF-E1CF32E479DA}" type="datetime1">
              <a:rPr lang="en-US" smtClean="0"/>
              <a:t>4/8/2024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/>
              <a:t>к.е.н., доцент Возьний К.З.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FAA22-95AF-4477-B602-D8E5A1273D9E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35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765300"/>
            <a:ext cx="3932237" cy="10858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765300"/>
            <a:ext cx="6172200" cy="40957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3098800"/>
            <a:ext cx="3932237" cy="2770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EDB98-99C7-4F2D-9741-2F467B3BA623}" type="datetime1">
              <a:rPr lang="en-US" smtClean="0"/>
              <a:t>4/8/2024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/>
              <a:t>к.е.н., доцент Возьний К.З.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FAA22-95AF-4477-B602-D8E5A1273D9E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77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C6AE5-2A84-41B0-94D1-3398C6A372CD}" type="datetime1">
              <a:rPr lang="en-US" smtClean="0"/>
              <a:t>4/8/2024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/>
              <a:t>к.е.н., доцент Возьний К.З.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FAA22-95AF-4477-B602-D8E5A1273D9E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508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3.jp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6"/>
          <p:cNvSpPr/>
          <p:nvPr userDrawn="1"/>
        </p:nvSpPr>
        <p:spPr bwMode="auto">
          <a:xfrm>
            <a:off x="-4666" y="6319467"/>
            <a:ext cx="12176126" cy="53853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9842" y="1733021"/>
            <a:ext cx="10515600" cy="8198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3012548"/>
            <a:ext cx="10515600" cy="31644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73E8BD7C-93EB-4C10-B105-FF43442C2382}" type="datetime1">
              <a:rPr lang="en-US" smtClean="0"/>
              <a:t>4/8/2024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uk-UA"/>
              <a:t>к.е.н., доцент Возьний К.З.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8BFAA22-95AF-4477-B602-D8E5A1273D9E}" type="slidenum">
              <a:rPr lang="en-US" smtClean="0"/>
              <a:pPr/>
              <a:t>‹№›</a:t>
            </a:fld>
            <a:endParaRPr lang="en-US" dirty="0"/>
          </a:p>
        </p:txBody>
      </p:sp>
      <p:sp>
        <p:nvSpPr>
          <p:cNvPr id="7" name="Пирог 9"/>
          <p:cNvSpPr/>
          <p:nvPr userDrawn="1"/>
        </p:nvSpPr>
        <p:spPr bwMode="auto">
          <a:xfrm rot="5400000">
            <a:off x="-1972108" y="-2132541"/>
            <a:ext cx="3934884" cy="4271433"/>
          </a:xfrm>
          <a:prstGeom prst="pie">
            <a:avLst>
              <a:gd name="adj1" fmla="val 16177944"/>
              <a:gd name="adj2" fmla="val 7593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2400">
              <a:solidFill>
                <a:schemeClr val="tx1"/>
              </a:solidFill>
            </a:endParaRPr>
          </a:p>
        </p:txBody>
      </p:sp>
      <p:pic>
        <p:nvPicPr>
          <p:cNvPr id="8" name="Picture 2" descr="D:\Мої документи\Проект ТЕОРІЯ ХАОСУ\!!!!!!__Сезон 2\ЗУНУ 2.pn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5818" y="0"/>
            <a:ext cx="3983567" cy="975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8"/>
          <p:cNvSpPr/>
          <p:nvPr userDrawn="1"/>
        </p:nvSpPr>
        <p:spPr bwMode="auto">
          <a:xfrm>
            <a:off x="57245" y="0"/>
            <a:ext cx="12215284" cy="105621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2400"/>
          </a:p>
        </p:txBody>
      </p:sp>
      <p:pic>
        <p:nvPicPr>
          <p:cNvPr id="11" name="Picture 2" descr="D:\Мої документи\Проект ТЕОРІЯ ХАОСУ\!!!!!!__Сезон 2\ЗУНУ 2.pn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2559" y="0"/>
            <a:ext cx="3983567" cy="975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Овал 14"/>
          <p:cNvSpPr/>
          <p:nvPr userDrawn="1"/>
        </p:nvSpPr>
        <p:spPr>
          <a:xfrm>
            <a:off x="57245" y="114300"/>
            <a:ext cx="1441451" cy="1439333"/>
          </a:xfrm>
          <a:prstGeom prst="ellipse">
            <a:avLst/>
          </a:prstGeom>
          <a:blipFill>
            <a:blip r:embed="rId15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2400"/>
          </a:p>
        </p:txBody>
      </p:sp>
    </p:spTree>
    <p:extLst>
      <p:ext uri="{BB962C8B-B14F-4D97-AF65-F5344CB8AC3E}">
        <p14:creationId xmlns:p14="http://schemas.microsoft.com/office/powerpoint/2010/main" val="3751480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712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alphaModFix amt="22000"/>
            <a:lum/>
          </a:blip>
          <a:srcRect/>
          <a:stretch>
            <a:fillRect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98280" y="225505"/>
            <a:ext cx="9863470" cy="755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3680" y="1403904"/>
            <a:ext cx="977457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1718D-0A9F-4503-9FCD-24749A49E974}" type="datetime1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244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uk-UA"/>
              <a:t>к.е.н., доцент Возьний К.З.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964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E90779-4C81-4824-BAA3-72BEDB3C884B}" type="slidenum">
              <a:rPr lang="en-US" smtClean="0"/>
              <a:t>‹№›</a:t>
            </a:fld>
            <a:endParaRPr lang="en-US"/>
          </a:p>
        </p:txBody>
      </p:sp>
      <p:sp>
        <p:nvSpPr>
          <p:cNvPr id="7" name="Прямоугольник 8"/>
          <p:cNvSpPr/>
          <p:nvPr userDrawn="1"/>
        </p:nvSpPr>
        <p:spPr bwMode="auto">
          <a:xfrm rot="16200000">
            <a:off x="-2590800" y="2848847"/>
            <a:ext cx="6858000" cy="116030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9" y="61754"/>
            <a:ext cx="1482061" cy="148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019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alphaModFix amt="28000"/>
            <a:lum/>
          </a:blip>
          <a:srcRect/>
          <a:stretch>
            <a:fillRect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8"/>
          <p:cNvSpPr/>
          <p:nvPr userDrawn="1"/>
        </p:nvSpPr>
        <p:spPr bwMode="auto">
          <a:xfrm>
            <a:off x="0" y="191848"/>
            <a:ext cx="12199938" cy="116030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8" name="Прямоугольник 16"/>
          <p:cNvSpPr/>
          <p:nvPr userDrawn="1"/>
        </p:nvSpPr>
        <p:spPr bwMode="auto">
          <a:xfrm>
            <a:off x="-7938" y="6248401"/>
            <a:ext cx="12199938" cy="6096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68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88E0D-61BA-48A0-A244-CF7CA74E3ADE}" type="datetime1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uk-UA"/>
              <a:t>к.е.н., доцент Возьний К.З.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24A37E-F533-4D8F-B767-49DD71954277}" type="slidenum">
              <a:rPr lang="en-US" smtClean="0"/>
              <a:t>‹№›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0261" y="385920"/>
            <a:ext cx="9331960" cy="772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0049" y="29845"/>
            <a:ext cx="1482061" cy="148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136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711" r:id="rId12"/>
    <p:sldLayoutId id="2147483713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92%D1%96%D0%BA%D1%96%D0%BF%D0%B5%D0%B4%D1%96%D1%8F:%D0%9F%D1%80%D0%BE%D1%94%D0%BA%D1%82:%D0%92%D1%96%D0%BA%D1%96%D1%81%D1%82%D1%83%D0%B4%D1%96%D1%8F_%D0%97%D0%A3%D0%9D%D0%A3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copyvios.toolforge.org/?lang=uk&amp;project=wikipedia&amp;title=&amp;oldid=&amp;action=search&amp;use_engine=1&amp;use_links=1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hyperlink" Target="https://search.creativecommons.org/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625" y="1608463"/>
            <a:ext cx="11344234" cy="3481329"/>
          </a:xfrm>
        </p:spPr>
        <p:txBody>
          <a:bodyPr>
            <a:normAutofit/>
          </a:bodyPr>
          <a:lstStyle/>
          <a:p>
            <a:pPr lvl="0" algn="ctr"/>
            <a:br>
              <a:rPr lang="uk-UA" sz="3600" dirty="0"/>
            </a:br>
            <a:r>
              <a:rPr lang="uk-UA" b="1" dirty="0"/>
              <a:t>«Академічна доброчесність і </a:t>
            </a:r>
            <a:r>
              <a:rPr lang="uk-UA" b="1" dirty="0" err="1"/>
              <a:t>наукометрія</a:t>
            </a:r>
            <a:r>
              <a:rPr lang="uk-UA" b="1" dirty="0"/>
              <a:t>: досвід, помилки, перспективи» </a:t>
            </a:r>
            <a:br>
              <a:rPr lang="en-US" b="1" dirty="0"/>
            </a:br>
            <a:br>
              <a:rPr lang="en-US" b="1" dirty="0"/>
            </a:br>
            <a:r>
              <a:rPr lang="uk-UA" sz="2400" b="1" i="1" dirty="0"/>
              <a:t>Тернопіль, ЗУНУ, 5 квітня 2024 року</a:t>
            </a:r>
            <a:endParaRPr lang="en-US" sz="24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019" y="5089793"/>
            <a:ext cx="6169447" cy="811746"/>
          </a:xfrm>
        </p:spPr>
        <p:txBody>
          <a:bodyPr>
            <a:noAutofit/>
          </a:bodyPr>
          <a:lstStyle/>
          <a:p>
            <a:pPr marL="0" lvl="0" indent="0" algn="ctr">
              <a:buNone/>
            </a:pPr>
            <a:r>
              <a:rPr lang="uk-UA" sz="2400" dirty="0"/>
              <a:t>Директор бібліотеки ім. Л. </a:t>
            </a:r>
            <a:r>
              <a:rPr lang="uk-UA" sz="2400" dirty="0" err="1"/>
              <a:t>Каніщенка</a:t>
            </a:r>
            <a:r>
              <a:rPr lang="uk-UA" sz="2400" dirty="0"/>
              <a:t>,</a:t>
            </a:r>
          </a:p>
          <a:p>
            <a:pPr marL="0" lvl="0" indent="0" algn="ctr">
              <a:buNone/>
            </a:pPr>
            <a:r>
              <a:rPr lang="uk-UA" sz="2400" dirty="0" err="1"/>
              <a:t>к.е.н</a:t>
            </a:r>
            <a:r>
              <a:rPr lang="uk-UA" sz="2400" dirty="0"/>
              <a:t>., доцент Казимир </a:t>
            </a:r>
            <a:r>
              <a:rPr lang="uk-UA" sz="2400" dirty="0" err="1"/>
              <a:t>Возьний</a:t>
            </a:r>
            <a:endParaRPr lang="uk-UA" sz="24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043CC-397D-44BF-ACC2-F5815E86F371}" type="datetime1">
              <a:rPr lang="en-US" smtClean="0"/>
              <a:t>4/8/2024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FAA22-95AF-4477-B602-D8E5A1273D9E}" type="slidenum">
              <a:rPr lang="en-US" smtClean="0"/>
              <a:t>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/>
              <a:t>к.е.н., доцент Возьний К.З.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1326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altLang="LID4096" b="0" dirty="0"/>
              <a:t>Форми академічної </a:t>
            </a:r>
            <a:r>
              <a:rPr lang="uk-UA" altLang="LID4096" b="0" dirty="0" err="1"/>
              <a:t>недоброчесності</a:t>
            </a:r>
            <a:r>
              <a:rPr lang="uk-UA" altLang="LID4096" b="0" dirty="0"/>
              <a:t>:</a:t>
            </a:r>
            <a:endParaRPr lang="en-US" b="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27695-DCDC-4B3F-A5EF-68B7ACF793CA}" type="datetime1">
              <a:rPr lang="en-US" smtClean="0"/>
              <a:t>4/8/2024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/>
              <a:t>к.е.н., доцент Возьний К.З.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4A37E-F533-4D8F-B767-49DD71954277}" type="slidenum">
              <a:rPr lang="en-US" smtClean="0"/>
              <a:t>10</a:t>
            </a:fld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uk-UA" dirty="0"/>
              <a:t>Джерело: </a:t>
            </a:r>
            <a:r>
              <a:rPr lang="uk-UA" sz="1200" dirty="0">
                <a:solidFill>
                  <a:srgbClr val="333333"/>
                </a:solidFill>
                <a:latin typeface="Times New Roman" panose="02020603050405020304" pitchFamily="18" charset="0"/>
              </a:rPr>
              <a:t>Стаття 42, п.4 Закон України «Про освіту»</a:t>
            </a:r>
            <a:endParaRPr lang="en-US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3D5DEAC-7ABD-8B14-052D-76F60A7F4D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uk-UA" sz="3200" b="1" dirty="0">
                <a:latin typeface="+mj-lt"/>
              </a:rPr>
              <a:t>Фальсифікація</a:t>
            </a:r>
            <a:r>
              <a:rPr lang="uk-UA" sz="3200" dirty="0">
                <a:latin typeface="+mj-lt"/>
              </a:rPr>
              <a:t> - свідома зміна чи модифікація вже наявних даних, що стосуються освітнього процесу чи наукових досліджень;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uk-UA" sz="3200" b="1" dirty="0">
                <a:latin typeface="+mj-lt"/>
              </a:rPr>
              <a:t>Списування</a:t>
            </a:r>
            <a:r>
              <a:rPr lang="uk-UA" sz="3200" dirty="0">
                <a:latin typeface="+mj-lt"/>
              </a:rPr>
              <a:t> - виконання письмових робіт із залученням зовнішніх джерел інформації, крім дозволених для використання, зокрема під час оцінювання результатів навчання;</a:t>
            </a:r>
          </a:p>
        </p:txBody>
      </p:sp>
    </p:spTree>
    <p:extLst>
      <p:ext uri="{BB962C8B-B14F-4D97-AF65-F5344CB8AC3E}">
        <p14:creationId xmlns:p14="http://schemas.microsoft.com/office/powerpoint/2010/main" val="27435555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altLang="LID4096" b="0" dirty="0"/>
              <a:t>Форми академічної </a:t>
            </a:r>
            <a:r>
              <a:rPr lang="uk-UA" altLang="LID4096" b="0" dirty="0" err="1"/>
              <a:t>недоброчесності</a:t>
            </a:r>
            <a:r>
              <a:rPr lang="uk-UA" altLang="LID4096" b="0" dirty="0"/>
              <a:t>:</a:t>
            </a:r>
            <a:endParaRPr lang="en-US" b="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27695-DCDC-4B3F-A5EF-68B7ACF793CA}" type="datetime1">
              <a:rPr lang="en-US" smtClean="0"/>
              <a:t>4/8/2024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/>
              <a:t>к.е.н., доцент Возьний К.З.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4A37E-F533-4D8F-B767-49DD71954277}" type="slidenum">
              <a:rPr lang="en-US" smtClean="0"/>
              <a:t>11</a:t>
            </a:fld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uk-UA" dirty="0"/>
              <a:t>Джерело: </a:t>
            </a:r>
            <a:r>
              <a:rPr lang="uk-UA" sz="1200" dirty="0">
                <a:solidFill>
                  <a:srgbClr val="333333"/>
                </a:solidFill>
                <a:latin typeface="Times New Roman" panose="02020603050405020304" pitchFamily="18" charset="0"/>
              </a:rPr>
              <a:t>Стаття 42, п.4 Закон України «Про освіту»</a:t>
            </a:r>
            <a:endParaRPr lang="en-US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3D5DEAC-7ABD-8B14-052D-76F60A7F4D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uk-UA" sz="3200" b="1" dirty="0">
                <a:latin typeface="+mj-lt"/>
              </a:rPr>
              <a:t>Обман</a:t>
            </a:r>
            <a:r>
              <a:rPr lang="uk-UA" sz="3200" dirty="0">
                <a:latin typeface="+mj-lt"/>
              </a:rPr>
              <a:t> - надання завідомо неправдивої інформації щодо власної освітньої (наукової, творчої) діяльності чи організації освітнього процесу; формами обману є, зокрема, академічний плагіат, </a:t>
            </a:r>
            <a:r>
              <a:rPr lang="uk-UA" sz="3200" dirty="0" err="1">
                <a:latin typeface="+mj-lt"/>
              </a:rPr>
              <a:t>самоплагіат</a:t>
            </a:r>
            <a:r>
              <a:rPr lang="uk-UA" sz="3200" dirty="0">
                <a:latin typeface="+mj-lt"/>
              </a:rPr>
              <a:t>, фабрикація, фальсифікація та списування;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uk-UA" sz="3200" b="1" dirty="0">
                <a:latin typeface="+mj-lt"/>
              </a:rPr>
              <a:t>Необ’єктивне оцінювання </a:t>
            </a:r>
            <a:r>
              <a:rPr lang="uk-UA" sz="3200" dirty="0">
                <a:latin typeface="+mj-lt"/>
              </a:rPr>
              <a:t>- свідоме завищення або заниження оцінки результатів навчання здобувачів освіти;</a:t>
            </a:r>
          </a:p>
        </p:txBody>
      </p:sp>
    </p:spTree>
    <p:extLst>
      <p:ext uri="{BB962C8B-B14F-4D97-AF65-F5344CB8AC3E}">
        <p14:creationId xmlns:p14="http://schemas.microsoft.com/office/powerpoint/2010/main" val="20766771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altLang="LID4096" b="0" dirty="0"/>
              <a:t>Форми академічної </a:t>
            </a:r>
            <a:r>
              <a:rPr lang="uk-UA" altLang="LID4096" b="0" dirty="0" err="1"/>
              <a:t>недоброчесності</a:t>
            </a:r>
            <a:r>
              <a:rPr lang="uk-UA" altLang="LID4096" b="0" dirty="0"/>
              <a:t>:</a:t>
            </a:r>
            <a:endParaRPr lang="en-US" b="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27695-DCDC-4B3F-A5EF-68B7ACF793CA}" type="datetime1">
              <a:rPr lang="en-US" smtClean="0"/>
              <a:t>4/8/2024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/>
              <a:t>к.е.н., доцент Возьний К.З.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4A37E-F533-4D8F-B767-49DD71954277}" type="slidenum">
              <a:rPr lang="en-US" smtClean="0"/>
              <a:t>12</a:t>
            </a:fld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uk-UA" dirty="0"/>
              <a:t>Джерело: </a:t>
            </a:r>
            <a:r>
              <a:rPr lang="uk-UA" sz="1200" dirty="0">
                <a:solidFill>
                  <a:srgbClr val="333333"/>
                </a:solidFill>
                <a:latin typeface="Times New Roman" panose="02020603050405020304" pitchFamily="18" charset="0"/>
              </a:rPr>
              <a:t>Стаття 42, п.4 Закон України «Про освіту»</a:t>
            </a:r>
            <a:endParaRPr lang="en-US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3D5DEAC-7ABD-8B14-052D-76F60A7F4D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362601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uk-UA" sz="3200" b="1" dirty="0">
                <a:latin typeface="+mj-lt"/>
              </a:rPr>
              <a:t>Хабарництво</a:t>
            </a:r>
            <a:r>
              <a:rPr lang="uk-UA" sz="3200" dirty="0">
                <a:latin typeface="+mj-lt"/>
              </a:rPr>
              <a:t> - надання (отримання) учасником освітнього процесу чи пропозиція щодо надання (отримання) коштів, майна, послуг, пільг чи будь-яких інших благ матеріального або нематеріального характеру з метою отримання неправомірної переваги в освітньому процесі;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uk-UA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813596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altLang="uk-UA" dirty="0"/>
              <a:t>Система академічної доброчесності ЗУНУ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EB4CC9-9A81-49A9-A6E1-851818FC68D1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4/8/2024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к.е.н., доцент Возьний К.З.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24A37E-F533-4D8F-B767-49DD719542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0261" y="5944392"/>
            <a:ext cx="10523537" cy="257175"/>
          </a:xfrm>
        </p:spPr>
        <p:txBody>
          <a:bodyPr/>
          <a:lstStyle/>
          <a:p>
            <a:r>
              <a:rPr lang="uk-UA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Джерело: Офіційний сайт ЗУНУ - 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https://www.wunu.edu.ua/news/academic-integrity/</a:t>
            </a:r>
            <a:endParaRPr lang="en-US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5544EA6-73C1-4031-EFB2-FC68D8D33D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2912" y="1312863"/>
            <a:ext cx="8897373" cy="4554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8416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altLang="LID4096" b="0" dirty="0"/>
              <a:t>Бібліотека, </a:t>
            </a:r>
            <a:r>
              <a:rPr lang="uk-UA" altLang="LID4096" b="0" dirty="0" err="1"/>
              <a:t>доброчесніть</a:t>
            </a:r>
            <a:r>
              <a:rPr lang="uk-UA" altLang="LID4096" b="0" dirty="0"/>
              <a:t> і </a:t>
            </a:r>
            <a:r>
              <a:rPr lang="uk-UA" altLang="LID4096" b="0" dirty="0" err="1"/>
              <a:t>наукометрія</a:t>
            </a:r>
            <a:r>
              <a:rPr lang="uk-UA" altLang="LID4096" b="0" dirty="0"/>
              <a:t>: корпоративна роль</a:t>
            </a:r>
            <a:endParaRPr lang="en-US" b="0" dirty="0"/>
          </a:p>
        </p:txBody>
      </p:sp>
      <p:sp>
        <p:nvSpPr>
          <p:cNvPr id="2" name="Місце для вмісту 1">
            <a:extLst>
              <a:ext uri="{FF2B5EF4-FFF2-40B4-BE49-F238E27FC236}">
                <a16:creationId xmlns:a16="http://schemas.microsoft.com/office/drawing/2014/main" id="{45EFE386-6FF6-67F9-A4DB-32D8E93CBA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Наповнення інституційного </a:t>
            </a:r>
            <a:r>
              <a:rPr lang="uk-UA" dirty="0" err="1"/>
              <a:t>репозитарію</a:t>
            </a:r>
            <a:r>
              <a:rPr lang="uk-UA" dirty="0"/>
              <a:t>;</a:t>
            </a:r>
          </a:p>
          <a:p>
            <a:r>
              <a:rPr lang="uk-UA" dirty="0"/>
              <a:t>Перевірка академічних текстів на ознаки несанкціонованих запозичень;</a:t>
            </a:r>
          </a:p>
          <a:p>
            <a:r>
              <a:rPr lang="uk-UA"/>
              <a:t>Адвокація </a:t>
            </a:r>
            <a:r>
              <a:rPr lang="uk-UA" dirty="0"/>
              <a:t>ідеї академічної доброчесності.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27695-DCDC-4B3F-A5EF-68B7ACF793CA}" type="datetime1">
              <a:rPr lang="en-US" smtClean="0"/>
              <a:t>4/8/2024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/>
              <a:t>к.е.н., доцент Возьний К.З.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4A37E-F533-4D8F-B767-49DD71954277}" type="slidenum">
              <a:rPr lang="en-US" smtClean="0"/>
              <a:t>14</a:t>
            </a:fld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uk-UA" dirty="0"/>
              <a:t>Джерело: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3552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9773" y="1311965"/>
            <a:ext cx="10018643" cy="4174435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uk-UA" sz="5400" dirty="0">
                <a:solidFill>
                  <a:schemeClr val="tx1"/>
                </a:solidFill>
              </a:rPr>
              <a:t>Наповнення інституційного </a:t>
            </a:r>
            <a:r>
              <a:rPr lang="uk-UA" sz="5400" dirty="0" err="1">
                <a:solidFill>
                  <a:schemeClr val="tx1"/>
                </a:solidFill>
              </a:rPr>
              <a:t>репозитарію</a:t>
            </a:r>
            <a:r>
              <a:rPr lang="uk-UA" sz="5400" dirty="0">
                <a:solidFill>
                  <a:schemeClr val="tx1"/>
                </a:solidFill>
              </a:rPr>
              <a:t> ЗУНУ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B4CC9-9A81-49A9-A6E1-851818FC68D1}" type="datetime1">
              <a:rPr lang="en-US" smtClean="0"/>
              <a:t>4/8/2024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/>
              <a:t>к.е.н., доцент Возьний К.З.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4A37E-F533-4D8F-B767-49DD71954277}" type="slidenum">
              <a:rPr lang="en-US" smtClean="0"/>
              <a:t>15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0261" y="5944392"/>
            <a:ext cx="10523537" cy="257175"/>
          </a:xfrm>
        </p:spPr>
        <p:txBody>
          <a:bodyPr/>
          <a:lstStyle/>
          <a:p>
            <a:r>
              <a:rPr lang="uk-UA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Джерело: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3211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9773" y="1311965"/>
            <a:ext cx="10018643" cy="4174435"/>
          </a:xfrm>
        </p:spPr>
        <p:txBody>
          <a:bodyPr>
            <a:noAutofit/>
          </a:bodyPr>
          <a:lstStyle/>
          <a:p>
            <a:pPr algn="ctr"/>
            <a:r>
              <a:rPr lang="uk-UA" altLang="uk-UA" sz="4800" dirty="0">
                <a:solidFill>
                  <a:schemeClr val="tx1"/>
                </a:solidFill>
              </a:rPr>
              <a:t>Постанова КМУ 541 від 19 липня 2017 року </a:t>
            </a:r>
            <a:r>
              <a:rPr lang="uk-UA" altLang="uk-UA" sz="4800" dirty="0">
                <a:solidFill>
                  <a:schemeClr val="tx1"/>
                </a:solidFill>
                <a:cs typeface="Times New Roman" panose="02020603050405020304" pitchFamily="18" charset="0"/>
              </a:rPr>
              <a:t>«</a:t>
            </a:r>
            <a:r>
              <a:rPr lang="uk-UA" altLang="uk-UA" sz="4800" b="1" dirty="0">
                <a:solidFill>
                  <a:schemeClr val="tx1"/>
                </a:solidFill>
                <a:cs typeface="Times New Roman" panose="02020603050405020304" pitchFamily="18" charset="0"/>
              </a:rPr>
              <a:t>Положення</a:t>
            </a:r>
            <a:r>
              <a:rPr lang="ru-RU" altLang="uk-UA" sz="4800" b="1" dirty="0">
                <a:solidFill>
                  <a:schemeClr val="tx1"/>
                </a:solidFill>
                <a:cs typeface="Times New Roman" panose="02020603050405020304" pitchFamily="18" charset="0"/>
              </a:rPr>
              <a:t> про </a:t>
            </a:r>
            <a:r>
              <a:rPr lang="uk-UA" altLang="uk-UA" sz="4800" b="1" dirty="0">
                <a:solidFill>
                  <a:schemeClr val="tx1"/>
                </a:solidFill>
                <a:cs typeface="Times New Roman" panose="02020603050405020304" pitchFamily="18" charset="0"/>
              </a:rPr>
              <a:t>Національний</a:t>
            </a:r>
            <a:r>
              <a:rPr lang="ru-RU" altLang="uk-UA" sz="4800" b="1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uk-UA" altLang="uk-UA" sz="4800" b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репозитарій</a:t>
            </a:r>
            <a:r>
              <a:rPr lang="ru-RU" altLang="uk-UA" sz="4800" b="1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uk-UA" altLang="uk-UA" sz="4800" b="1" dirty="0">
                <a:solidFill>
                  <a:schemeClr val="tx1"/>
                </a:solidFill>
                <a:cs typeface="Times New Roman" panose="02020603050405020304" pitchFamily="18" charset="0"/>
              </a:rPr>
              <a:t>академічних</a:t>
            </a:r>
            <a:r>
              <a:rPr lang="ru-RU" altLang="uk-UA" sz="4800" b="1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uk-UA" altLang="uk-UA" sz="4800" b="1" dirty="0">
                <a:solidFill>
                  <a:schemeClr val="tx1"/>
                </a:solidFill>
                <a:cs typeface="Times New Roman" panose="02020603050405020304" pitchFamily="18" charset="0"/>
              </a:rPr>
              <a:t>текстів</a:t>
            </a:r>
            <a:r>
              <a:rPr lang="uk-UA" altLang="uk-UA" sz="4800" dirty="0">
                <a:solidFill>
                  <a:schemeClr val="tx1"/>
                </a:solidFill>
                <a:cs typeface="Times New Roman" panose="02020603050405020304" pitchFamily="18" charset="0"/>
              </a:rPr>
              <a:t>»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B4CC9-9A81-49A9-A6E1-851818FC68D1}" type="datetime1">
              <a:rPr lang="en-US" smtClean="0"/>
              <a:t>4/8/2024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/>
              <a:t>к.е.н., доцент Возьний К.З.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4A37E-F533-4D8F-B767-49DD71954277}" type="slidenum">
              <a:rPr lang="en-US" smtClean="0"/>
              <a:t>16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0261" y="5944392"/>
            <a:ext cx="10523537" cy="257175"/>
          </a:xfrm>
        </p:spPr>
        <p:txBody>
          <a:bodyPr/>
          <a:lstStyle/>
          <a:p>
            <a:r>
              <a:rPr lang="uk-UA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Джерело: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3415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altLang="LID4096" b="0" dirty="0"/>
              <a:t>Інституційний </a:t>
            </a:r>
            <a:r>
              <a:rPr lang="uk-UA" altLang="LID4096" b="0" dirty="0" err="1"/>
              <a:t>репозитарій</a:t>
            </a:r>
            <a:r>
              <a:rPr lang="uk-UA" altLang="LID4096" b="0" dirty="0"/>
              <a:t> бібліотеки </a:t>
            </a:r>
            <a:br>
              <a:rPr lang="uk-UA" altLang="LID4096" b="0" dirty="0"/>
            </a:br>
            <a:r>
              <a:rPr lang="uk-UA" altLang="LID4096" b="0" dirty="0"/>
              <a:t>ім. Л. </a:t>
            </a:r>
            <a:r>
              <a:rPr lang="uk-UA" altLang="LID4096" b="0" dirty="0" err="1"/>
              <a:t>Каніщенка</a:t>
            </a:r>
            <a:r>
              <a:rPr lang="uk-UA" altLang="LID4096" b="0" dirty="0"/>
              <a:t> ЗУНУ</a:t>
            </a:r>
            <a:endParaRPr lang="en-US" b="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27695-DCDC-4B3F-A5EF-68B7ACF793CA}" type="datetime1">
              <a:rPr lang="en-US" smtClean="0"/>
              <a:t>4/8/2024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/>
              <a:t>к.е.н., доцент Возьний К.З.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4A37E-F533-4D8F-B767-49DD71954277}" type="slidenum">
              <a:rPr lang="en-US" smtClean="0"/>
              <a:t>17</a:t>
            </a:fld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uk-UA" dirty="0"/>
              <a:t>Джерело: Інституційний </a:t>
            </a:r>
            <a:r>
              <a:rPr lang="uk-UA" dirty="0" err="1"/>
              <a:t>репозитарій</a:t>
            </a:r>
            <a:r>
              <a:rPr lang="uk-UA" dirty="0"/>
              <a:t>  бібліотеки ім. Л. </a:t>
            </a:r>
            <a:r>
              <a:rPr lang="uk-UA" dirty="0" err="1"/>
              <a:t>Каніщенка</a:t>
            </a:r>
            <a:r>
              <a:rPr lang="uk-UA" dirty="0"/>
              <a:t> ЗУНУ (</a:t>
            </a:r>
            <a:r>
              <a:rPr lang="en-US" dirty="0" err="1"/>
              <a:t>DSpace</a:t>
            </a:r>
            <a:r>
              <a:rPr lang="en-US" dirty="0"/>
              <a:t>) - http://dspace.wunu.edu.ua/</a:t>
            </a:r>
          </a:p>
        </p:txBody>
      </p:sp>
      <p:pic>
        <p:nvPicPr>
          <p:cNvPr id="13" name="Місце для вмісту 12">
            <a:extLst>
              <a:ext uri="{FF2B5EF4-FFF2-40B4-BE49-F238E27FC236}">
                <a16:creationId xmlns:a16="http://schemas.microsoft.com/office/drawing/2014/main" id="{8DFEAB37-0720-2451-679D-EEB8116E86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27583" y="1490870"/>
            <a:ext cx="8249478" cy="4188569"/>
          </a:xfrm>
        </p:spPr>
      </p:pic>
    </p:spTree>
    <p:extLst>
      <p:ext uri="{BB962C8B-B14F-4D97-AF65-F5344CB8AC3E}">
        <p14:creationId xmlns:p14="http://schemas.microsoft.com/office/powerpoint/2010/main" val="22131106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altLang="LID4096" b="0" dirty="0"/>
              <a:t>Структура інституційного </a:t>
            </a:r>
            <a:r>
              <a:rPr lang="uk-UA" altLang="LID4096" b="0" dirty="0" err="1"/>
              <a:t>репозитарію</a:t>
            </a:r>
            <a:r>
              <a:rPr lang="uk-UA" altLang="LID4096" b="0" dirty="0"/>
              <a:t> бібліотеки </a:t>
            </a:r>
            <a:br>
              <a:rPr lang="uk-UA" altLang="LID4096" b="0" dirty="0"/>
            </a:br>
            <a:r>
              <a:rPr lang="uk-UA" altLang="LID4096" b="0" dirty="0"/>
              <a:t>ім. Л. </a:t>
            </a:r>
            <a:r>
              <a:rPr lang="uk-UA" altLang="LID4096" b="0" dirty="0" err="1"/>
              <a:t>Каніщенка</a:t>
            </a:r>
            <a:r>
              <a:rPr lang="uk-UA" altLang="LID4096" b="0" dirty="0"/>
              <a:t> ЗУНУ</a:t>
            </a:r>
            <a:endParaRPr lang="en-US" b="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27695-DCDC-4B3F-A5EF-68B7ACF793CA}" type="datetime1">
              <a:rPr lang="en-US" smtClean="0"/>
              <a:t>4/8/2024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/>
              <a:t>к.е.н., доцент Возьний К.З.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4A37E-F533-4D8F-B767-49DD71954277}" type="slidenum">
              <a:rPr lang="en-US" smtClean="0"/>
              <a:t>18</a:t>
            </a:fld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uk-UA" dirty="0"/>
              <a:t>Джерело: Інституційний </a:t>
            </a:r>
            <a:r>
              <a:rPr lang="uk-UA" dirty="0" err="1"/>
              <a:t>репозитарій</a:t>
            </a:r>
            <a:r>
              <a:rPr lang="uk-UA" dirty="0"/>
              <a:t>  бібліотеки ім. Л. </a:t>
            </a:r>
            <a:r>
              <a:rPr lang="uk-UA" dirty="0" err="1"/>
              <a:t>Каніщенка</a:t>
            </a:r>
            <a:r>
              <a:rPr lang="uk-UA" dirty="0"/>
              <a:t> ЗУНУ (</a:t>
            </a:r>
            <a:r>
              <a:rPr lang="en-US" dirty="0" err="1"/>
              <a:t>DSpace</a:t>
            </a:r>
            <a:r>
              <a:rPr lang="en-US" dirty="0"/>
              <a:t>) - http://dspace.wunu.edu.ua/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3D5DEAC-7ABD-8B14-052D-76F60A7F4D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3200" dirty="0">
                <a:latin typeface="+mj-lt"/>
              </a:rPr>
              <a:t>видання бібліотеки ім. Л. </a:t>
            </a:r>
            <a:r>
              <a:rPr lang="uk-UA" sz="3200" dirty="0" err="1">
                <a:latin typeface="+mj-lt"/>
              </a:rPr>
              <a:t>Каніщенка</a:t>
            </a:r>
            <a:r>
              <a:rPr lang="uk-UA" sz="3200" dirty="0">
                <a:latin typeface="+mj-lt"/>
              </a:rPr>
              <a:t> ЗУНУ;</a:t>
            </a:r>
          </a:p>
          <a:p>
            <a:r>
              <a:rPr lang="uk-UA" sz="3200" dirty="0">
                <a:latin typeface="+mj-lt"/>
              </a:rPr>
              <a:t>газети ЗУНУ;</a:t>
            </a:r>
          </a:p>
          <a:p>
            <a:r>
              <a:rPr lang="uk-UA" sz="3200" dirty="0">
                <a:latin typeface="+mj-lt"/>
              </a:rPr>
              <a:t>дисертації та автореферати;</a:t>
            </a:r>
          </a:p>
          <a:p>
            <a:r>
              <a:rPr lang="uk-UA" sz="3200" dirty="0">
                <a:latin typeface="+mj-lt"/>
              </a:rPr>
              <a:t>кваліфікаційні роботи студентів;</a:t>
            </a:r>
          </a:p>
          <a:p>
            <a:r>
              <a:rPr lang="uk-UA" sz="3200" dirty="0">
                <a:latin typeface="+mj-lt"/>
              </a:rPr>
              <a:t>конференції;</a:t>
            </a:r>
          </a:p>
          <a:p>
            <a:r>
              <a:rPr lang="uk-UA" sz="3200" dirty="0">
                <a:latin typeface="+mj-lt"/>
              </a:rPr>
              <a:t>монографії;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933266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altLang="LID4096" b="0" dirty="0"/>
              <a:t>Структура інституційного </a:t>
            </a:r>
            <a:r>
              <a:rPr lang="uk-UA" altLang="LID4096" b="0" dirty="0" err="1"/>
              <a:t>репозитарію</a:t>
            </a:r>
            <a:r>
              <a:rPr lang="uk-UA" altLang="LID4096" b="0" dirty="0"/>
              <a:t> бібліотеки </a:t>
            </a:r>
            <a:br>
              <a:rPr lang="uk-UA" altLang="LID4096" b="0" dirty="0"/>
            </a:br>
            <a:r>
              <a:rPr lang="uk-UA" altLang="LID4096" b="0" dirty="0"/>
              <a:t>ім. Л. </a:t>
            </a:r>
            <a:r>
              <a:rPr lang="uk-UA" altLang="LID4096" b="0" dirty="0" err="1"/>
              <a:t>Каніщенка</a:t>
            </a:r>
            <a:r>
              <a:rPr lang="uk-UA" altLang="LID4096" b="0" dirty="0"/>
              <a:t> ЗУНУ</a:t>
            </a:r>
            <a:endParaRPr lang="en-US" b="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27695-DCDC-4B3F-A5EF-68B7ACF793CA}" type="datetime1">
              <a:rPr lang="en-US" smtClean="0"/>
              <a:t>4/8/2024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/>
              <a:t>к.е.н., доцент Возьний К.З.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4A37E-F533-4D8F-B767-49DD71954277}" type="slidenum">
              <a:rPr lang="en-US" smtClean="0"/>
              <a:t>19</a:t>
            </a:fld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uk-UA" dirty="0"/>
              <a:t>Джерело: Інституційний </a:t>
            </a:r>
            <a:r>
              <a:rPr lang="uk-UA" dirty="0" err="1"/>
              <a:t>репозитарій</a:t>
            </a:r>
            <a:r>
              <a:rPr lang="uk-UA" dirty="0"/>
              <a:t>  бібліотеки ім. Л. </a:t>
            </a:r>
            <a:r>
              <a:rPr lang="uk-UA" dirty="0" err="1"/>
              <a:t>Каніщенка</a:t>
            </a:r>
            <a:r>
              <a:rPr lang="uk-UA" dirty="0"/>
              <a:t> ЗУНУ (</a:t>
            </a:r>
            <a:r>
              <a:rPr lang="en-US" dirty="0" err="1"/>
              <a:t>DSpace</a:t>
            </a:r>
            <a:r>
              <a:rPr lang="en-US" dirty="0"/>
              <a:t>) - http://dspace.wunu.edu.ua/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3D5DEAC-7ABD-8B14-052D-76F60A7F4D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3200" dirty="0">
                <a:latin typeface="+mj-lt"/>
              </a:rPr>
              <a:t>навчальна література;</a:t>
            </a:r>
          </a:p>
          <a:p>
            <a:r>
              <a:rPr lang="uk-UA" sz="3200" dirty="0">
                <a:latin typeface="+mj-lt"/>
              </a:rPr>
              <a:t>наукові видання ЗУНУ;</a:t>
            </a:r>
          </a:p>
          <a:p>
            <a:r>
              <a:rPr lang="uk-UA" sz="3200" dirty="0">
                <a:latin typeface="+mj-lt"/>
              </a:rPr>
              <a:t>наукові праці викладачів ЗУНУ;</a:t>
            </a:r>
          </a:p>
          <a:p>
            <a:r>
              <a:rPr lang="uk-UA" sz="3200" dirty="0">
                <a:latin typeface="+mj-lt"/>
              </a:rPr>
              <a:t>патенти;</a:t>
            </a:r>
          </a:p>
          <a:p>
            <a:r>
              <a:rPr lang="uk-UA" sz="3200" dirty="0">
                <a:latin typeface="+mj-lt"/>
              </a:rPr>
              <a:t>інші розділи.</a:t>
            </a:r>
          </a:p>
        </p:txBody>
      </p:sp>
    </p:spTree>
    <p:extLst>
      <p:ext uri="{BB962C8B-B14F-4D97-AF65-F5344CB8AC3E}">
        <p14:creationId xmlns:p14="http://schemas.microsoft.com/office/powerpoint/2010/main" val="1506804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9773" y="1311965"/>
            <a:ext cx="10018643" cy="4174435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uk-UA" sz="5400" dirty="0">
                <a:solidFill>
                  <a:schemeClr val="tx1"/>
                </a:solidFill>
              </a:rPr>
              <a:t>Доброчесність і </a:t>
            </a:r>
            <a:r>
              <a:rPr lang="uk-UA" sz="5400" dirty="0" err="1">
                <a:solidFill>
                  <a:schemeClr val="tx1"/>
                </a:solidFill>
              </a:rPr>
              <a:t>наукометрія</a:t>
            </a:r>
            <a:r>
              <a:rPr lang="uk-UA" sz="5400" dirty="0">
                <a:solidFill>
                  <a:schemeClr val="tx1"/>
                </a:solidFill>
              </a:rPr>
              <a:t>: філософія зв'язку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B4CC9-9A81-49A9-A6E1-851818FC68D1}" type="datetime1">
              <a:rPr lang="en-US" smtClean="0"/>
              <a:t>4/8/2024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/>
              <a:t>к.е.н., доцент Возьний К.З.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4A37E-F533-4D8F-B767-49DD71954277}" type="slidenum">
              <a:rPr lang="en-US" smtClean="0"/>
              <a:t>2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0261" y="5944392"/>
            <a:ext cx="10523537" cy="257175"/>
          </a:xfrm>
        </p:spPr>
        <p:txBody>
          <a:bodyPr/>
          <a:lstStyle/>
          <a:p>
            <a:r>
              <a:rPr lang="uk-UA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Джерело: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2512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9773" y="1311965"/>
            <a:ext cx="10018643" cy="4174435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uk-UA" sz="4800" dirty="0">
                <a:solidFill>
                  <a:schemeClr val="tx1"/>
                </a:solidFill>
              </a:rPr>
              <a:t>Перевірка академічних текстів на ознаки несанкціонованих запозичень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B4CC9-9A81-49A9-A6E1-851818FC68D1}" type="datetime1">
              <a:rPr lang="en-US" smtClean="0"/>
              <a:t>4/8/2024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/>
              <a:t>к.е.н., доцент Возьний К.З.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4A37E-F533-4D8F-B767-49DD71954277}" type="slidenum">
              <a:rPr lang="en-US" smtClean="0"/>
              <a:t>20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0261" y="5944392"/>
            <a:ext cx="10523537" cy="257175"/>
          </a:xfrm>
        </p:spPr>
        <p:txBody>
          <a:bodyPr/>
          <a:lstStyle/>
          <a:p>
            <a:r>
              <a:rPr lang="uk-UA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Джерело: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5231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altLang="LID4096" b="0" dirty="0"/>
              <a:t>Сервіс пошуку плагіату</a:t>
            </a:r>
            <a:endParaRPr lang="en-US" b="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27695-DCDC-4B3F-A5EF-68B7ACF793CA}" type="datetime1">
              <a:rPr lang="en-US" smtClean="0"/>
              <a:t>4/8/2024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/>
              <a:t>к.е.н., доцент Возьний К.З.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4A37E-F533-4D8F-B767-49DD71954277}" type="slidenum">
              <a:rPr lang="en-US" smtClean="0"/>
              <a:t>21</a:t>
            </a:fld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uk-UA" dirty="0"/>
              <a:t>Джерело: Зображення в суспільному надбанні</a:t>
            </a:r>
            <a:endParaRPr lang="en-US" dirty="0"/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D40A79E0-159B-B32E-C06E-5C61A8E438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2748737"/>
            <a:ext cx="10515600" cy="2008225"/>
          </a:xfrm>
        </p:spPr>
      </p:pic>
    </p:spTree>
    <p:extLst>
      <p:ext uri="{BB962C8B-B14F-4D97-AF65-F5344CB8AC3E}">
        <p14:creationId xmlns:p14="http://schemas.microsoft.com/office/powerpoint/2010/main" val="12431742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altLang="LID4096" b="0" dirty="0"/>
              <a:t>Внутрішні положення корпоративної системи академічної доброчесності </a:t>
            </a:r>
            <a:endParaRPr lang="en-US" b="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27695-DCDC-4B3F-A5EF-68B7ACF793CA}" type="datetime1">
              <a:rPr lang="en-US" smtClean="0"/>
              <a:t>4/8/2024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/>
              <a:t>к.е.н., доцент Возьний К.З.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4A37E-F533-4D8F-B767-49DD71954277}" type="slidenum">
              <a:rPr lang="en-US" smtClean="0"/>
              <a:t>22</a:t>
            </a:fld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uk-UA" dirty="0"/>
              <a:t>Джерело: </a:t>
            </a:r>
            <a:endParaRPr lang="en-US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1885151-C65D-C54C-D66D-5C849EF2C7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uk-UA" altLang="uk-UA" sz="3600" dirty="0">
                <a:latin typeface="+mj-lt"/>
              </a:rPr>
              <a:t>Положення про систему запобігання плагіату в академічних текстах працівників та здобувачів вищої освіти ЗУНУ</a:t>
            </a:r>
          </a:p>
          <a:p>
            <a:pPr algn="just"/>
            <a:r>
              <a:rPr lang="uk-UA" altLang="uk-UA" sz="3600" dirty="0">
                <a:latin typeface="+mj-lt"/>
              </a:rPr>
              <a:t>Наказ ЗУНУ №449 від 7 жовтня 2021 року «Про створення комісії з академічної доброчесності та наукової етики ЗУНУ»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197197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altLang="LID4096" b="0" dirty="0"/>
              <a:t>Внутрішні положення корпоративної системи академічної доброчесності </a:t>
            </a:r>
            <a:endParaRPr lang="en-US" b="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27695-DCDC-4B3F-A5EF-68B7ACF793CA}" type="datetime1">
              <a:rPr lang="en-US" smtClean="0"/>
              <a:t>4/8/2024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/>
              <a:t>к.е.н., доцент Возьний К.З.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4A37E-F533-4D8F-B767-49DD71954277}" type="slidenum">
              <a:rPr lang="en-US" smtClean="0"/>
              <a:t>23</a:t>
            </a:fld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uk-UA" dirty="0"/>
              <a:t>Джерело: </a:t>
            </a:r>
            <a:endParaRPr lang="en-US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1885151-C65D-C54C-D66D-5C849EF2C7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uk-UA" sz="3600" dirty="0">
                <a:latin typeface="+mj-lt"/>
              </a:rPr>
              <a:t>Наказ ЗУНУ №448 від 7 жовтня 2021 року «Про створення комісії зі сприяння академічній доброчесності ЗУНУ»</a:t>
            </a:r>
          </a:p>
          <a:p>
            <a:pPr algn="just"/>
            <a:r>
              <a:rPr lang="uk-UA" altLang="uk-UA" sz="3600" dirty="0">
                <a:latin typeface="+mj-lt"/>
              </a:rPr>
              <a:t>Положення про комісію зі сприяння академічній доброчесності в Західноукраїнському національному університеті</a:t>
            </a:r>
          </a:p>
          <a:p>
            <a:endParaRPr lang="uk-UA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876528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altLang="LID4096" b="0" dirty="0"/>
              <a:t>Внутрішні положення корпоративної системи академічної доброчесності </a:t>
            </a:r>
            <a:endParaRPr lang="en-US" b="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27695-DCDC-4B3F-A5EF-68B7ACF793CA}" type="datetime1">
              <a:rPr lang="en-US" smtClean="0"/>
              <a:t>4/8/2024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/>
              <a:t>к.е.н., доцент Возьний К.З.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4A37E-F533-4D8F-B767-49DD71954277}" type="slidenum">
              <a:rPr lang="en-US" smtClean="0"/>
              <a:t>24</a:t>
            </a:fld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uk-UA" dirty="0"/>
              <a:t>Джерело: </a:t>
            </a:r>
            <a:endParaRPr lang="en-US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1885151-C65D-C54C-D66D-5C849EF2C7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3600" dirty="0">
                <a:latin typeface="+mj-lt"/>
              </a:rPr>
              <a:t>Порядок </a:t>
            </a:r>
            <a:r>
              <a:rPr lang="ru-RU" sz="3600" dirty="0" err="1">
                <a:latin typeface="+mj-lt"/>
              </a:rPr>
              <a:t>проведення</a:t>
            </a:r>
            <a:r>
              <a:rPr lang="ru-RU" sz="3600" dirty="0">
                <a:latin typeface="+mj-lt"/>
              </a:rPr>
              <a:t> </a:t>
            </a:r>
            <a:r>
              <a:rPr lang="ru-RU" sz="3600" dirty="0" err="1">
                <a:latin typeface="+mj-lt"/>
              </a:rPr>
              <a:t>перевірки</a:t>
            </a:r>
            <a:r>
              <a:rPr lang="ru-RU" sz="3600" dirty="0">
                <a:latin typeface="+mj-lt"/>
              </a:rPr>
              <a:t> на </a:t>
            </a:r>
            <a:r>
              <a:rPr lang="ru-RU" sz="3600" dirty="0" err="1">
                <a:latin typeface="+mj-lt"/>
              </a:rPr>
              <a:t>ознаки</a:t>
            </a:r>
            <a:r>
              <a:rPr lang="ru-RU" sz="3600" dirty="0">
                <a:latin typeface="+mj-lt"/>
              </a:rPr>
              <a:t> </a:t>
            </a:r>
            <a:r>
              <a:rPr lang="ru-RU" sz="3600" dirty="0" err="1">
                <a:latin typeface="+mj-lt"/>
              </a:rPr>
              <a:t>схожості</a:t>
            </a:r>
            <a:r>
              <a:rPr lang="ru-RU" sz="3600" dirty="0">
                <a:latin typeface="+mj-lt"/>
              </a:rPr>
              <a:t> за </a:t>
            </a:r>
            <a:r>
              <a:rPr lang="ru-RU" sz="3600" dirty="0" err="1">
                <a:latin typeface="+mj-lt"/>
              </a:rPr>
              <a:t>допомогою</a:t>
            </a:r>
            <a:r>
              <a:rPr lang="ru-RU" sz="3600" dirty="0">
                <a:latin typeface="+mj-lt"/>
              </a:rPr>
              <a:t> </a:t>
            </a:r>
            <a:r>
              <a:rPr lang="ru-RU" sz="3600" dirty="0" err="1">
                <a:latin typeface="+mj-lt"/>
              </a:rPr>
              <a:t>сервісу</a:t>
            </a:r>
            <a:r>
              <a:rPr lang="ru-RU" sz="3600" dirty="0">
                <a:latin typeface="+mj-lt"/>
              </a:rPr>
              <a:t> </a:t>
            </a:r>
            <a:r>
              <a:rPr lang="ru-RU" sz="3600" dirty="0" err="1">
                <a:latin typeface="+mj-lt"/>
              </a:rPr>
              <a:t>Unicheck</a:t>
            </a:r>
            <a:endParaRPr lang="ru-RU" sz="3600" dirty="0">
              <a:latin typeface="+mj-lt"/>
            </a:endParaRPr>
          </a:p>
          <a:p>
            <a:pPr algn="just"/>
            <a:r>
              <a:rPr lang="ru-RU" sz="3600" dirty="0" err="1">
                <a:latin typeface="+mj-lt"/>
              </a:rPr>
              <a:t>Розпорядження</a:t>
            </a:r>
            <a:r>
              <a:rPr lang="ru-RU" sz="3600" dirty="0">
                <a:latin typeface="+mj-lt"/>
              </a:rPr>
              <a:t> №57 </a:t>
            </a:r>
            <a:r>
              <a:rPr lang="ru-RU" sz="3600" dirty="0" err="1">
                <a:latin typeface="+mj-lt"/>
              </a:rPr>
              <a:t>від</a:t>
            </a:r>
            <a:r>
              <a:rPr lang="ru-RU" sz="3600" dirty="0">
                <a:latin typeface="+mj-lt"/>
              </a:rPr>
              <a:t> 16 листопада 2021 року «Про </a:t>
            </a:r>
            <a:r>
              <a:rPr lang="ru-RU" sz="3600" dirty="0" err="1">
                <a:latin typeface="+mj-lt"/>
              </a:rPr>
              <a:t>організацію</a:t>
            </a:r>
            <a:r>
              <a:rPr lang="ru-RU" sz="3600" dirty="0">
                <a:latin typeface="+mj-lt"/>
              </a:rPr>
              <a:t> </a:t>
            </a:r>
            <a:r>
              <a:rPr lang="ru-RU" sz="3600" dirty="0" err="1">
                <a:latin typeface="+mj-lt"/>
              </a:rPr>
              <a:t>перевірки</a:t>
            </a:r>
            <a:r>
              <a:rPr lang="ru-RU" sz="3600" dirty="0">
                <a:latin typeface="+mj-lt"/>
              </a:rPr>
              <a:t> </a:t>
            </a:r>
            <a:r>
              <a:rPr lang="ru-RU" sz="3600" dirty="0" err="1">
                <a:latin typeface="+mj-lt"/>
              </a:rPr>
              <a:t>академічних</a:t>
            </a:r>
            <a:r>
              <a:rPr lang="ru-RU" sz="3600" dirty="0">
                <a:latin typeface="+mj-lt"/>
              </a:rPr>
              <a:t> </a:t>
            </a:r>
            <a:r>
              <a:rPr lang="ru-RU" sz="3600" dirty="0" err="1">
                <a:latin typeface="+mj-lt"/>
              </a:rPr>
              <a:t>текстів</a:t>
            </a:r>
            <a:r>
              <a:rPr lang="ru-RU" sz="3600" dirty="0">
                <a:latin typeface="+mj-lt"/>
              </a:rPr>
              <a:t> на </a:t>
            </a:r>
            <a:r>
              <a:rPr lang="ru-RU" sz="3600" dirty="0" err="1">
                <a:latin typeface="+mj-lt"/>
              </a:rPr>
              <a:t>унікальність</a:t>
            </a:r>
            <a:r>
              <a:rPr lang="ru-RU" sz="3600" dirty="0">
                <a:latin typeface="+mj-lt"/>
              </a:rPr>
              <a:t>»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615744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altLang="LID4096" b="0" dirty="0"/>
              <a:t>Внутрішні положення корпоративної системи академічної доброчесності </a:t>
            </a:r>
            <a:endParaRPr lang="en-US" b="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27695-DCDC-4B3F-A5EF-68B7ACF793CA}" type="datetime1">
              <a:rPr lang="en-US" smtClean="0"/>
              <a:t>4/8/2024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/>
              <a:t>к.е.н., доцент Возьний К.З.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4A37E-F533-4D8F-B767-49DD71954277}" type="slidenum">
              <a:rPr lang="en-US" smtClean="0"/>
              <a:t>25</a:t>
            </a:fld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uk-UA" dirty="0"/>
              <a:t>Джерело: </a:t>
            </a:r>
            <a:endParaRPr lang="en-US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1885151-C65D-C54C-D66D-5C849EF2C7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uk-UA" altLang="uk-UA" sz="4000" dirty="0">
                <a:latin typeface="+mj-lt"/>
              </a:rPr>
              <a:t>Наказ ЗУНУ №536 від 23 листопада 2021 року «Про затвердження розміру відшкодування витрат»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873227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9773" y="1311965"/>
            <a:ext cx="10018643" cy="4174435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uk-UA" sz="4800" dirty="0" err="1">
                <a:solidFill>
                  <a:schemeClr val="tx1"/>
                </a:solidFill>
              </a:rPr>
              <a:t>Адвокація</a:t>
            </a:r>
            <a:r>
              <a:rPr lang="uk-UA" sz="4800" dirty="0">
                <a:solidFill>
                  <a:schemeClr val="tx1"/>
                </a:solidFill>
              </a:rPr>
              <a:t> ідеї академічної доброчесності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B4CC9-9A81-49A9-A6E1-851818FC68D1}" type="datetime1">
              <a:rPr lang="en-US" smtClean="0"/>
              <a:t>4/8/2024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/>
              <a:t>к.е.н., доцент Возьний К.З.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4A37E-F533-4D8F-B767-49DD71954277}" type="slidenum">
              <a:rPr lang="en-US" smtClean="0"/>
              <a:t>26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0261" y="5944392"/>
            <a:ext cx="10523537" cy="257175"/>
          </a:xfrm>
        </p:spPr>
        <p:txBody>
          <a:bodyPr/>
          <a:lstStyle/>
          <a:p>
            <a:r>
              <a:rPr lang="uk-UA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Джерело: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9105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altLang="LID4096" b="0" dirty="0"/>
              <a:t>Нас всюди повно</a:t>
            </a:r>
            <a:endParaRPr lang="en-US" b="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27695-DCDC-4B3F-A5EF-68B7ACF793CA}" type="datetime1">
              <a:rPr lang="en-US" smtClean="0"/>
              <a:t>4/8/2024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/>
              <a:t>к.е.н., доцент Возьний К.З.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4A37E-F533-4D8F-B767-49DD71954277}" type="slidenum">
              <a:rPr lang="en-US" smtClean="0"/>
              <a:t>27</a:t>
            </a:fld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uk-UA" dirty="0"/>
              <a:t>Джерело:</a:t>
            </a:r>
            <a:endParaRPr lang="en-US" dirty="0"/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42B4E936-C278-EAB7-2BA8-65BFA9EC5F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61522" y="1367948"/>
            <a:ext cx="4591878" cy="4911727"/>
          </a:xfrm>
        </p:spPr>
      </p:pic>
    </p:spTree>
    <p:extLst>
      <p:ext uri="{BB962C8B-B14F-4D97-AF65-F5344CB8AC3E}">
        <p14:creationId xmlns:p14="http://schemas.microsoft.com/office/powerpoint/2010/main" val="1593541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altLang="LID4096" b="0" dirty="0"/>
              <a:t>Бібліотека, </a:t>
            </a:r>
            <a:r>
              <a:rPr lang="uk-UA" altLang="LID4096" b="0" dirty="0" err="1"/>
              <a:t>доброчесніть</a:t>
            </a:r>
            <a:r>
              <a:rPr lang="uk-UA" altLang="LID4096" b="0" dirty="0"/>
              <a:t> і </a:t>
            </a:r>
            <a:r>
              <a:rPr lang="uk-UA" altLang="LID4096" b="0" dirty="0" err="1"/>
              <a:t>наукометрія</a:t>
            </a:r>
            <a:endParaRPr lang="en-US" b="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27695-DCDC-4B3F-A5EF-68B7ACF793CA}" type="datetime1">
              <a:rPr lang="en-US" smtClean="0"/>
              <a:t>4/8/2024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/>
              <a:t>к.е.н., доцент Возьний К.З.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4A37E-F533-4D8F-B767-49DD71954277}" type="slidenum">
              <a:rPr lang="en-US" smtClean="0"/>
              <a:t>28</a:t>
            </a:fld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uk-UA" dirty="0"/>
              <a:t>Джерело: </a:t>
            </a:r>
            <a:endParaRPr lang="en-US" dirty="0"/>
          </a:p>
        </p:txBody>
      </p:sp>
      <p:pic>
        <p:nvPicPr>
          <p:cNvPr id="10" name="Объект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84592" y="1903603"/>
            <a:ext cx="3467100" cy="4005263"/>
          </a:xfrm>
          <a:prstGeom prst="rect">
            <a:avLst/>
          </a:prstGeom>
        </p:spPr>
      </p:pic>
      <p:pic>
        <p:nvPicPr>
          <p:cNvPr id="11" name="Рисунок 9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3" b="1803"/>
          <a:stretch/>
        </p:blipFill>
        <p:spPr bwMode="auto">
          <a:xfrm>
            <a:off x="6566971" y="2128456"/>
            <a:ext cx="3706257" cy="3572637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5022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>
                <a:latin typeface="Times New Roman" panose="02020603050405020304" pitchFamily="18" charset="0"/>
                <a:cs typeface="Calibri" panose="020F0502020204030204" pitchFamily="34" charset="0"/>
              </a:rPr>
              <a:t>Вікіпедія:Проєкт:Вікістудія ЗУНУ</a:t>
            </a:r>
            <a:endParaRPr lang="en-US" dirty="0">
              <a:latin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uk-UA" b="1" dirty="0"/>
              <a:t>Характеристики </a:t>
            </a:r>
            <a:r>
              <a:rPr lang="uk-UA" b="1" dirty="0" err="1"/>
              <a:t>Проєкту</a:t>
            </a:r>
            <a:r>
              <a:rPr lang="uk-UA" b="1" dirty="0"/>
              <a:t>:</a:t>
            </a:r>
          </a:p>
          <a:p>
            <a:pPr marL="0" indent="0">
              <a:buNone/>
              <a:defRPr/>
            </a:pPr>
            <a:endParaRPr lang="uk-UA" b="1" dirty="0"/>
          </a:p>
          <a:p>
            <a:pPr marL="0" indent="0">
              <a:buNone/>
              <a:defRPr/>
            </a:pPr>
            <a:endParaRPr lang="uk-U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0F373-0B4B-4B9F-AABD-159BB2C05C95}" type="datetime1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/>
              <a:t>к.е.н., доцент Возьний К.З.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4A37E-F533-4D8F-B767-49DD71954277}" type="slidenum">
              <a:rPr lang="en-US" smtClean="0"/>
              <a:t>29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uk-UA" dirty="0"/>
              <a:t>Джерело: </a:t>
            </a:r>
            <a:r>
              <a:rPr lang="en-US" dirty="0"/>
              <a:t>https://uk.wikipedia.org/wiki/</a:t>
            </a:r>
            <a:r>
              <a:rPr lang="uk-UA" dirty="0" err="1"/>
              <a:t>Вікіпедія:Проєкт:Вікістудія_ЗУНУ</a:t>
            </a:r>
            <a:r>
              <a:rPr lang="uk-UA" dirty="0"/>
              <a:t> 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691785" y="2582232"/>
            <a:ext cx="6077315" cy="2798284"/>
          </a:xfrm>
          <a:prstGeom prst="roundRect">
            <a:avLst/>
          </a:prstGeom>
          <a:solidFill>
            <a:srgbClr val="FFFFFF">
              <a:alpha val="3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200000"/>
              </a:lnSpc>
              <a:spcAft>
                <a:spcPts val="800"/>
              </a:spcAft>
              <a:buFont typeface="Wingdings" panose="05000000000000000000" pitchFamily="2" charset="2"/>
              <a:buChar char="ü"/>
              <a:defRPr/>
            </a:pPr>
            <a:r>
              <a:rPr lang="uk-UA" sz="24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Досвід роботи – з 2018 року</a:t>
            </a:r>
          </a:p>
          <a:p>
            <a:pPr>
              <a:lnSpc>
                <a:spcPct val="200000"/>
              </a:lnSpc>
              <a:spcAft>
                <a:spcPts val="800"/>
              </a:spcAft>
              <a:buFont typeface="Wingdings" panose="05000000000000000000" pitchFamily="2" charset="2"/>
              <a:buChar char="ü"/>
              <a:defRPr/>
            </a:pPr>
            <a:r>
              <a:rPr lang="uk-UA" sz="24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Кількість учасників -  222</a:t>
            </a:r>
          </a:p>
          <a:p>
            <a:pPr>
              <a:lnSpc>
                <a:spcPct val="200000"/>
              </a:lnSpc>
              <a:spcAft>
                <a:spcPts val="800"/>
              </a:spcAft>
              <a:buFont typeface="Wingdings" panose="05000000000000000000" pitchFamily="2" charset="2"/>
              <a:buChar char="ü"/>
              <a:defRPr/>
            </a:pPr>
            <a:r>
              <a:rPr lang="uk-UA" sz="24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Кількість написаних статей - ??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96000" y="5022971"/>
            <a:ext cx="2336800" cy="919401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400" dirty="0">
                <a:solidFill>
                  <a:schemeClr val="bg1"/>
                </a:solidFill>
              </a:rPr>
              <a:t>Посилання на </a:t>
            </a:r>
            <a:r>
              <a:rPr lang="uk-UA" sz="2400" dirty="0" err="1">
                <a:solidFill>
                  <a:schemeClr val="bg1"/>
                </a:solidFill>
                <a:hlinkClick r:id="rId3"/>
              </a:rPr>
              <a:t>Проєкт</a:t>
            </a:r>
            <a:endParaRPr lang="uk-UA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592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9774" y="1311965"/>
            <a:ext cx="9695668" cy="4174435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uk-UA" sz="2800" b="1" dirty="0"/>
              <a:t>Академічна доброчесність –</a:t>
            </a:r>
            <a:r>
              <a:rPr lang="uk-UA" sz="2800" dirty="0"/>
              <a:t> це сукупність етичних принципів та визначених законом правил, якими мають керуватися учасники освітнього процесу під час навчання, викладання та провадження наукової (творчої) діяльності з метою забезпечення довіри до результатів навчання та/або наукових (творчих) досягнень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B4CC9-9A81-49A9-A6E1-851818FC68D1}" type="datetime1">
              <a:rPr lang="en-US" smtClean="0"/>
              <a:t>4/8/2024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/>
              <a:t>к.е.н., доцент Возьний К.З.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4A37E-F533-4D8F-B767-49DD71954277}" type="slidenum">
              <a:rPr lang="en-US" smtClean="0"/>
              <a:t>3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0261" y="5944392"/>
            <a:ext cx="10523537" cy="257175"/>
          </a:xfrm>
        </p:spPr>
        <p:txBody>
          <a:bodyPr/>
          <a:lstStyle/>
          <a:p>
            <a:r>
              <a:rPr lang="uk-UA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Джерело: Ст. 42 Закону України «Про освіту»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9983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uk-UA" dirty="0"/>
              <a:t>Як ловлять порушників </a:t>
            </a:r>
            <a:r>
              <a:rPr lang="uk-UA" altLang="uk-UA" dirty="0" err="1"/>
              <a:t>Вікіправил</a:t>
            </a:r>
            <a:r>
              <a:rPr lang="uk-UA" altLang="uk-UA" dirty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998" y="2125901"/>
            <a:ext cx="5245099" cy="831477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altLang="uk-UA" dirty="0"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Антиплагіатий сервіс </a:t>
            </a:r>
            <a:r>
              <a:rPr lang="uk-UA" altLang="uk-UA" dirty="0" err="1"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Вікіпедії</a:t>
            </a:r>
            <a:endParaRPr lang="en-US" altLang="uk-UA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1DC3B-70B6-4898-9549-4C57692162B8}" type="datetime1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/>
              <a:t>к.е.н., доцент Возьний К.З.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4A37E-F533-4D8F-B767-49DD71954277}" type="slidenum">
              <a:rPr lang="en-US" smtClean="0"/>
              <a:t>30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235700" y="1873623"/>
            <a:ext cx="5549899" cy="118707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uk-UA" altLang="uk-UA" sz="2800" dirty="0"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Пошук санкціонованих запозичень медіа файлів</a:t>
            </a:r>
            <a:endParaRPr lang="en-US" altLang="uk-UA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5700" y="3267039"/>
            <a:ext cx="5676899" cy="194817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1798" y="3267039"/>
            <a:ext cx="5487501" cy="194817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5" name="Straight Connector 14"/>
          <p:cNvCxnSpPr/>
          <p:nvPr/>
        </p:nvCxnSpPr>
        <p:spPr>
          <a:xfrm flipV="1">
            <a:off x="341798" y="2933700"/>
            <a:ext cx="5487501" cy="127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6235700" y="2933700"/>
            <a:ext cx="5487501" cy="127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8819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uk-UA" dirty="0">
                <a:latin typeface="Times New Roman" panose="02020603050405020304" pitchFamily="18" charset="0"/>
                <a:cs typeface="Calibri" panose="020F0502020204030204" pitchFamily="34" charset="0"/>
              </a:rPr>
              <a:t>Як ловлять порушників </a:t>
            </a:r>
            <a:r>
              <a:rPr lang="uk-UA" altLang="uk-UA" dirty="0" err="1">
                <a:latin typeface="Times New Roman" panose="02020603050405020304" pitchFamily="18" charset="0"/>
                <a:cs typeface="Calibri" panose="020F0502020204030204" pitchFamily="34" charset="0"/>
              </a:rPr>
              <a:t>Вікіправил</a:t>
            </a:r>
            <a:r>
              <a:rPr lang="uk-UA" altLang="uk-UA" dirty="0">
                <a:latin typeface="Times New Roman" panose="02020603050405020304" pitchFamily="18" charset="0"/>
                <a:cs typeface="Calibri" panose="020F0502020204030204" pitchFamily="34" charset="0"/>
              </a:rPr>
              <a:t>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EE886-CE92-4EA0-A16A-57DA1C6A47D7}" type="datetime1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/>
              <a:t>к.е.н., доцент Возьний К.З.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4A37E-F533-4D8F-B767-49DD71954277}" type="slidenum">
              <a:rPr lang="en-US" smtClean="0"/>
              <a:t>31</a:t>
            </a:fld>
            <a:endParaRPr lang="en-US"/>
          </a:p>
        </p:txBody>
      </p:sp>
      <p:pic>
        <p:nvPicPr>
          <p:cNvPr id="7" name="Объект 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31861" y="1474389"/>
            <a:ext cx="9545639" cy="4666211"/>
          </a:xfrm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913834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alt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 чого призводить несанкціоноване запозичення та інші порушення Правил?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3153C-2A6C-40CE-8F16-D1F9E6100345}" type="datetime1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/>
              <a:t>к.е.н., доцент Возьний К.З.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4A37E-F533-4D8F-B767-49DD71954277}" type="slidenum">
              <a:rPr lang="en-US" smtClean="0"/>
              <a:t>32</a:t>
            </a:fld>
            <a:endParaRPr lang="en-US"/>
          </a:p>
        </p:txBody>
      </p:sp>
      <p:pic>
        <p:nvPicPr>
          <p:cNvPr id="7" name="Місце для вмісту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8803" y="1660524"/>
            <a:ext cx="10994997" cy="4371975"/>
          </a:xfrm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216407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b="0" dirty="0"/>
              <a:t>Доброчесність</a:t>
            </a:r>
            <a:endParaRPr lang="en-US" b="0" dirty="0"/>
          </a:p>
        </p:txBody>
      </p:sp>
      <p:sp>
        <p:nvSpPr>
          <p:cNvPr id="2" name="Місце для вмісту 1">
            <a:extLst>
              <a:ext uri="{FF2B5EF4-FFF2-40B4-BE49-F238E27FC236}">
                <a16:creationId xmlns:a16="http://schemas.microsoft.com/office/drawing/2014/main" id="{45EFE386-6FF6-67F9-A4DB-32D8E93CBA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uk-UA" dirty="0"/>
          </a:p>
          <a:p>
            <a:pPr algn="ctr"/>
            <a:endParaRPr lang="uk-UA" dirty="0"/>
          </a:p>
          <a:p>
            <a:pPr algn="ctr"/>
            <a:endParaRPr lang="uk-UA" dirty="0"/>
          </a:p>
          <a:p>
            <a:pPr marL="0" indent="0" algn="ctr">
              <a:buNone/>
            </a:pPr>
            <a:r>
              <a:rPr lang="uk-UA" sz="5400" dirty="0"/>
              <a:t>Добро + Чесність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27695-DCDC-4B3F-A5EF-68B7ACF793CA}" type="datetime1">
              <a:rPr lang="en-US" smtClean="0"/>
              <a:t>4/8/2024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/>
              <a:t>к.е.н., доцент Возьний К.З.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4A37E-F533-4D8F-B767-49DD71954277}" type="slidenum">
              <a:rPr lang="en-US" smtClean="0"/>
              <a:t>33</a:t>
            </a:fld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uk-UA" dirty="0"/>
              <a:t>Джерело: </a:t>
            </a:r>
            <a:endParaRPr lang="en-US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32BD185-9398-1B9F-183A-31E2C75DD8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4822" y="3627783"/>
            <a:ext cx="2677177" cy="2623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4481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LID4096" sz="3600" dirty="0" err="1">
                <a:latin typeface="Times New Roman" panose="02020603050405020304" pitchFamily="18" charset="0"/>
                <a:cs typeface="Calibri" panose="020F0502020204030204" pitchFamily="34" charset="0"/>
              </a:rPr>
              <a:t>Ab</a:t>
            </a:r>
            <a:r>
              <a:rPr lang="ru-RU" altLang="LID4096" sz="3600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altLang="LID4096" sz="3600" dirty="0" err="1">
                <a:latin typeface="Times New Roman" panose="02020603050405020304" pitchFamily="18" charset="0"/>
                <a:cs typeface="Calibri" panose="020F0502020204030204" pitchFamily="34" charset="0"/>
              </a:rPr>
              <a:t>ovo</a:t>
            </a:r>
            <a:r>
              <a:rPr lang="ru-RU" altLang="LID4096" sz="3600" dirty="0">
                <a:latin typeface="Times New Roman" panose="02020603050405020304" pitchFamily="18" charset="0"/>
                <a:cs typeface="Calibri" panose="020F0502020204030204" pitchFamily="34" charset="0"/>
              </a:rPr>
              <a:t> …</a:t>
            </a:r>
            <a:endParaRPr lang="en-US" sz="3600" dirty="0">
              <a:latin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endParaRPr lang="uk-UA" altLang="LID4096" dirty="0"/>
          </a:p>
          <a:p>
            <a:pPr marL="0" indent="0" algn="ctr">
              <a:buNone/>
            </a:pPr>
            <a:r>
              <a:rPr lang="uk-UA" altLang="LID4096" dirty="0"/>
              <a:t>Як пройти в бібліотеку?</a:t>
            </a:r>
          </a:p>
          <a:p>
            <a:pPr marL="0" indent="0" algn="ctr">
              <a:buNone/>
            </a:pPr>
            <a:r>
              <a:rPr lang="uk-UA" altLang="LID4096" dirty="0"/>
              <a:t>За чим йти в бібліотеку?</a:t>
            </a:r>
          </a:p>
          <a:p>
            <a:pPr marL="0" indent="0" algn="ctr">
              <a:buNone/>
            </a:pPr>
            <a:endParaRPr lang="uk-UA" altLang="LID4096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304A5-94A9-42D3-A6BF-801378AB113F}" type="datetime1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/>
              <a:t>к.е.н., доцент Возьний К.З.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4A37E-F533-4D8F-B767-49DD71954277}" type="slidenum">
              <a:rPr lang="en-US" smtClean="0"/>
              <a:t>34</a:t>
            </a:fld>
            <a:endParaRPr lang="en-US"/>
          </a:p>
        </p:txBody>
      </p:sp>
      <p:pic>
        <p:nvPicPr>
          <p:cNvPr id="7" name="Рисунок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512" y="3536315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5133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9774" y="1311965"/>
            <a:ext cx="9695668" cy="4174435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uk-UA" b="1" dirty="0"/>
              <a:t>Форми академічної діяльності</a:t>
            </a:r>
            <a:r>
              <a:rPr lang="uk-UA" dirty="0"/>
              <a:t>: навчальна, педагогічна, викладацька, наукова (творча), науково-педагогічна, </a:t>
            </a:r>
            <a:r>
              <a:rPr lang="uk-UA" dirty="0" err="1"/>
              <a:t>науковоорганізаційна</a:t>
            </a:r>
            <a:r>
              <a:rPr lang="uk-UA" dirty="0"/>
              <a:t>, науково-технічна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B4CC9-9A81-49A9-A6E1-851818FC68D1}" type="datetime1">
              <a:rPr lang="en-US" smtClean="0"/>
              <a:t>4/8/2024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/>
              <a:t>к.е.н., доцент Возьний К.З.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4A37E-F533-4D8F-B767-49DD71954277}" type="slidenum">
              <a:rPr lang="en-US" smtClean="0"/>
              <a:t>4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0261" y="5944392"/>
            <a:ext cx="10523537" cy="257175"/>
          </a:xfrm>
        </p:spPr>
        <p:txBody>
          <a:bodyPr/>
          <a:lstStyle/>
          <a:p>
            <a:r>
              <a:rPr lang="uk-UA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Джерело: Ст. 1 </a:t>
            </a:r>
            <a:r>
              <a:rPr lang="uk-UA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Проєкту</a:t>
            </a:r>
            <a:r>
              <a:rPr lang="uk-UA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Закону України «Про академічну доброчесність»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200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9773" y="1311965"/>
            <a:ext cx="10018643" cy="4174435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uk-UA" sz="3000" b="1" dirty="0"/>
              <a:t>Суб’єкти академічної діяльності: </a:t>
            </a:r>
            <a:r>
              <a:rPr lang="uk-UA" sz="3000" dirty="0"/>
              <a:t>учасники освітнього процесу, наукові працівники, особи, залучені до процедур забезпечення якості освіти, особи, залучені до організації і проведення конкурсів у сфері освіти і науки, оцінювання суб’єктів наукової і науково-технічної діяльності, наукових (творчих) та науково-технічних результатів і </a:t>
            </a:r>
            <a:r>
              <a:rPr lang="uk-UA" sz="3000" dirty="0" err="1"/>
              <a:t>проєктів</a:t>
            </a:r>
            <a:endParaRPr lang="en-US" sz="3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B4CC9-9A81-49A9-A6E1-851818FC68D1}" type="datetime1">
              <a:rPr lang="en-US" smtClean="0"/>
              <a:t>4/8/2024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/>
              <a:t>к.е.н., доцент Возьний К.З.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4A37E-F533-4D8F-B767-49DD71954277}" type="slidenum">
              <a:rPr lang="en-US" smtClean="0"/>
              <a:t>5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0261" y="5944392"/>
            <a:ext cx="10523537" cy="257175"/>
          </a:xfrm>
        </p:spPr>
        <p:txBody>
          <a:bodyPr/>
          <a:lstStyle/>
          <a:p>
            <a:r>
              <a:rPr lang="uk-UA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Джерело: Ст. 1 </a:t>
            </a:r>
            <a:r>
              <a:rPr lang="uk-UA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Проєкту</a:t>
            </a:r>
            <a:r>
              <a:rPr lang="uk-UA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Закону України «Про академічну доброчесність»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453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9773" y="1311965"/>
            <a:ext cx="10018643" cy="4174435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uk-UA" sz="3000" b="1" dirty="0"/>
              <a:t>Академічне письмо </a:t>
            </a:r>
            <a:r>
              <a:rPr lang="uk-UA" sz="3000" dirty="0"/>
              <a:t>— це форма представлення творчо-інтелектуальних  результатів діяльності дослідника,  викладача чи іншого учасника </a:t>
            </a:r>
            <a:r>
              <a:rPr lang="uk-UA" sz="3000" dirty="0" err="1"/>
              <a:t>освітньо</a:t>
            </a:r>
            <a:r>
              <a:rPr lang="uk-UA" sz="3000" dirty="0"/>
              <a:t>-наукового процесу, зорієнтована на  створення спеціалізованих фахових наукових чи навчальних текстів. </a:t>
            </a:r>
            <a:br>
              <a:rPr lang="ru-RU" sz="3000" dirty="0"/>
            </a:br>
            <a:endParaRPr lang="en-US" sz="3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B4CC9-9A81-49A9-A6E1-851818FC68D1}" type="datetime1">
              <a:rPr lang="en-US" smtClean="0"/>
              <a:t>4/8/2024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/>
              <a:t>к.е.н., доцент Возьний К.З.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4A37E-F533-4D8F-B767-49DD71954277}" type="slidenum">
              <a:rPr lang="en-US" smtClean="0"/>
              <a:t>6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0261" y="5944392"/>
            <a:ext cx="10523537" cy="257175"/>
          </a:xfrm>
        </p:spPr>
        <p:txBody>
          <a:bodyPr/>
          <a:lstStyle/>
          <a:p>
            <a:r>
              <a:rPr lang="uk-UA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Джерело: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017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9773" y="1311965"/>
            <a:ext cx="10018643" cy="4174435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uk-UA" alt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Академічний текст</a:t>
            </a:r>
            <a:r>
              <a:rPr lang="uk-UA" alt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 </a:t>
            </a:r>
            <a:r>
              <a:rPr lang="uk-UA" alt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авторський твір наукового, науково-технічного та навчального характеру у формі дисертації, кваліфікаційної випускної роботи, наукового видання, наукової статті, звіту у сфері наукової і науково-технічної діяльності, депонованої наукової роботи, підручника, навчального посібника, інших науково- та навчально-методичних праць.</a:t>
            </a:r>
            <a:endParaRPr lang="en-US" sz="3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B4CC9-9A81-49A9-A6E1-851818FC68D1}" type="datetime1">
              <a:rPr lang="en-US" smtClean="0"/>
              <a:t>4/8/2024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/>
              <a:t>к.е.н., доцент Возьний К.З.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4A37E-F533-4D8F-B767-49DD71954277}" type="slidenum">
              <a:rPr lang="en-US" smtClean="0"/>
              <a:t>7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0261" y="5944392"/>
            <a:ext cx="10523537" cy="257175"/>
          </a:xfrm>
        </p:spPr>
        <p:txBody>
          <a:bodyPr/>
          <a:lstStyle/>
          <a:p>
            <a:r>
              <a:rPr lang="uk-UA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Джерело: Вікіпедія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0979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altLang="LID4096" b="0" dirty="0"/>
              <a:t>Форми академічної </a:t>
            </a:r>
            <a:r>
              <a:rPr lang="uk-UA" altLang="LID4096" b="0" dirty="0" err="1"/>
              <a:t>недоброчесності</a:t>
            </a:r>
            <a:r>
              <a:rPr lang="uk-UA" altLang="LID4096" b="0" dirty="0"/>
              <a:t>:</a:t>
            </a:r>
            <a:endParaRPr lang="en-US" b="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27695-DCDC-4B3F-A5EF-68B7ACF793CA}" type="datetime1">
              <a:rPr lang="en-US" smtClean="0"/>
              <a:t>4/8/2024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/>
              <a:t>к.е.н., доцент Возьний К.З.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4A37E-F533-4D8F-B767-49DD71954277}" type="slidenum">
              <a:rPr lang="en-US" smtClean="0"/>
              <a:t>8</a:t>
            </a:fld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uk-UA" dirty="0"/>
              <a:t>Джерело: </a:t>
            </a:r>
            <a:r>
              <a:rPr lang="uk-UA" sz="1200" dirty="0">
                <a:solidFill>
                  <a:srgbClr val="333333"/>
                </a:solidFill>
                <a:latin typeface="Times New Roman" panose="02020603050405020304" pitchFamily="18" charset="0"/>
              </a:rPr>
              <a:t>Стаття 42, п.4 Закон України «Про освіту»</a:t>
            </a:r>
            <a:endParaRPr lang="en-US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3D5DEAC-7ABD-8B14-052D-76F60A7F4D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uk-UA" sz="3200" b="1" dirty="0">
                <a:latin typeface="+mj-lt"/>
              </a:rPr>
              <a:t>Академічний плагіат </a:t>
            </a:r>
            <a:r>
              <a:rPr lang="uk-UA" sz="3200" dirty="0">
                <a:latin typeface="+mj-lt"/>
              </a:rPr>
              <a:t>- оприлюднення (частково або повністю) наукових (творчих) результатів, отриманих іншими особами, як результатів власного дослідження (творчості) та/або відтворення опублікованих текстів (оприлюднених творів мистецтва) інших авторів без зазначення авторства;</a:t>
            </a:r>
          </a:p>
        </p:txBody>
      </p:sp>
    </p:spTree>
    <p:extLst>
      <p:ext uri="{BB962C8B-B14F-4D97-AF65-F5344CB8AC3E}">
        <p14:creationId xmlns:p14="http://schemas.microsoft.com/office/powerpoint/2010/main" val="6988508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altLang="LID4096" b="0" dirty="0"/>
              <a:t>Форми академічної </a:t>
            </a:r>
            <a:r>
              <a:rPr lang="uk-UA" altLang="LID4096" b="0" dirty="0" err="1"/>
              <a:t>недоброчесності</a:t>
            </a:r>
            <a:r>
              <a:rPr lang="uk-UA" altLang="LID4096" b="0" dirty="0"/>
              <a:t>:</a:t>
            </a:r>
            <a:endParaRPr lang="en-US" b="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27695-DCDC-4B3F-A5EF-68B7ACF793CA}" type="datetime1">
              <a:rPr lang="en-US" smtClean="0"/>
              <a:t>4/8/2024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/>
              <a:t>к.е.н., доцент Возьний К.З.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4A37E-F533-4D8F-B767-49DD71954277}" type="slidenum">
              <a:rPr lang="en-US" smtClean="0"/>
              <a:t>9</a:t>
            </a:fld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uk-UA" dirty="0"/>
              <a:t>Джерело: </a:t>
            </a:r>
            <a:r>
              <a:rPr lang="uk-UA" sz="1200" dirty="0">
                <a:solidFill>
                  <a:srgbClr val="333333"/>
                </a:solidFill>
                <a:latin typeface="Times New Roman" panose="02020603050405020304" pitchFamily="18" charset="0"/>
              </a:rPr>
              <a:t>Стаття 42, п.4 Закон України «Про освіту»</a:t>
            </a:r>
            <a:endParaRPr lang="en-US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3D5DEAC-7ABD-8B14-052D-76F60A7F4D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uk-UA" sz="3200" b="1" dirty="0" err="1">
                <a:latin typeface="+mj-lt"/>
              </a:rPr>
              <a:t>Самоплагіат</a:t>
            </a:r>
            <a:r>
              <a:rPr lang="uk-UA" sz="3200" dirty="0">
                <a:latin typeface="+mj-lt"/>
              </a:rPr>
              <a:t> - оприлюднення (частково або повністю) власних раніше опублікованих наукових результатів як нових наукових результатів;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uk-UA" sz="3200" b="1" dirty="0">
                <a:latin typeface="+mj-lt"/>
              </a:rPr>
              <a:t>Фабрикація</a:t>
            </a:r>
            <a:r>
              <a:rPr lang="uk-UA" sz="3200" dirty="0">
                <a:latin typeface="+mj-lt"/>
              </a:rPr>
              <a:t> - вигадування даних чи фактів, що використовуються в освітньому процесі або наукових дослідженнях</a:t>
            </a:r>
          </a:p>
        </p:txBody>
      </p:sp>
    </p:spTree>
    <p:extLst>
      <p:ext uri="{BB962C8B-B14F-4D97-AF65-F5344CB8AC3E}">
        <p14:creationId xmlns:p14="http://schemas.microsoft.com/office/powerpoint/2010/main" val="63091104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1105</TotalTime>
  <Words>2100</Words>
  <Application>Microsoft Office PowerPoint</Application>
  <PresentationFormat>Широкий екран</PresentationFormat>
  <Paragraphs>305</Paragraphs>
  <Slides>34</Slides>
  <Notes>30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3</vt:i4>
      </vt:variant>
      <vt:variant>
        <vt:lpstr>Заголовки слайдів</vt:lpstr>
      </vt:variant>
      <vt:variant>
        <vt:i4>34</vt:i4>
      </vt:variant>
    </vt:vector>
  </HeadingPairs>
  <TitlesOfParts>
    <vt:vector size="42" baseType="lpstr">
      <vt:lpstr>Arial</vt:lpstr>
      <vt:lpstr>Calibri</vt:lpstr>
      <vt:lpstr>Segoe UI Historic</vt:lpstr>
      <vt:lpstr>Times New Roman</vt:lpstr>
      <vt:lpstr>Wingdings</vt:lpstr>
      <vt:lpstr>1_Custom Design</vt:lpstr>
      <vt:lpstr>2_Custom Design</vt:lpstr>
      <vt:lpstr>Custom Design</vt:lpstr>
      <vt:lpstr> «Академічна доброчесність і наукометрія: досвід, помилки, перспективи»   Тернопіль, ЗУНУ, 5 квітня 2024 року</vt:lpstr>
      <vt:lpstr>Доброчесність і наукометрія: філософія зв'язку</vt:lpstr>
      <vt:lpstr>Академічна доброчесність – це сукупність етичних принципів та визначених законом правил, якими мають керуватися учасники освітнього процесу під час навчання, викладання та провадження наукової (творчої) діяльності з метою забезпечення довіри до результатів навчання та/або наукових (творчих) досягнень</vt:lpstr>
      <vt:lpstr>Форми академічної діяльності: навчальна, педагогічна, викладацька, наукова (творча), науково-педагогічна, науковоорганізаційна, науково-технічна</vt:lpstr>
      <vt:lpstr>Суб’єкти академічної діяльності: учасники освітнього процесу, наукові працівники, особи, залучені до процедур забезпечення якості освіти, особи, залучені до організації і проведення конкурсів у сфері освіти і науки, оцінювання суб’єктів наукової і науково-технічної діяльності, наукових (творчих) та науково-технічних результатів і проєктів</vt:lpstr>
      <vt:lpstr>Академічне письмо — це форма представлення творчо-інтелектуальних  результатів діяльності дослідника,  викладача чи іншого учасника освітньо-наукового процесу, зорієнтована на  створення спеціалізованих фахових наукових чи навчальних текстів.  </vt:lpstr>
      <vt:lpstr>Академічний текст — авторський твір наукового, науково-технічного та навчального характеру у формі дисертації, кваліфікаційної випускної роботи, наукового видання, наукової статті, звіту у сфері наукової і науково-технічної діяльності, депонованої наукової роботи, підручника, навчального посібника, інших науково- та навчально-методичних праць.</vt:lpstr>
      <vt:lpstr>Форми академічної недоброчесності:</vt:lpstr>
      <vt:lpstr>Форми академічної недоброчесності:</vt:lpstr>
      <vt:lpstr>Форми академічної недоброчесності:</vt:lpstr>
      <vt:lpstr>Форми академічної недоброчесності:</vt:lpstr>
      <vt:lpstr>Форми академічної недоброчесності:</vt:lpstr>
      <vt:lpstr>Система академічної доброчесності ЗУНУ</vt:lpstr>
      <vt:lpstr>Бібліотека, доброчесніть і наукометрія: корпоративна роль</vt:lpstr>
      <vt:lpstr>Наповнення інституційного репозитарію ЗУНУ</vt:lpstr>
      <vt:lpstr>Постанова КМУ 541 від 19 липня 2017 року «Положення про Національний репозитарій академічних текстів» </vt:lpstr>
      <vt:lpstr>Інституційний репозитарій бібліотеки  ім. Л. Каніщенка ЗУНУ</vt:lpstr>
      <vt:lpstr>Структура інституційного репозитарію бібліотеки  ім. Л. Каніщенка ЗУНУ</vt:lpstr>
      <vt:lpstr>Структура інституційного репозитарію бібліотеки  ім. Л. Каніщенка ЗУНУ</vt:lpstr>
      <vt:lpstr>Перевірка академічних текстів на ознаки несанкціонованих запозичень</vt:lpstr>
      <vt:lpstr>Сервіс пошуку плагіату</vt:lpstr>
      <vt:lpstr>Внутрішні положення корпоративної системи академічної доброчесності </vt:lpstr>
      <vt:lpstr>Внутрішні положення корпоративної системи академічної доброчесності </vt:lpstr>
      <vt:lpstr>Внутрішні положення корпоративної системи академічної доброчесності </vt:lpstr>
      <vt:lpstr>Внутрішні положення корпоративної системи академічної доброчесності </vt:lpstr>
      <vt:lpstr>Адвокація ідеї академічної доброчесності</vt:lpstr>
      <vt:lpstr>Нас всюди повно</vt:lpstr>
      <vt:lpstr>Бібліотека, доброчесніть і наукометрія</vt:lpstr>
      <vt:lpstr>Вікіпедія:Проєкт:Вікістудія ЗУНУ</vt:lpstr>
      <vt:lpstr>Як ловлять порушників Вікіправил?</vt:lpstr>
      <vt:lpstr>Як ловлять порушників Вікіправил?</vt:lpstr>
      <vt:lpstr>До чого призводить несанкціоноване запозичення та інші порушення Правил?</vt:lpstr>
      <vt:lpstr>Доброчесність</vt:lpstr>
      <vt:lpstr>Ab ovo 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Вебінар на тему: «Вікіпедія і Бібліотека: можливості і партнерство на межі»</dc:title>
  <dc:creator>Tania Tania</dc:creator>
  <cp:lastModifiedBy>prorector</cp:lastModifiedBy>
  <cp:revision>88</cp:revision>
  <dcterms:created xsi:type="dcterms:W3CDTF">2024-02-04T22:39:47Z</dcterms:created>
  <dcterms:modified xsi:type="dcterms:W3CDTF">2024-04-08T07:01:44Z</dcterms:modified>
</cp:coreProperties>
</file>