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5"/>
  </p:notesMasterIdLst>
  <p:sldIdLst>
    <p:sldId id="341" r:id="rId2"/>
    <p:sldId id="294" r:id="rId3"/>
    <p:sldId id="313" r:id="rId4"/>
    <p:sldId id="331" r:id="rId5"/>
    <p:sldId id="332" r:id="rId6"/>
    <p:sldId id="312" r:id="rId7"/>
    <p:sldId id="311" r:id="rId8"/>
    <p:sldId id="328" r:id="rId9"/>
    <p:sldId id="340" r:id="rId10"/>
    <p:sldId id="314" r:id="rId11"/>
    <p:sldId id="308" r:id="rId12"/>
    <p:sldId id="283" r:id="rId13"/>
    <p:sldId id="315" r:id="rId14"/>
    <p:sldId id="324" r:id="rId15"/>
    <p:sldId id="316" r:id="rId16"/>
    <p:sldId id="296" r:id="rId17"/>
    <p:sldId id="317" r:id="rId18"/>
    <p:sldId id="288" r:id="rId19"/>
    <p:sldId id="318" r:id="rId20"/>
    <p:sldId id="330" r:id="rId21"/>
    <p:sldId id="287" r:id="rId22"/>
    <p:sldId id="256" r:id="rId23"/>
    <p:sldId id="293" r:id="rId24"/>
    <p:sldId id="304" r:id="rId25"/>
    <p:sldId id="303" r:id="rId26"/>
    <p:sldId id="290" r:id="rId27"/>
    <p:sldId id="275" r:id="rId28"/>
    <p:sldId id="319" r:id="rId29"/>
    <p:sldId id="337" r:id="rId30"/>
    <p:sldId id="322" r:id="rId31"/>
    <p:sldId id="339" r:id="rId32"/>
    <p:sldId id="323" r:id="rId33"/>
    <p:sldId id="321" r:id="rId34"/>
    <p:sldId id="327" r:id="rId35"/>
    <p:sldId id="333" r:id="rId36"/>
    <p:sldId id="335" r:id="rId37"/>
    <p:sldId id="291" r:id="rId38"/>
    <p:sldId id="334" r:id="rId39"/>
    <p:sldId id="336" r:id="rId40"/>
    <p:sldId id="326" r:id="rId41"/>
    <p:sldId id="338" r:id="rId42"/>
    <p:sldId id="289" r:id="rId43"/>
    <p:sldId id="310" r:id="rId4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2" autoAdjust="0"/>
    <p:restoredTop sz="97649" autoAdjust="0"/>
  </p:normalViewPr>
  <p:slideViewPr>
    <p:cSldViewPr>
      <p:cViewPr>
        <p:scale>
          <a:sx n="72" d="100"/>
          <a:sy n="72" d="100"/>
        </p:scale>
        <p:origin x="-103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AF0D3-E806-4D24-9026-61510440CA94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41DA9-D89E-4ADD-89AE-2CF2E73704D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81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41DA9-D89E-4ADD-89AE-2CF2E73704D9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14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15B674D-4200-4AAC-B3E8-740A8DB9E393}" type="datetimeFigureOut">
              <a:rPr lang="uk-UA" smtClean="0"/>
              <a:pPr/>
              <a:t>09.09.2024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E188AF4-41D5-4E36-9579-3F4B178109EC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XІV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</a:rPr>
              <a:t>Всеукраїнська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</a:rPr>
              <a:t>науково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-практична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</a:rPr>
              <a:t>конференція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</a:rPr>
              <a:t>Бібліотека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і книга в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</a:rPr>
              <a:t>контексті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 часу» </a:t>
            </a:r>
            <a:endParaRPr lang="uk-UA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96752"/>
            <a:ext cx="142875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5140" y="2060848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ЗАСІДАННЯ </a:t>
            </a:r>
            <a:r>
              <a:rPr lang="ru-RU" b="1" dirty="0"/>
              <a:t>«ПОПУЛЯРИЗАЦІЯ ЧИТАННЯ В БІБЛІОТЕКАХ ТА ЇЇ ЕФЕКТИВНІСТЬ» </a:t>
            </a:r>
            <a:r>
              <a:rPr lang="ru-RU" b="1" dirty="0" smtClean="0"/>
              <a:t>:</a:t>
            </a:r>
          </a:p>
          <a:p>
            <a:pPr algn="ctr"/>
            <a:endParaRPr lang="ru-RU" dirty="0"/>
          </a:p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Популяризація читання серед студентської молоді на прикладі бібліотеки ім. Л.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Каніщенка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 Західноукраїнського національного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університету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4573577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/>
              <a:t>Ірина </a:t>
            </a:r>
            <a:r>
              <a:rPr lang="uk-UA" sz="1600" b="1" i="1" dirty="0" err="1" smtClean="0"/>
              <a:t>Любезна</a:t>
            </a:r>
            <a:endParaRPr lang="uk-UA" sz="1600" b="1" i="1" dirty="0" smtClean="0"/>
          </a:p>
          <a:p>
            <a:r>
              <a:rPr lang="uk-UA" sz="1600" i="1" dirty="0" smtClean="0"/>
              <a:t>завідувач </a:t>
            </a:r>
            <a:r>
              <a:rPr lang="uk-UA" sz="1600" i="1" dirty="0"/>
              <a:t>читального залу для студентів </a:t>
            </a:r>
            <a:endParaRPr lang="uk-UA" sz="1600" i="1" dirty="0" smtClean="0"/>
          </a:p>
          <a:p>
            <a:r>
              <a:rPr lang="uk-UA" sz="1600" i="1" dirty="0" smtClean="0"/>
              <a:t>бібліотеки </a:t>
            </a:r>
            <a:r>
              <a:rPr lang="uk-UA" sz="1600" i="1" dirty="0"/>
              <a:t>ім. Л. </a:t>
            </a:r>
            <a:r>
              <a:rPr lang="uk-UA" sz="1600" i="1" dirty="0" err="1"/>
              <a:t>Каніщенка</a:t>
            </a:r>
            <a:r>
              <a:rPr lang="uk-UA" sz="1600" i="1" dirty="0"/>
              <a:t> Західноукраїнського національного університету </a:t>
            </a:r>
            <a:endParaRPr lang="uk-UA" sz="1600" i="1" dirty="0" smtClean="0"/>
          </a:p>
          <a:p>
            <a:r>
              <a:rPr lang="uk-UA" sz="1600" i="1" dirty="0" smtClean="0"/>
              <a:t>(</a:t>
            </a:r>
            <a:r>
              <a:rPr lang="uk-UA" sz="1600" i="1" dirty="0"/>
              <a:t>м. </a:t>
            </a:r>
            <a:r>
              <a:rPr lang="uk-UA" sz="1600" i="1" dirty="0" smtClean="0"/>
              <a:t>Тернопіль)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283861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785794"/>
            <a:ext cx="9001156" cy="522149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Проводяться 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відкриті лекції 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провідних науковців та практиків,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круглі столи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наукові семінари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конференції 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(д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такі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заходи 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ають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, так як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підвищують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мотивації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обраною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спеціальністю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>
              <a:lnSpc>
                <a:spcPct val="120000"/>
              </a:lnSpc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Проводяться засідання студентських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наукових  гуртків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(«Земля в порядку» та «Юний геодезист»).</a:t>
            </a:r>
          </a:p>
          <a:p>
            <a:pPr>
              <a:lnSpc>
                <a:spcPct val="120000"/>
              </a:lnSpc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У читальному залі проводяться 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семінарські та практичні заняття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для студентів різноманітних спеціальностей, метою яких є популяризація наукових і фахових видань фонду та допомога у навчанні щодо пошуку необхідної літератури.</a:t>
            </a:r>
          </a:p>
          <a:p>
            <a:pPr>
              <a:lnSpc>
                <a:spcPct val="120000"/>
              </a:lnSpc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Оскільки ЗУНУ готує студентів із спеціальності 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«Інформаційна, бібліотечна та архівна справа»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, читальний зал є чи не найкращим місцем для проведення семінарських та практичних занять. Поряд із теоретичними відомостями студенти мають змогу спостерігати за роботою бібліотекарів, переймати від них деякі навики, черпати корисний досвід для майбутньої професії.</a:t>
            </a:r>
          </a:p>
          <a:p>
            <a:pPr>
              <a:lnSpc>
                <a:spcPct val="120000"/>
              </a:lnSpc>
            </a:pPr>
            <a:endParaRPr lang="ru-RU" dirty="0" smtClean="0"/>
          </a:p>
          <a:p>
            <a:pPr>
              <a:lnSpc>
                <a:spcPct val="120000"/>
              </a:lnSpc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i="1" u="sng" dirty="0" smtClean="0"/>
              <a:t>4. НАУКОВІ ЗАХОДИ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3013" name="Picture 5" descr="C:\Users\Admin\Desktop\417695833_416038017670542_47108950124021479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49" y="3068960"/>
            <a:ext cx="5642751" cy="47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C:\Users\Admin\Desktop\2\417912745_416039637670380_517213567498474972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20888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Admin\Desktop\2\419303298_416039687670375_510831970765958739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35" y="-387424"/>
            <a:ext cx="6338714" cy="475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C:\Users\Admin\Desktop\2\420174974_416039737670370_451848576596717296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76" y="-387424"/>
            <a:ext cx="4595624" cy="45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 descr="C:\Users\Admin\Desktop\1\photo_27_2024-03-29_17-00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95" y="0"/>
            <a:ext cx="4813105" cy="40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dmin\Desktop\2\245612271_4462964617102154_224254889748857838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9" y="3356992"/>
            <a:ext cx="4654325" cy="35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Admin\Desktop\викор\photo_3_2024-03-29_17-00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9" y="-42120"/>
            <a:ext cx="5004048" cy="377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Admin\Desktop\2\245686016_4462964747102141_563802298073233578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46" y="3493539"/>
            <a:ext cx="4536504" cy="34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007183"/>
          </a:xfrm>
        </p:spPr>
        <p:txBody>
          <a:bodyPr>
            <a:normAutofit fontScale="25000" lnSpcReduction="20000"/>
          </a:bodyPr>
          <a:lstStyle/>
          <a:p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Щоденно у бібліотеці  разом з працівниками активно </a:t>
            </a:r>
            <a:r>
              <a:rPr lang="uk-UA" sz="9600" dirty="0" err="1" smtClean="0">
                <a:latin typeface="Times New Roman" pitchFamily="18" charset="0"/>
                <a:cs typeface="Times New Roman" pitchFamily="18" charset="0"/>
              </a:rPr>
              <a:t>волонтерять</a:t>
            </a:r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 ВПО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Тернополя, як</a:t>
            </a:r>
            <a:r>
              <a:rPr lang="uk-UA" sz="9600" dirty="0" err="1" smtClean="0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 ми організовуємо зустрічі з практикуючим психологом та психологічні тренінги.</a:t>
            </a:r>
          </a:p>
          <a:p>
            <a:endParaRPr lang="uk-UA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духовно-поетичний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захід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«Дорога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додому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поєднанні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психологічно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ресурсною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зустріччю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дім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» по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стабілізації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психо-емоційного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стану для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внутрішньо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переміщених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uk-UA" sz="9600" b="1" dirty="0" err="1" smtClean="0">
                <a:latin typeface="Times New Roman" pitchFamily="18" charset="0"/>
                <a:cs typeface="Times New Roman" pitchFamily="18" charset="0"/>
              </a:rPr>
              <a:t>арт-т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ерапевтичн</a:t>
            </a:r>
            <a:r>
              <a:rPr lang="uk-UA" sz="9600" b="1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latin typeface="Times New Roman" pitchFamily="18" charset="0"/>
                <a:cs typeface="Times New Roman" pitchFamily="18" charset="0"/>
              </a:rPr>
              <a:t>тренінгу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на тему: "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Пошук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ресурсу"</a:t>
            </a:r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Зустріч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журналісткою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колишньою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редакторкою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відділу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мовознавства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журналу «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Дивослово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», а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ВПО Тернополя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Неліною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Тетяною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400" u="sng" dirty="0" smtClean="0"/>
              <a:t>5</a:t>
            </a:r>
            <a:r>
              <a:rPr lang="uk-UA" sz="2400" i="1" u="sng" cap="all" dirty="0" smtClean="0"/>
              <a:t>. Психологічна підтримка для ВПО Тернополя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C:\Users\ADMIN\Desktop\2024\Заходи 2024\Березень 2024\арт-терапія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4629" y="18764"/>
            <a:ext cx="4885748" cy="3429000"/>
          </a:xfrm>
          <a:prstGeom prst="rect">
            <a:avLst/>
          </a:prstGeom>
          <a:noFill/>
        </p:spPr>
      </p:pic>
      <p:pic>
        <p:nvPicPr>
          <p:cNvPr id="3074" name="Picture 2" descr="На зображенні може бути: 8 людей та люди навчаютьс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" y="18764"/>
            <a:ext cx="4283968" cy="41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ADMIN\Desktop\2024\Заходи 2024\Березень 2024\арт-терапія\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41" y="3435125"/>
            <a:ext cx="4572000" cy="3429000"/>
          </a:xfrm>
          <a:prstGeom prst="rect">
            <a:avLst/>
          </a:prstGeom>
          <a:noFill/>
        </p:spPr>
      </p:pic>
      <p:pic>
        <p:nvPicPr>
          <p:cNvPr id="3076" name="Picture 4" descr="На зображенні може бути: 3 людини, люди навчаються та книг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85" y="2981789"/>
            <a:ext cx="4668715" cy="384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764704"/>
            <a:ext cx="8472518" cy="5715040"/>
          </a:xfrm>
        </p:spPr>
        <p:txBody>
          <a:bodyPr>
            <a:normAutofit fontScale="85000" lnSpcReduction="10000"/>
          </a:bodyPr>
          <a:lstStyle/>
          <a:p>
            <a:pPr fontAlgn="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Наукові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квести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(юридичних, аграрних, історичних наук) у бібліотеці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Іг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Подорож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книжковими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стежками»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Багато читаю – багато знаю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Лабіринтами юридичних наук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«Стежками рідної землі»,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Лабіринтами храму душі і науки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Тематичні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брейн-ринги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Що?Де?Коли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Вікторини.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Проведено гру-вікторину «Природа - наш дім, бережімо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його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!». «Славетна дочка України».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Великодня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вікторина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Інтелектуальна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Козацькому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роду нема переводу».</a:t>
            </a:r>
          </a:p>
          <a:p>
            <a:pPr fontAlgn="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fontAlgn="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Участь  у таких заходах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підтримує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дружні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відносини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студентами,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закріплю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конкурентний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дух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мотивує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вдосконалення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розви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вають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рієнтацію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книжковому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фонді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бібліотеки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підвищують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пізнавальну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читачів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i="1" u="sng" cap="all" dirty="0" smtClean="0"/>
              <a:t>6</a:t>
            </a:r>
            <a:r>
              <a:rPr lang="ru-RU" sz="4000" i="1" u="sng" cap="all" dirty="0" smtClean="0"/>
              <a:t>. </a:t>
            </a:r>
            <a:r>
              <a:rPr lang="ru-RU" sz="4000" i="1" u="sng" cap="all" dirty="0" err="1" smtClean="0"/>
              <a:t>Інтелектуальні</a:t>
            </a:r>
            <a:r>
              <a:rPr lang="ru-RU" sz="4000" i="1" u="sng" cap="all" dirty="0" smtClean="0"/>
              <a:t> </a:t>
            </a:r>
            <a:r>
              <a:rPr lang="ru-RU" sz="4000" i="1" u="sng" cap="all" dirty="0" err="1" smtClean="0"/>
              <a:t>ігри</a:t>
            </a:r>
            <a:r>
              <a:rPr lang="ru-RU" sz="4000" i="1" u="sng" cap="all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1\photo_4_2024-03-29_17-00-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4424" y="2332038"/>
            <a:ext cx="600957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9" name="Picture 3" descr="C:\Users\Admin\Desktop\1\photo_10_2024-03-29_17-00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" y="671"/>
            <a:ext cx="4240814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1\photo_17_2024-03-29_17-00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1221"/>
            <a:ext cx="4821163" cy="36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1\photo_13_2024-03-29_17-00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80" y="-14247"/>
            <a:ext cx="4895020" cy="368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Майстер-клас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витинання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великодніх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листівок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Захисників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 писанкарства</a:t>
            </a: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З виготовлення оберегу Захисникам –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ляльки-мотанки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журавлика.</a:t>
            </a: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Валяння з вовни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i="1" u="sng" dirty="0" smtClean="0"/>
              <a:t>7</a:t>
            </a:r>
            <a:r>
              <a:rPr lang="ru-RU" sz="3600" i="1" u="sng" dirty="0" smtClean="0"/>
              <a:t>.</a:t>
            </a:r>
            <a:r>
              <a:rPr lang="uk-UA" sz="3600" i="1" u="sng" dirty="0" smtClean="0"/>
              <a:t> ПРОВЕДЕНН</a:t>
            </a:r>
            <a:r>
              <a:rPr lang="uk-UA" sz="3600" i="1" u="sng" cap="all" dirty="0" smtClean="0"/>
              <a:t>Я М</a:t>
            </a:r>
            <a:r>
              <a:rPr lang="ru-RU" sz="3600" i="1" u="sng" cap="all" dirty="0" err="1" smtClean="0"/>
              <a:t>айстер-клас</a:t>
            </a:r>
            <a:r>
              <a:rPr lang="uk-UA" sz="3600" i="1" u="sng" cap="all" dirty="0" err="1" smtClean="0"/>
              <a:t>ів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3795" name="Picture 3" descr="C:\Users\Admin\Desktop\2\339305393_6083317415084802_245251442603407387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39" y="2772418"/>
            <a:ext cx="4994261" cy="408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Admin\Desktop\2\339166536_240818415120743_471385874067364192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0966" cy="34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Admin\Desktop\2\339329749_612691467376158_589989393392661418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4637"/>
            <a:ext cx="4149740" cy="34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:\Users\Admin\Desktop\2\339333992_579134667511716_656388458629635992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86" y="5970"/>
            <a:ext cx="3681914" cy="300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500042"/>
            <a:ext cx="8429684" cy="614366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    «Зелена бібліотека»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“Зелена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бібліотека”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спрямований на формування екологічно-свідомого бібліотечного середовища та впровадження екологічних ініціатив у діяльність бібліотеки з метою збереження довкілля та підвищення екологічної свідомості університетської спільноти.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    Виконання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“Зелена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бібліотека”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за такими </a:t>
            </a:r>
            <a:r>
              <a:rPr lang="ru-RU" sz="2900" b="1" dirty="0" err="1" smtClean="0">
                <a:latin typeface="Times New Roman" pitchFamily="18" charset="0"/>
                <a:cs typeface="Times New Roman" pitchFamily="18" charset="0"/>
              </a:rPr>
              <a:t>напрямами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uk-UA" sz="2900" u="sng" dirty="0" smtClean="0">
                <a:latin typeface="Times New Roman" pitchFamily="18" charset="0"/>
                <a:cs typeface="Times New Roman" pitchFamily="18" charset="0"/>
              </a:rPr>
              <a:t>сортування сміття.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Облаштовано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куток з контейнерами для збору елементів живлення та пластику, які здаються на утилізацію та переробку;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u="sng" dirty="0" smtClean="0">
                <a:latin typeface="Times New Roman" pitchFamily="18" charset="0"/>
                <a:cs typeface="Times New Roman" pitchFamily="18" charset="0"/>
              </a:rPr>
              <a:t>інформування користувачів. 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На інформаційній дошці подано матеріали про довкілля і його збереження;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u="sng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900" u="sng" dirty="0" err="1" smtClean="0">
                <a:latin typeface="Times New Roman" pitchFamily="18" charset="0"/>
                <a:cs typeface="Times New Roman" pitchFamily="18" charset="0"/>
              </a:rPr>
              <a:t>нсталяції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900" u="sng" dirty="0" err="1" smtClean="0">
                <a:latin typeface="Times New Roman" pitchFamily="18" charset="0"/>
                <a:cs typeface="Times New Roman" pitchFamily="18" charset="0"/>
              </a:rPr>
              <a:t>Розумне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u="sng" dirty="0" err="1" smtClean="0">
                <a:latin typeface="Times New Roman" pitchFamily="18" charset="0"/>
                <a:cs typeface="Times New Roman" pitchFamily="18" charset="0"/>
              </a:rPr>
              <a:t>крісло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900" u="sng" dirty="0" smtClean="0">
                <a:latin typeface="Times New Roman" pitchFamily="18" charset="0"/>
                <a:cs typeface="Times New Roman" pitchFamily="18" charset="0"/>
              </a:rPr>
              <a:t>, «Арка знань»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 та «</a:t>
            </a:r>
            <a:r>
              <a:rPr lang="ru-RU" sz="2900" u="sng" dirty="0" err="1" smtClean="0">
                <a:latin typeface="Times New Roman" pitchFamily="18" charset="0"/>
                <a:cs typeface="Times New Roman" pitchFamily="18" charset="0"/>
              </a:rPr>
              <a:t>Чорна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u="sng" dirty="0" err="1" smtClean="0">
                <a:latin typeface="Times New Roman" pitchFamily="18" charset="0"/>
                <a:cs typeface="Times New Roman" pitchFamily="18" charset="0"/>
              </a:rPr>
              <a:t>дошка</a:t>
            </a:r>
            <a:r>
              <a:rPr lang="ru-RU" sz="2900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виготовлені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натурального дерева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слугують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фотозоною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проводяться </a:t>
            </a:r>
            <a:r>
              <a:rPr lang="uk-UA" sz="2900" u="sng" dirty="0" smtClean="0">
                <a:latin typeface="Times New Roman" pitchFamily="18" charset="0"/>
                <a:cs typeface="Times New Roman" pitchFamily="18" charset="0"/>
              </a:rPr>
              <a:t>лекції, тренінги, круглі столи та майстер-класи 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для студентів щодо екологічних проблем.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     Простір бібліотеки оздоблений декораціями зі списаних книг.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бібліотека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відмовилась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паперових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каталогів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перейшла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обслуговування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користувачів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з використанням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електронни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каталог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ів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t"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    Щорічно проводиться</a:t>
            </a: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екологічний тренінг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«В гармонії з довкіллям жити!». Адже е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кологічне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формує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природоохоронну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позицію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свідомих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змогу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студентам бути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активними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дійства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Еко-захід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спільна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справа»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Проведено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еко-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гру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Keep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cool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u="sng" dirty="0" smtClean="0"/>
              <a:t>8. ПРОЄКТИ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6866" name="Picture 2" descr="C:\Users\Admin\Desktop\2\376685731_321213530486325_44350134776851204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2539"/>
            <a:ext cx="9276153" cy="695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22" name="Picture 2" descr="C:\Users\Admin\Desktop\1\photo_31_2024-03-29_17-00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82" y="0"/>
            <a:ext cx="4321318" cy="34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173115552_3913176675414287_920645769554782747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1850"/>
            <a:ext cx="4848200" cy="363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1\photo_8_2024-03-29_17-00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2066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2\376798424_321213533819658_3799983244083205820_n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13" y="3357562"/>
            <a:ext cx="5508887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2771" name="Picture 3" descr="C:\Users\Admin\Desktop\2\246273070_4462964533768829_79784798547885315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04" y="3236496"/>
            <a:ext cx="4798696" cy="36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Admin\Desktop\2\250452769_4489195214479094_27072564556471635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7228" cy="686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Admin\Desktop\2\273162967_4862029803862298_711383616823206536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28" y="-726395"/>
            <a:ext cx="5107972" cy="399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9" name="Picture 5" descr="C:\Users\Admin\Desktop\2\348832579_266393485766226_427025810343761699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9183"/>
            <a:ext cx="4601979" cy="689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3\354564447_271607332113612_23922519053675917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68" y="-1395536"/>
            <a:ext cx="4753336" cy="63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2\348852907_5923446467764327_729778036127851933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36" y="3333475"/>
            <a:ext cx="4765204" cy="35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 descr="C:\Users\Admin\Desktop\2\348600444_1930991200598657_479125213369211325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1534"/>
            <a:ext cx="4988676" cy="332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Admin\Desktop\2\348852925_208208908217089_620157613342238538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76" y="3307088"/>
            <a:ext cx="5290003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Admin\Desktop\2\348847606_762214045598719_330256587371935843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35" y="0"/>
            <a:ext cx="4958210" cy="33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Admin\Desktop\2\348449710_800256878460166_784248060350030878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5131926" cy="384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8914" name="Picture 2" descr="C:\Users\Admin\Desktop\1\311910029_175996205008059_870605695182518268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54"/>
            <a:ext cx="5290238" cy="39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Admin\Desktop\1\311922323_175996221674724_321067817487474241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22" y="3372212"/>
            <a:ext cx="4647716" cy="34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Admin\Desktop\1\311970133_175996115008068_173954309724635606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624"/>
            <a:ext cx="4671385" cy="37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Admin\Desktop\1\312127652_175996145008065_808164771206729071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32" y="0"/>
            <a:ext cx="5323306" cy="40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7890" name="Picture 2" descr="C:\Users\Admin\Desktop\1\311487504_175996291674717_419160739794058314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340086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Admin\Desktop\1\311516989_175996308341382_885888019961418712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1"/>
            <a:ext cx="5193948" cy="38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Admin\Desktop\1\311571255_175996295008050_148879248747414303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4575" cy="33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Admin\Desktop\1\311615258_175996105008069_326335243753004103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39" y="3340174"/>
            <a:ext cx="4385861" cy="35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Admin\Desktop\викор\photo_23_2024-03-29_17-00-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3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викор\photo_19_2024-03-29_17-00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346"/>
            <a:ext cx="685800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викор\photo_18_2024-03-29_17-00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28" y="3524952"/>
            <a:ext cx="5925418" cy="33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 descr="C:\Users\Admin\Desktop\1\photo_21_2024-03-29_17-00-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1" y="0"/>
            <a:ext cx="4962543" cy="40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dmin\Desktop\2\351464741_552635723750142_695042742293701089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24452"/>
            <a:ext cx="4824536" cy="30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2\255688643_4533446506720631_81928994369448970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334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07862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«Дегустація книги»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Протягом року проведено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презентації книг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Марії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Вітишин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«Мій син - кіборг»,  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Неоніли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Кремʼянчанки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«Гроно калини на долоні», 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Марії Назар «Наш Сковорода від А до Я» , 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Марії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Баліцької«Калинова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журба», 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«Боги та Богині у кожному з нас» Дмитра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Штокалюка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«Спогади про Богдана Лепкого», яку впорядкувала Надія Білик.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Презентація навчального посібника «Українське наукове  слововживання як розвиток засобів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українсько-мовного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способу  мислення» доктора технічних наук, професора, директора інституту  інженерної механіки, автоматизації та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компʼютерно-інтегрованих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технологій Національного лісотехнічного університету України Ігоря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Ребезнюка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uk-UA" sz="3200" u="sng" dirty="0" smtClean="0"/>
              <a:t>8. ПРОЄКТИ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D:\архів заходів Любезна\2023\Кіборг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636958"/>
            <a:ext cx="4982063" cy="3221042"/>
          </a:xfrm>
          <a:prstGeom prst="rect">
            <a:avLst/>
          </a:prstGeom>
          <a:noFill/>
        </p:spPr>
      </p:pic>
      <p:pic>
        <p:nvPicPr>
          <p:cNvPr id="80901" name="Picture 5" descr="D:\архів заходів Любезна\2023\Кіборг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4" cy="3643314"/>
          </a:xfrm>
          <a:prstGeom prst="rect">
            <a:avLst/>
          </a:prstGeom>
          <a:noFill/>
        </p:spPr>
      </p:pic>
      <p:pic>
        <p:nvPicPr>
          <p:cNvPr id="80900" name="Picture 4" descr="D:\архів заходів Любезна\2023\Кіборг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2174" y="3681422"/>
            <a:ext cx="4881826" cy="3176578"/>
          </a:xfrm>
          <a:prstGeom prst="rect">
            <a:avLst/>
          </a:prstGeom>
          <a:noFill/>
        </p:spPr>
      </p:pic>
      <p:pic>
        <p:nvPicPr>
          <p:cNvPr id="80902" name="Picture 6" descr="D:\архів заходів Любезна\2023\Кіборг\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1396"/>
            <a:ext cx="4143372" cy="3703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00042"/>
            <a:ext cx="9001156" cy="6000792"/>
          </a:xfrm>
        </p:spPr>
        <p:txBody>
          <a:bodyPr>
            <a:normAutofit fontScale="25000" lnSpcReduction="20000"/>
          </a:bodyPr>
          <a:lstStyle/>
          <a:p>
            <a:pPr fontAlgn="t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Літературна година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«Михайло Грушевський: історик і будівничий нації», «Михайло Стельмах – художник народної долі».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Година спілкування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«Україна - країна нескорених», «Конституція – оберіг нашої держави!»  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Історична година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«Степан Бандера – символ нескореної нації»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заход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ів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детальніше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творчий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шлях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ів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ознайомитись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тематичними </a:t>
            </a:r>
            <a:r>
              <a:rPr lang="ru-RU" sz="7200" b="1" dirty="0" err="1" smtClean="0">
                <a:latin typeface="Times New Roman" pitchFamily="18" charset="0"/>
                <a:cs typeface="Times New Roman" pitchFamily="18" charset="0"/>
              </a:rPr>
              <a:t>книжков</a:t>
            </a:r>
            <a:r>
              <a:rPr lang="uk-UA" sz="7200" b="1" dirty="0" err="1" smtClean="0">
                <a:latin typeface="Times New Roman" pitchFamily="18" charset="0"/>
                <a:cs typeface="Times New Roman" pitchFamily="18" charset="0"/>
              </a:rPr>
              <a:t>ими</a:t>
            </a:r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  виставками.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Інформаційна година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«Українське слово у боротьбі за незалежність»,«Книга єднає тих, хто читає».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Виховні години.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ізноманітн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тематик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студенти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отримують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додаткової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корисної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для себе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роведено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годину «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«Свята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спадщина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герб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» 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інтелектуальну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гру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«В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нашім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серці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Дискусії</a:t>
            </a:r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, які 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підвищують мотивацію до вивчення історії своєї держави.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Години читання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у затишній атмосфері читають обрану книгу. Мета –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привер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нення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уваг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читання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t"/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Уроки пам’яті 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Урок-реквієм 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памʼяті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жертв Голодомору 1932-1933 рр.; 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урок-памʼяті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«Небесна Сотня: ціна свободи»,  «Бабин Яр: без права на забуття «Гірчить Чорнобиль крізь віки», «Скорботна свічка пам’яті святої».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Мета –  увічнення пам’яті про  найтрагічніші сторінки в історії нашої держави. 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39718"/>
          </a:xfrm>
        </p:spPr>
        <p:txBody>
          <a:bodyPr>
            <a:noAutofit/>
          </a:bodyPr>
          <a:lstStyle/>
          <a:p>
            <a:r>
              <a:rPr lang="uk-UA" sz="3200" b="1" i="1" u="sng" cap="all" dirty="0" smtClean="0"/>
              <a:t>1. Просвітницькі заходи: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28670"/>
            <a:ext cx="8686800" cy="5078621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«Сутінки в бібліотеці».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Присутні поринають в атмосферу вечірньої бібліотеки, беруть участь у цікавому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квесті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переглядають анімаційні фільми, обговорюють їх вплив на духовний розвиток студентів, обмінюються читацькими враженнями, дружньо спілкуються за філіжанкою кави з однодумцями. Читання ліричної поезії є  родзинкою вечора, бо  крім декламації улюблених поетів, звучать власні вірші нашої молоді.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Бібліотека у співпраці з активними студентами здатна заявити про себе як про місце проведення інтелектуального дозвілля, залучення молоді до читання.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Такий захід привертає увагу студентства до читання, викликає неймовірну емоційну реакцію та  бажання частіше читати книги.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2341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uk-UA" sz="3200" u="sng" dirty="0" smtClean="0"/>
              <a:t>8. ПРОЄКТИ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13" y="3329744"/>
            <a:ext cx="5303470" cy="372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" y="3501009"/>
            <a:ext cx="4516280" cy="338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82" y="-305"/>
            <a:ext cx="4668417" cy="350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" y="-1"/>
            <a:ext cx="4646500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46" y="3501009"/>
            <a:ext cx="3490766" cy="349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28670"/>
            <a:ext cx="8686800" cy="50786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Спільнота книголюбів. </a:t>
            </a:r>
          </a:p>
          <a:p>
            <a:pPr algn="just"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Спільнота книголюбів – з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устрічі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форматі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книжкового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клубу 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бібліотеці ім. Л.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Каніщенка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ЗУНУ, де обговорюється улюблена іноземна література. </a:t>
            </a:r>
          </a:p>
          <a:p>
            <a:pPr algn="just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uk-UA" sz="3200" u="sng" dirty="0" smtClean="0"/>
              <a:t>8. ПРОЄКТИ</a:t>
            </a:r>
            <a:endParaRPr lang="ru-RU" sz="3200" dirty="0"/>
          </a:p>
        </p:txBody>
      </p:sp>
      <p:pic>
        <p:nvPicPr>
          <p:cNvPr id="5" name="Picture 2" descr="C:\Users\ADMIN\Desktop\2024\Заходи 2024\Березень 2024\ІНОЗ КРУГЛ СТІЛ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429000"/>
            <a:ext cx="3929058" cy="2946794"/>
          </a:xfrm>
          <a:prstGeom prst="rect">
            <a:avLst/>
          </a:prstGeom>
          <a:noFill/>
        </p:spPr>
      </p:pic>
      <p:pic>
        <p:nvPicPr>
          <p:cNvPr id="6" name="Picture 3" descr="C:\Users\ADMIN\Desktop\2024\Заходи 2024\Березень 2024\ІНОЗ КРУГЛ СТІЛ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86124"/>
            <a:ext cx="3809897" cy="2857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472518" cy="494806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 smtClean="0"/>
              <a:t>Проєкт</a:t>
            </a:r>
            <a:r>
              <a:rPr lang="ru-RU" sz="3600" dirty="0" smtClean="0"/>
              <a:t> «</a:t>
            </a:r>
            <a:r>
              <a:rPr lang="ru-RU" sz="3600" dirty="0" err="1" smtClean="0"/>
              <a:t>Бібліотека</a:t>
            </a:r>
            <a:r>
              <a:rPr lang="ru-RU" sz="3600" dirty="0" smtClean="0"/>
              <a:t> без </a:t>
            </a:r>
            <a:r>
              <a:rPr lang="ru-RU" sz="3600" dirty="0" err="1" smtClean="0"/>
              <a:t>стін</a:t>
            </a:r>
            <a:r>
              <a:rPr lang="ru-RU" sz="3600" dirty="0" smtClean="0"/>
              <a:t> та </a:t>
            </a:r>
            <a:r>
              <a:rPr lang="ru-RU" sz="3600" dirty="0" err="1" smtClean="0"/>
              <a:t>кордонів</a:t>
            </a:r>
            <a:r>
              <a:rPr lang="uk-UA" sz="3600" dirty="0" smtClean="0"/>
              <a:t>»</a:t>
            </a:r>
            <a:endParaRPr lang="ru-RU" sz="3600" dirty="0"/>
          </a:p>
        </p:txBody>
      </p:sp>
      <p:pic>
        <p:nvPicPr>
          <p:cNvPr id="46084" name="Picture 4" descr="C:\Users\ADMIN\Desktop\2024\Заходи 2024\Березень 2024\Шевченко аудиторі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3661878" cy="2714620"/>
          </a:xfrm>
          <a:prstGeom prst="rect">
            <a:avLst/>
          </a:prstGeom>
          <a:noFill/>
        </p:spPr>
      </p:pic>
      <p:pic>
        <p:nvPicPr>
          <p:cNvPr id="46087" name="Picture 7" descr="C:\Users\ADMIN\Desktop\2024\Заходи 2024\Січень 2024\Павло Тичина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629036"/>
            <a:ext cx="4612806" cy="3228964"/>
          </a:xfrm>
          <a:prstGeom prst="rect">
            <a:avLst/>
          </a:prstGeom>
          <a:noFill/>
        </p:spPr>
      </p:pic>
      <p:pic>
        <p:nvPicPr>
          <p:cNvPr id="46088" name="Picture 8" descr="C:\Users\ADMIN\Desktop\2024\Заходи 2024\Січень 2024\Павло Тичина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5221" y="3643314"/>
            <a:ext cx="4578780" cy="3214686"/>
          </a:xfrm>
          <a:prstGeom prst="rect">
            <a:avLst/>
          </a:prstGeom>
          <a:noFill/>
        </p:spPr>
      </p:pic>
      <p:pic>
        <p:nvPicPr>
          <p:cNvPr id="46085" name="Picture 5" descr="C:\Users\ADMIN\Desktop\2024\Заходи 2024\Березень 2024\Шевченко аудиторія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1155" y="1285860"/>
            <a:ext cx="3602845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архів заходів Любезна\2023\бібліоуроки\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3" y="3704826"/>
            <a:ext cx="5000628" cy="3153174"/>
          </a:xfrm>
          <a:prstGeom prst="rect">
            <a:avLst/>
          </a:prstGeom>
          <a:noFill/>
        </p:spPr>
      </p:pic>
      <p:pic>
        <p:nvPicPr>
          <p:cNvPr id="70659" name="Picture 3" descr="D:\архів заходів Любезна\2023\бібліоуроки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357562"/>
            <a:ext cx="4260888" cy="3500438"/>
          </a:xfrm>
          <a:prstGeom prst="rect">
            <a:avLst/>
          </a:prstGeom>
          <a:noFill/>
        </p:spPr>
      </p:pic>
      <p:pic>
        <p:nvPicPr>
          <p:cNvPr id="70660" name="Picture 4" descr="D:\архів заходів Любезна\2023\бібліоуроки\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4714876" cy="2786082"/>
          </a:xfrm>
          <a:prstGeom prst="rect">
            <a:avLst/>
          </a:prstGeom>
          <a:noFill/>
        </p:spPr>
      </p:pic>
      <p:pic>
        <p:nvPicPr>
          <p:cNvPr id="70661" name="Picture 5" descr="D:\архів заходів Любезна\2023\бібліоуроки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571612"/>
            <a:ext cx="4429124" cy="2946794"/>
          </a:xfrm>
          <a:prstGeom prst="rect">
            <a:avLst/>
          </a:prstGeom>
          <a:noFill/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бібліоуроках</a:t>
            </a:r>
            <a:r>
              <a:rPr lang="uk-UA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молодь ознайомлюється  із структурою бібліотеки; правилами користування бібліотекою; порядком користування фондами бібліотеки; віртуальним світом бібліотеки та користуванням спеціалізованою бібліотечною програмою </a:t>
            </a:r>
            <a:r>
              <a:rPr lang="uk-UA" sz="22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УФД</a:t>
            </a:r>
            <a:r>
              <a:rPr lang="uk-UA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/Бібліотека.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uk-UA" dirty="0" smtClean="0"/>
              <a:t>Акція </a:t>
            </a:r>
            <a:r>
              <a:rPr lang="uk-UA" dirty="0" err="1" smtClean="0"/>
              <a:t>“Лист</a:t>
            </a:r>
            <a:r>
              <a:rPr lang="uk-UA" dirty="0" smtClean="0"/>
              <a:t> </a:t>
            </a:r>
            <a:r>
              <a:rPr lang="uk-UA" dirty="0" err="1" smtClean="0"/>
              <a:t>Захиснику”</a:t>
            </a:r>
            <a:endParaRPr lang="ru-RU" dirty="0"/>
          </a:p>
        </p:txBody>
      </p:sp>
      <p:pic>
        <p:nvPicPr>
          <p:cNvPr id="74754" name="Picture 2" descr="D:\архів заходів Любезна\2023\Лист Захиснику\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714356"/>
            <a:ext cx="3213213" cy="4525962"/>
          </a:xfrm>
          <a:prstGeom prst="rect">
            <a:avLst/>
          </a:prstGeom>
          <a:noFill/>
        </p:spPr>
      </p:pic>
      <p:pic>
        <p:nvPicPr>
          <p:cNvPr id="74755" name="Picture 3" descr="D:\архів заходів Любезна\2023\Лист Захиснику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3031729"/>
            <a:ext cx="4429124" cy="3826271"/>
          </a:xfrm>
          <a:prstGeom prst="rect">
            <a:avLst/>
          </a:prstGeom>
          <a:noFill/>
        </p:spPr>
      </p:pic>
      <p:pic>
        <p:nvPicPr>
          <p:cNvPr id="74757" name="Picture 5" descr="https://www.wunu.edu.ua/uploads/posts/2023-10/1696341442_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20" y="785794"/>
            <a:ext cx="4476780" cy="3357586"/>
          </a:xfrm>
          <a:prstGeom prst="rect">
            <a:avLst/>
          </a:prstGeom>
          <a:noFill/>
        </p:spPr>
      </p:pic>
      <p:pic>
        <p:nvPicPr>
          <p:cNvPr id="74759" name="Picture 7" descr="https://www.wunu.edu.ua/uploads/posts/2023-10/1696341484_8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4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>
              <a:buNone/>
            </a:pPr>
            <a:r>
              <a:rPr lang="ru-RU" dirty="0" smtClean="0"/>
              <a:t>      21 </a:t>
            </a:r>
            <a:r>
              <a:rPr lang="ru-RU" dirty="0" err="1" smtClean="0"/>
              <a:t>вересня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 err="1" smtClean="0"/>
              <a:t>відзначає</a:t>
            </a:r>
            <a:r>
              <a:rPr lang="ru-RU" dirty="0" smtClean="0"/>
              <a:t> </a:t>
            </a:r>
            <a:r>
              <a:rPr lang="ru-RU" dirty="0" err="1" smtClean="0"/>
              <a:t>Міжнародний</a:t>
            </a:r>
            <a:r>
              <a:rPr lang="ru-RU" dirty="0" smtClean="0"/>
              <a:t> день миру. </a:t>
            </a:r>
            <a:r>
              <a:rPr lang="uk-UA" dirty="0" smtClean="0"/>
              <a:t>Ц</a:t>
            </a:r>
            <a:r>
              <a:rPr lang="ru-RU" dirty="0" smtClean="0"/>
              <a:t>ей день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особливим</a:t>
            </a:r>
            <a:r>
              <a:rPr lang="ru-RU" dirty="0" smtClean="0"/>
              <a:t> </a:t>
            </a:r>
            <a:r>
              <a:rPr lang="uk-UA" dirty="0" smtClean="0"/>
              <a:t>в умовах сьогодення, у</a:t>
            </a:r>
            <a:r>
              <a:rPr lang="ru-RU" dirty="0" smtClean="0"/>
              <a:t> час, коли у </a:t>
            </a:r>
            <a:r>
              <a:rPr lang="ru-RU" dirty="0" err="1" smtClean="0"/>
              <a:t>нашій</a:t>
            </a:r>
            <a:r>
              <a:rPr lang="ru-RU" dirty="0" smtClean="0"/>
              <a:t> </a:t>
            </a:r>
            <a:r>
              <a:rPr lang="ru-RU" dirty="0" err="1" smtClean="0"/>
              <a:t>рідній</a:t>
            </a:r>
            <a:r>
              <a:rPr lang="ru-RU" dirty="0" smtClean="0"/>
              <a:t>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лунають</a:t>
            </a:r>
            <a:r>
              <a:rPr lang="ru-RU" dirty="0" smtClean="0"/>
              <a:t> </a:t>
            </a:r>
            <a:r>
              <a:rPr lang="ru-RU" dirty="0" err="1" smtClean="0"/>
              <a:t>постріли</a:t>
            </a:r>
            <a:r>
              <a:rPr lang="ru-RU" dirty="0" smtClean="0"/>
              <a:t> та </a:t>
            </a:r>
            <a:r>
              <a:rPr lang="ru-RU" dirty="0" err="1" smtClean="0"/>
              <a:t>проливається</a:t>
            </a:r>
            <a:r>
              <a:rPr lang="ru-RU" dirty="0" smtClean="0"/>
              <a:t> </a:t>
            </a:r>
            <a:r>
              <a:rPr lang="ru-RU" dirty="0" err="1" smtClean="0"/>
              <a:t>людська</a:t>
            </a:r>
            <a:r>
              <a:rPr lang="ru-RU" dirty="0" smtClean="0"/>
              <a:t> кров</a:t>
            </a:r>
            <a:r>
              <a:rPr lang="uk-UA" dirty="0" smtClean="0"/>
              <a:t>.</a:t>
            </a:r>
          </a:p>
          <a:p>
            <a:pPr fontAlgn="t">
              <a:buNone/>
            </a:pPr>
            <a:endParaRPr lang="ru-RU" dirty="0" smtClean="0"/>
          </a:p>
          <a:p>
            <a:pPr>
              <a:buNone/>
            </a:pPr>
            <a:r>
              <a:rPr lang="uk-UA" dirty="0" smtClean="0"/>
              <a:t>     Студенти почепили на маскувальні сітки символічних голубів, які сподіваємося, принесуть мир і спокій нашій Батьківщині, припинять страждання тисячі українців.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Акція «Голуб миру»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63" name="Picture 3" descr="C:\Users\Admin\Desktop\2\376716671_321213810486297_910614920147505737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04" y="3501008"/>
            <a:ext cx="5366113" cy="34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C:\Users\Admin\Desktop\2\376809256_321213993819612_59728311769345084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0"/>
            <a:ext cx="666858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C:\Users\Admin\Desktop\2\376792529_321213907152954_781404318951467543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" y="7589"/>
            <a:ext cx="6300192" cy="34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6444"/>
            <a:ext cx="5648605" cy="341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6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uk-UA" dirty="0" smtClean="0"/>
              <a:t>Всі охочі поповнюють бібліотечний фонд найціннішим скарбом для духовного зростання людини – книгами, а саме іноземною та вітчизняною літературою.</a:t>
            </a:r>
          </a:p>
          <a:p>
            <a:pPr fontAlgn="t"/>
            <a:endParaRPr lang="ru-RU" dirty="0" smtClean="0"/>
          </a:p>
          <a:p>
            <a:pPr fontAlgn="t"/>
            <a:r>
              <a:rPr lang="uk-UA" dirty="0" smtClean="0"/>
              <a:t>Д</a:t>
            </a:r>
            <a:r>
              <a:rPr lang="ru-RU" dirty="0" err="1" smtClean="0"/>
              <a:t>арування</a:t>
            </a:r>
            <a:r>
              <a:rPr lang="ru-RU" dirty="0" smtClean="0"/>
              <a:t> книг – </a:t>
            </a:r>
            <a:r>
              <a:rPr lang="ru-RU" dirty="0" err="1" smtClean="0"/>
              <a:t>це</a:t>
            </a:r>
            <a:r>
              <a:rPr lang="ru-RU" dirty="0" smtClean="0"/>
              <a:t> не </a:t>
            </a:r>
            <a:r>
              <a:rPr lang="ru-RU" dirty="0" err="1" smtClean="0"/>
              <a:t>благодійність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акт культурного </a:t>
            </a:r>
            <a:r>
              <a:rPr lang="ru-RU" dirty="0" err="1" smtClean="0"/>
              <a:t>збагачення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цивілізованості</a:t>
            </a:r>
            <a:r>
              <a:rPr lang="ru-RU" dirty="0" smtClean="0"/>
              <a:t> особи та </a:t>
            </a:r>
            <a:r>
              <a:rPr lang="ru-RU" dirty="0" err="1" smtClean="0"/>
              <a:t>суспільства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Акція «Подаруй книгу бібліотеці»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Благодійні акції на підтримку ЗСУ</a:t>
            </a:r>
            <a:endParaRPr lang="ru-RU" dirty="0"/>
          </a:p>
        </p:txBody>
      </p:sp>
      <p:pic>
        <p:nvPicPr>
          <p:cNvPr id="79874" name="Picture 2" descr="C:\Users\ADMIN\Desktop\1695624323_img_20230924_121624_resized_20230925_0903227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/>
              <a:t>Виховна</a:t>
            </a:r>
            <a:r>
              <a:rPr lang="ru-RU" sz="2000" dirty="0" smtClean="0"/>
              <a:t> година «Свята </a:t>
            </a:r>
            <a:r>
              <a:rPr lang="ru-RU" sz="2000" dirty="0" err="1" smtClean="0"/>
              <a:t>спадщина</a:t>
            </a:r>
            <a:r>
              <a:rPr lang="ru-RU" sz="2000" dirty="0" smtClean="0"/>
              <a:t>. </a:t>
            </a:r>
            <a:r>
              <a:rPr lang="ru-RU" sz="2000" dirty="0" err="1" smtClean="0"/>
              <a:t>Державний</a:t>
            </a:r>
            <a:r>
              <a:rPr lang="ru-RU" sz="2000" dirty="0" smtClean="0"/>
              <a:t> герб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» та  </a:t>
            </a:r>
            <a:r>
              <a:rPr lang="ru-RU" sz="2000" dirty="0" err="1" smtClean="0"/>
              <a:t>інтелектуальну</a:t>
            </a:r>
            <a:r>
              <a:rPr lang="ru-RU" sz="2000" dirty="0" smtClean="0"/>
              <a:t> </a:t>
            </a:r>
            <a:r>
              <a:rPr lang="ru-RU" sz="2000" dirty="0" err="1" smtClean="0"/>
              <a:t>гру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«В </a:t>
            </a:r>
            <a:r>
              <a:rPr lang="ru-RU" sz="2000" dirty="0" err="1" smtClean="0"/>
              <a:t>нашім</a:t>
            </a:r>
            <a:r>
              <a:rPr lang="ru-RU" sz="2000" dirty="0" smtClean="0"/>
              <a:t> </a:t>
            </a:r>
            <a:r>
              <a:rPr lang="ru-RU" sz="2000" dirty="0" err="1" smtClean="0"/>
              <a:t>серці</a:t>
            </a:r>
            <a:r>
              <a:rPr lang="ru-RU" sz="2000" dirty="0" smtClean="0"/>
              <a:t> - </a:t>
            </a:r>
            <a:r>
              <a:rPr lang="ru-RU" sz="2000" dirty="0" err="1" smtClean="0"/>
              <a:t>Україна</a:t>
            </a:r>
            <a:r>
              <a:rPr lang="ru-RU" sz="2000" dirty="0" smtClean="0"/>
              <a:t>» </a:t>
            </a:r>
            <a:endParaRPr lang="ru-RU" sz="2000" dirty="0"/>
          </a:p>
        </p:txBody>
      </p:sp>
      <p:pic>
        <p:nvPicPr>
          <p:cNvPr id="1026" name="Picture 2" descr="C:\Users\ADMIN\Desktop\2024\Заходи 2024\Лютий 2024\До дня герб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357298"/>
            <a:ext cx="4786314" cy="3589736"/>
          </a:xfrm>
          <a:prstGeom prst="rect">
            <a:avLst/>
          </a:prstGeom>
          <a:noFill/>
        </p:spPr>
      </p:pic>
      <p:pic>
        <p:nvPicPr>
          <p:cNvPr id="1027" name="Picture 3" descr="C:\Users\ADMIN\Desktop\2024\Заходи 2024\Лютий 2024\До дня герба\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428976"/>
            <a:ext cx="4572032" cy="3429024"/>
          </a:xfrm>
          <a:prstGeom prst="rect">
            <a:avLst/>
          </a:prstGeom>
          <a:noFill/>
        </p:spPr>
      </p:pic>
      <p:pic>
        <p:nvPicPr>
          <p:cNvPr id="1028" name="Picture 4" descr="C:\Users\ADMIN\Desktop\2024\Заходи 2024\Лютий 2024\До дня герба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90952"/>
            <a:ext cx="4572000" cy="3167048"/>
          </a:xfrm>
          <a:prstGeom prst="rect">
            <a:avLst/>
          </a:prstGeom>
          <a:noFill/>
        </p:spPr>
      </p:pic>
      <p:pic>
        <p:nvPicPr>
          <p:cNvPr id="3" name="Picture 2" descr="C:\Users\Admin\Desktop\1708354337_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76" y="1357298"/>
            <a:ext cx="25273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2024\Заходи 2024\Лютий 2024\До дня герба\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71546"/>
            <a:ext cx="2428860" cy="3252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5" name="Picture 3" descr="D:\архів заходів Любезна\2023\штокалюк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1"/>
            <a:ext cx="4572000" cy="3429000"/>
          </a:xfrm>
          <a:prstGeom prst="rect">
            <a:avLst/>
          </a:prstGeom>
          <a:noFill/>
        </p:spPr>
      </p:pic>
      <p:pic>
        <p:nvPicPr>
          <p:cNvPr id="69636" name="Picture 4" descr="D:\архів заходів Любезна\2023\штокалюк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900" y="18918"/>
            <a:ext cx="4572000" cy="3643338"/>
          </a:xfrm>
          <a:prstGeom prst="rect">
            <a:avLst/>
          </a:prstGeom>
          <a:noFill/>
        </p:spPr>
      </p:pic>
      <p:pic>
        <p:nvPicPr>
          <p:cNvPr id="1026" name="Picture 2" descr="C:\Users\Admin\Desktop\зомбі мод (4)\347281097_1208293436551603_614860431798764037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" y="18918"/>
            <a:ext cx="4549801" cy="3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D:\архів заходів Любезна\2023\штокалюк\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87042"/>
            <a:ext cx="4598377" cy="3448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972552" cy="1571612"/>
          </a:xfrm>
        </p:spPr>
        <p:txBody>
          <a:bodyPr>
            <a:normAutofit/>
          </a:bodyPr>
          <a:lstStyle/>
          <a:p>
            <a:pPr algn="ctr"/>
            <a:r>
              <a:rPr lang="uk-UA" sz="2400" u="sng" cap="all" dirty="0" smtClean="0"/>
              <a:t>Кіноклуб </a:t>
            </a:r>
            <a:br>
              <a:rPr lang="uk-UA" sz="2400" u="sng" cap="all" dirty="0" smtClean="0"/>
            </a:br>
            <a:r>
              <a:rPr lang="ru-RU" sz="2400" dirty="0" smtClean="0"/>
              <a:t>У межах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кіноклубу</a:t>
            </a:r>
            <a:r>
              <a:rPr lang="ru-RU" sz="2400" dirty="0" smtClean="0"/>
              <a:t> </a:t>
            </a:r>
            <a:r>
              <a:rPr lang="ru-RU" sz="2400" dirty="0" err="1" smtClean="0"/>
              <a:t>Docudays</a:t>
            </a:r>
            <a:r>
              <a:rPr lang="ru-RU" sz="2400" dirty="0" smtClean="0"/>
              <a:t> UA  </a:t>
            </a:r>
            <a:r>
              <a:rPr lang="ru-RU" sz="2400" dirty="0" err="1" smtClean="0"/>
              <a:t>відбува</a:t>
            </a:r>
            <a:r>
              <a:rPr lang="uk-UA" sz="2400" dirty="0" err="1" smtClean="0"/>
              <a:t>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покази</a:t>
            </a:r>
            <a:r>
              <a:rPr lang="ru-RU" sz="2400" dirty="0" smtClean="0"/>
              <a:t> </a:t>
            </a:r>
            <a:r>
              <a:rPr lang="ru-RU" sz="2400" dirty="0" err="1" smtClean="0"/>
              <a:t>документальних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фільмів</a:t>
            </a:r>
            <a:r>
              <a:rPr lang="uk-UA" sz="2400" dirty="0" smtClean="0"/>
              <a:t> та їх обговорення</a:t>
            </a:r>
            <a:endParaRPr lang="ru-RU" sz="2400" dirty="0"/>
          </a:p>
        </p:txBody>
      </p:sp>
      <p:pic>
        <p:nvPicPr>
          <p:cNvPr id="81922" name="Picture 2" descr="C:\Users\ADMIN\Desktop\1687504707_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5" y="3321843"/>
            <a:ext cx="4714876" cy="3536157"/>
          </a:xfrm>
          <a:prstGeom prst="rect">
            <a:avLst/>
          </a:prstGeom>
          <a:noFill/>
        </p:spPr>
      </p:pic>
      <p:pic>
        <p:nvPicPr>
          <p:cNvPr id="81924" name="Picture 4" descr="C:\Users\ADMIN\Desktop\1687504675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rect">
            <a:avLst/>
          </a:prstGeom>
          <a:noFill/>
        </p:spPr>
      </p:pic>
      <p:pic>
        <p:nvPicPr>
          <p:cNvPr id="81923" name="Picture 3" descr="C:\Users\ADMIN\Desktop\1687504746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4500562" cy="328607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484784"/>
            <a:ext cx="4714876" cy="278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4818" name="Picture 2" descr="C:\Users\Admin\Desktop\2\340772513_540014491585685_766644894354098567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6" y="-99393"/>
            <a:ext cx="4164742" cy="47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\Desktop\2\340767582_1321848975354313_234459182722243083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16" y="-309296"/>
            <a:ext cx="5004048" cy="37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Admin\Desktop\2\340009811_925450648774346_920396199964213260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17" y="3081494"/>
            <a:ext cx="5008984" cy="37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Admin\Desktop\2\340763258_1185148428866209_362646832473631525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2" y="4581128"/>
            <a:ext cx="4233337" cy="26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\269872071_4686733091391971_908533509172956623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1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 flipH="1" flipV="1">
            <a:off x="8686800" y="6007291"/>
            <a:ext cx="61664" cy="73407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7" name="Picture 3" descr="C:\Users\Admin\Desktop\2\307982302_5480407488691190_673298499871771882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5" y="-459432"/>
            <a:ext cx="6839745" cy="51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2\308836256_170803802193966_609220092899830511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4" y="2769695"/>
            <a:ext cx="4823521" cy="40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0" name="Picture 2" descr="D:\архів заходів Любезна\2023\Козацтво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7" y="3428505"/>
            <a:ext cx="4429124" cy="3429495"/>
          </a:xfrm>
          <a:prstGeom prst="rect">
            <a:avLst/>
          </a:prstGeom>
          <a:noFill/>
        </p:spPr>
      </p:pic>
      <p:pic>
        <p:nvPicPr>
          <p:cNvPr id="73731" name="Picture 3" descr="D:\архів заходів Любезна\2023\Культура мовлення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68264"/>
            <a:ext cx="4786313" cy="358973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зомбі мод (4)\369975821_306359505305061_599990078171924526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8" y="0"/>
            <a:ext cx="4778275" cy="41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58204" cy="49117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Основними завданнями даного напрямку роботи є: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висвітлення подій світового та національного рівнів;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інформаційне супроводження наукових заходів;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популяризація знань про культуру та історію рідного краю та ін.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i="1" u="sng" cap="all" dirty="0" smtClean="0"/>
              <a:t/>
            </a:r>
            <a:br>
              <a:rPr lang="en-US" sz="3100" b="1" i="1" u="sng" cap="all" dirty="0" smtClean="0"/>
            </a:br>
            <a:r>
              <a:rPr lang="uk-UA" sz="3100" b="1" i="1" u="sng" cap="all" dirty="0" smtClean="0"/>
              <a:t>2. Тематичні книжкові виставки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D:\архів заходів Любезна\2023\грамотність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76"/>
            <a:ext cx="4572000" cy="3032124"/>
          </a:xfrm>
          <a:prstGeom prst="rect">
            <a:avLst/>
          </a:prstGeom>
          <a:noFill/>
        </p:spPr>
      </p:pic>
      <p:pic>
        <p:nvPicPr>
          <p:cNvPr id="1027" name="Picture 3" descr="D:\архів заходів Любезна\2023\грамотність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45" y="3790961"/>
            <a:ext cx="4605355" cy="3067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Зустрічі з Захисниками.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Зустріч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випускником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захисником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Максимом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Фещуком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Проведення уроків звитяги.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Ветерани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діляться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 fontAlgn="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 - розвинення почуття національної самосвідомості та громадянської активності, усвідомлення себе українцем, почуття особистої відповідальності за долю держави.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571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dirty="0" smtClean="0"/>
              <a:t>3. </a:t>
            </a:r>
            <a:r>
              <a:rPr lang="uk-UA" sz="3600" b="1" i="1" u="sng" cap="all" dirty="0" smtClean="0"/>
              <a:t>Національно-патріотичні Заходи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682" name="Picture 2" descr="D:\архів заходів Любезна\2023\Фещук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77918" y="3240411"/>
            <a:ext cx="4766082" cy="3617589"/>
          </a:xfrm>
          <a:prstGeom prst="rect">
            <a:avLst/>
          </a:prstGeom>
          <a:noFill/>
        </p:spPr>
      </p:pic>
      <p:pic>
        <p:nvPicPr>
          <p:cNvPr id="71683" name="Picture 3" descr="D:\архів заходів Любезна\2023\Фещук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56372"/>
            <a:ext cx="4714859" cy="3601628"/>
          </a:xfrm>
          <a:prstGeom prst="rect">
            <a:avLst/>
          </a:prstGeom>
          <a:noFill/>
        </p:spPr>
      </p:pic>
      <p:pic>
        <p:nvPicPr>
          <p:cNvPr id="71685" name="Picture 5" descr="D:\архів заходів Любезна\2023\Фещук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3474" y="0"/>
            <a:ext cx="4890526" cy="3729026"/>
          </a:xfrm>
          <a:prstGeom prst="rect">
            <a:avLst/>
          </a:prstGeom>
          <a:noFill/>
        </p:spPr>
      </p:pic>
      <p:pic>
        <p:nvPicPr>
          <p:cNvPr id="71684" name="Picture 4" descr="D:\архів заходів Любезна\2023\Фещук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00562" cy="3419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11578"/>
            <a:ext cx="5184576" cy="482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92896"/>
            <a:ext cx="5879646" cy="440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90" y="0"/>
            <a:ext cx="428831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40" y="2677649"/>
            <a:ext cx="40413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5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4828</TotalTime>
  <Words>1100</Words>
  <Application>Microsoft Office PowerPoint</Application>
  <PresentationFormat>Екран (4:3)</PresentationFormat>
  <Paragraphs>108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44" baseType="lpstr">
      <vt:lpstr>Открытая</vt:lpstr>
      <vt:lpstr>XІV Всеукраїнська науково-практична конференція  «Бібліотека і книга в контексті часу» </vt:lpstr>
      <vt:lpstr>Презентація PowerPoint</vt:lpstr>
      <vt:lpstr>1. Просвітницькі заходи: </vt:lpstr>
      <vt:lpstr>Виховна година «Свята спадщина. Державний герб України» та  інтелектуальну гру  «В нашім серці - Україна» </vt:lpstr>
      <vt:lpstr>Презентація PowerPoint</vt:lpstr>
      <vt:lpstr> 2. Тематичні книжкові виставки  </vt:lpstr>
      <vt:lpstr> 3. Національно-патріотичні Заходи</vt:lpstr>
      <vt:lpstr>Презентація PowerPoint</vt:lpstr>
      <vt:lpstr>Презентація PowerPoint</vt:lpstr>
      <vt:lpstr>4. НАУКОВІ ЗАХОДИ </vt:lpstr>
      <vt:lpstr>Презентація PowerPoint</vt:lpstr>
      <vt:lpstr>Презентація PowerPoint</vt:lpstr>
      <vt:lpstr>5. Психологічна підтримка для ВПО Тернополя </vt:lpstr>
      <vt:lpstr>Презентація PowerPoint</vt:lpstr>
      <vt:lpstr>6. Інтелектуальні ігри  </vt:lpstr>
      <vt:lpstr>Презентація PowerPoint</vt:lpstr>
      <vt:lpstr>7. ПРОВЕДЕННЯ Майстер-класів </vt:lpstr>
      <vt:lpstr>Презентація PowerPoint</vt:lpstr>
      <vt:lpstr>8. ПРОЄКТИ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8. ПРОЄКТИ</vt:lpstr>
      <vt:lpstr>Презентація PowerPoint</vt:lpstr>
      <vt:lpstr>8. ПРОЄКТИ</vt:lpstr>
      <vt:lpstr>Презентація PowerPoint</vt:lpstr>
      <vt:lpstr>8. ПРОЄКТИ</vt:lpstr>
      <vt:lpstr>Проєкт «Бібліотека без стін та кордонів»</vt:lpstr>
      <vt:lpstr> На бібліоуроках молодь ознайомлюється  із структурою бібліотеки; правилами користування бібліотекою; порядком користування фондами бібліотеки; віртуальним світом бібліотеки та користуванням спеціалізованою бібліотечною програмою УФД/Бібліотека.  </vt:lpstr>
      <vt:lpstr>Акція “Лист Захиснику”</vt:lpstr>
      <vt:lpstr>Акція «Голуб миру» </vt:lpstr>
      <vt:lpstr>Презентація PowerPoint</vt:lpstr>
      <vt:lpstr>Акція «Подаруй книгу бібліотеці» </vt:lpstr>
      <vt:lpstr>Благодійні акції на підтримку ЗСУ</vt:lpstr>
      <vt:lpstr>Презентація PowerPoint</vt:lpstr>
      <vt:lpstr>Кіноклуб  У межах діяльності кіноклубу Docudays UA  відбуваються покази документальних фільмів та їх обговорення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123</cp:revision>
  <dcterms:created xsi:type="dcterms:W3CDTF">2024-03-30T08:31:19Z</dcterms:created>
  <dcterms:modified xsi:type="dcterms:W3CDTF">2024-09-12T07:06:31Z</dcterms:modified>
</cp:coreProperties>
</file>