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4"/>
  </p:notesMasterIdLst>
  <p:sldIdLst>
    <p:sldId id="256" r:id="rId2"/>
    <p:sldId id="257" r:id="rId3"/>
    <p:sldId id="264" r:id="rId4"/>
    <p:sldId id="259" r:id="rId5"/>
    <p:sldId id="258" r:id="rId6"/>
    <p:sldId id="261" r:id="rId7"/>
    <p:sldId id="262" r:id="rId8"/>
    <p:sldId id="260" r:id="rId9"/>
    <p:sldId id="266" r:id="rId10"/>
    <p:sldId id="267" r:id="rId11"/>
    <p:sldId id="263" r:id="rId12"/>
    <p:sldId id="265" r:id="rId13"/>
  </p:sldIdLst>
  <p:sldSz cx="9144000" cy="5143500" type="screen16x9"/>
  <p:notesSz cx="6858000" cy="9144000"/>
  <p:embeddedFontLst>
    <p:embeddedFont>
      <p:font typeface="Montserrat" panose="00000500000000000000" pitchFamily="2" charset="-52"/>
      <p:regular r:id="rId15"/>
      <p:bold r:id="rId16"/>
      <p:italic r:id="rId17"/>
      <p:boldItalic r:id="rId18"/>
    </p:embeddedFont>
    <p:embeddedFont>
      <p:font typeface="Source Serif Pro" panose="02040603050405020204" pitchFamily="18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053" autoAdjust="0"/>
  </p:normalViewPr>
  <p:slideViewPr>
    <p:cSldViewPr snapToGrid="0">
      <p:cViewPr varScale="1">
        <p:scale>
          <a:sx n="122" d="100"/>
          <a:sy n="122" d="100"/>
        </p:scale>
        <p:origin x="128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710a5501db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710a5501db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>
          <a:extLst>
            <a:ext uri="{FF2B5EF4-FFF2-40B4-BE49-F238E27FC236}">
              <a16:creationId xmlns:a16="http://schemas.microsoft.com/office/drawing/2014/main" id="{CDC330BE-A2C5-4E0D-3BA1-B353CF9C5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f41a1f977_0_160:notes">
            <a:extLst>
              <a:ext uri="{FF2B5EF4-FFF2-40B4-BE49-F238E27FC236}">
                <a16:creationId xmlns:a16="http://schemas.microsoft.com/office/drawing/2014/main" id="{D896F4FC-EF7A-0FD5-5BAB-C41BE98AF71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f41a1f977_0_160:notes">
            <a:extLst>
              <a:ext uri="{FF2B5EF4-FFF2-40B4-BE49-F238E27FC236}">
                <a16:creationId xmlns:a16="http://schemas.microsoft.com/office/drawing/2014/main" id="{CDF82FBE-E197-2428-4E63-047C398B315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/>
              <a:t>Джерело</a:t>
            </a:r>
            <a:r>
              <a:rPr lang="uk-UA"/>
              <a:t>: малюнок згенеровано ШІ</a:t>
            </a:r>
            <a:endParaRPr lang="uk-UA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/>
              <a:t>Щодо першої тези, то можна сказати, що існує загроза втрати навчальної (освітньої) компоненти загалом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95274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AA7DDE87-CF77-CE6B-8497-D2C17AE57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f41a1f977_0_201:notes">
            <a:extLst>
              <a:ext uri="{FF2B5EF4-FFF2-40B4-BE49-F238E27FC236}">
                <a16:creationId xmlns:a16="http://schemas.microsoft.com/office/drawing/2014/main" id="{C0605437-AB7B-5CD3-9D7E-2358CF26740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6f41a1f977_0_201:notes">
            <a:extLst>
              <a:ext uri="{FF2B5EF4-FFF2-40B4-BE49-F238E27FC236}">
                <a16:creationId xmlns:a16="http://schemas.microsoft.com/office/drawing/2014/main" id="{B79050A7-49BE-801E-F686-83EB6568EA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/>
              <a:t>Джерело: </a:t>
            </a:r>
            <a:r>
              <a:rPr lang="en-US" dirty="0"/>
              <a:t>https://library.wunu.edu.ua/?page_id=3587</a:t>
            </a:r>
            <a:endParaRPr lang="uk-UA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043762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>
          <a:extLst>
            <a:ext uri="{FF2B5EF4-FFF2-40B4-BE49-F238E27FC236}">
              <a16:creationId xmlns:a16="http://schemas.microsoft.com/office/drawing/2014/main" id="{EC28CFAE-DD47-0EC3-3AA8-D72489B5A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710a5501db_0_0:notes">
            <a:extLst>
              <a:ext uri="{FF2B5EF4-FFF2-40B4-BE49-F238E27FC236}">
                <a16:creationId xmlns:a16="http://schemas.microsoft.com/office/drawing/2014/main" id="{FDAE0ECA-0A0A-4746-8BEB-573E2F56B4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710a5501db_0_0:notes">
            <a:extLst>
              <a:ext uri="{FF2B5EF4-FFF2-40B4-BE49-F238E27FC236}">
                <a16:creationId xmlns:a16="http://schemas.microsoft.com/office/drawing/2014/main" id="{E701B04B-5F6D-DD1E-0DCB-58D219FECB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7927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710a5501d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710a5501d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31100E86-49F6-A65E-A90E-3F1823B7C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f41a1f977_0_201:notes">
            <a:extLst>
              <a:ext uri="{FF2B5EF4-FFF2-40B4-BE49-F238E27FC236}">
                <a16:creationId xmlns:a16="http://schemas.microsoft.com/office/drawing/2014/main" id="{0D504E80-6DE6-2D3C-11B8-BC0E649E44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6f41a1f977_0_201:notes">
            <a:extLst>
              <a:ext uri="{FF2B5EF4-FFF2-40B4-BE49-F238E27FC236}">
                <a16:creationId xmlns:a16="http://schemas.microsoft.com/office/drawing/2014/main" id="{8874DCF6-F999-4938-EA6D-5C1639993F6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/>
              <a:t>Джерело: </a:t>
            </a:r>
            <a:r>
              <a:rPr lang="en-US" dirty="0"/>
              <a:t>https://uk.wikipedia.org/wiki/%D0%92%D1%96%D0%BA%D1%96%D0%BF%D0%B5%D0%B4%D1%96%D1%8F:%D0%9F%D1%80%D0%BE%D1%94%D0%BA%D1%82:%D0%92%D1%96%D0%BA%D1%96%D0%A1%D1%82%D1%83%D0%B4%D1%96%D1%8F</a:t>
            </a:r>
            <a:endParaRPr lang="uk-UA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Крадіжка</a:t>
            </a:r>
            <a:r>
              <a:rPr lang="ru-RU" dirty="0"/>
              <a:t> </a:t>
            </a:r>
            <a:r>
              <a:rPr lang="ru-RU" dirty="0" err="1"/>
              <a:t>ідеї</a:t>
            </a:r>
            <a:r>
              <a:rPr lang="ru-RU" dirty="0"/>
              <a:t> без </a:t>
            </a:r>
            <a:r>
              <a:rPr lang="ru-RU" dirty="0" err="1"/>
              <a:t>посилання</a:t>
            </a:r>
            <a:r>
              <a:rPr lang="ru-RU" dirty="0"/>
              <a:t> — </a:t>
            </a:r>
            <a:r>
              <a:rPr lang="ru-RU" dirty="0" err="1"/>
              <a:t>злочин</a:t>
            </a:r>
            <a:r>
              <a:rPr lang="ru-RU" dirty="0"/>
              <a:t>,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посиланням</a:t>
            </a:r>
            <a:r>
              <a:rPr lang="ru-RU" dirty="0"/>
              <a:t> — наука </a:t>
            </a:r>
            <a:r>
              <a:rPr lang="ru-RU" dirty="0">
                <a:sym typeface="Wingdings" panose="05000000000000000000" pitchFamily="2" charset="2"/>
              </a:rPr>
              <a:t></a:t>
            </a:r>
            <a:r>
              <a:rPr lang="uk-UA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/>
              <a:t>Вдячність, принагідно – п. Миколі Приходько та Вірі </a:t>
            </a:r>
            <a:r>
              <a:rPr lang="uk-UA" dirty="0" err="1"/>
              <a:t>Казімір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66334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f41a1f977_0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6f41a1f977_0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/>
              <a:t>Джерело: </a:t>
            </a:r>
            <a:r>
              <a:rPr lang="en-US" dirty="0"/>
              <a:t>https://uk.wikipedia.org/wiki/%D0%92%D1%96%D0%BA%D1%96%D0%BF%D0%B5%D0%B4%D1%96%D1%8F:%D0%9F%D1%80%D0%BE%D1%94%D0%BA%D1%82:%D0%92%D1%96%D0%BA%D1%96%D1%81%D1%82%D1%83%D0%B4%D1%96%D1%8F_%D0%97%D0%A3%D0%9D%D0%A3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f41a1f977_0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f41a1f977_0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>
          <a:extLst>
            <a:ext uri="{FF2B5EF4-FFF2-40B4-BE49-F238E27FC236}">
              <a16:creationId xmlns:a16="http://schemas.microsoft.com/office/drawing/2014/main" id="{2C07475E-AF24-EE5C-7B3B-4DAD7F0B4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f41a1f977_0_160:notes">
            <a:extLst>
              <a:ext uri="{FF2B5EF4-FFF2-40B4-BE49-F238E27FC236}">
                <a16:creationId xmlns:a16="http://schemas.microsoft.com/office/drawing/2014/main" id="{707A7F92-E756-DD85-E32E-1760F7618C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f41a1f977_0_160:notes">
            <a:extLst>
              <a:ext uri="{FF2B5EF4-FFF2-40B4-BE49-F238E27FC236}">
                <a16:creationId xmlns:a16="http://schemas.microsoft.com/office/drawing/2014/main" id="{8197A6DD-A6C8-C2D6-24E8-E242BF75D8E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9992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>
          <a:extLst>
            <a:ext uri="{FF2B5EF4-FFF2-40B4-BE49-F238E27FC236}">
              <a16:creationId xmlns:a16="http://schemas.microsoft.com/office/drawing/2014/main" id="{23514E62-EE62-E104-EC54-A0A11DDCE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f41a1f977_0_160:notes">
            <a:extLst>
              <a:ext uri="{FF2B5EF4-FFF2-40B4-BE49-F238E27FC236}">
                <a16:creationId xmlns:a16="http://schemas.microsoft.com/office/drawing/2014/main" id="{19A42BEB-C450-B282-FA72-A15A09E174A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f41a1f977_0_160:notes">
            <a:extLst>
              <a:ext uri="{FF2B5EF4-FFF2-40B4-BE49-F238E27FC236}">
                <a16:creationId xmlns:a16="http://schemas.microsoft.com/office/drawing/2014/main" id="{7AA81180-66CE-E70A-B8B5-11494A7D1A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4974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>
          <a:extLst>
            <a:ext uri="{FF2B5EF4-FFF2-40B4-BE49-F238E27FC236}">
              <a16:creationId xmlns:a16="http://schemas.microsoft.com/office/drawing/2014/main" id="{31A6D966-DDAC-5F8A-97F3-A226B20FD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f41a1f977_0_160:notes">
            <a:extLst>
              <a:ext uri="{FF2B5EF4-FFF2-40B4-BE49-F238E27FC236}">
                <a16:creationId xmlns:a16="http://schemas.microsoft.com/office/drawing/2014/main" id="{0B23A6B9-8112-FB3B-4F62-A555CAD301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f41a1f977_0_160:notes">
            <a:extLst>
              <a:ext uri="{FF2B5EF4-FFF2-40B4-BE49-F238E27FC236}">
                <a16:creationId xmlns:a16="http://schemas.microsoft.com/office/drawing/2014/main" id="{ED195BBB-4D86-6DC7-1331-47F9BD6A7FB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820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>
          <a:extLst>
            <a:ext uri="{FF2B5EF4-FFF2-40B4-BE49-F238E27FC236}">
              <a16:creationId xmlns:a16="http://schemas.microsoft.com/office/drawing/2014/main" id="{5B2B4AE4-209B-3397-1BAD-57B53BA28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f41a1f977_0_160:notes">
            <a:extLst>
              <a:ext uri="{FF2B5EF4-FFF2-40B4-BE49-F238E27FC236}">
                <a16:creationId xmlns:a16="http://schemas.microsoft.com/office/drawing/2014/main" id="{E196D693-FEC1-FC48-E0B7-E7E32E0640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f41a1f977_0_160:notes">
            <a:extLst>
              <a:ext uri="{FF2B5EF4-FFF2-40B4-BE49-F238E27FC236}">
                <a16:creationId xmlns:a16="http://schemas.microsoft.com/office/drawing/2014/main" id="{1D732C5C-E4F5-BEDB-05EB-377A75D011C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/>
              <a:t>Джерело: малюнок згенеровано ШІ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0348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ue title" type="title">
  <p:cSld name="TITLE">
    <p:bg>
      <p:bgPr>
        <a:solidFill>
          <a:srgbClr val="0063B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 descr="Slide Pattern-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pic>
        <p:nvPicPr>
          <p:cNvPr id="12" name="Google Shape;12;p2" descr="wm-stack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775" y="2882950"/>
            <a:ext cx="2076449" cy="207644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ith marks (no logo)">
  <p:cSld name="SECTION_HEADER_2_2">
    <p:bg>
      <p:bgPr>
        <a:solidFill>
          <a:srgbClr val="FFFFFF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1" descr="Slide Pattern_white-01.png"/>
          <p:cNvPicPr preferRelativeResize="0"/>
          <p:nvPr/>
        </p:nvPicPr>
        <p:blipFill rotWithShape="1">
          <a:blip r:embed="rId2">
            <a:alphaModFix amt="85000"/>
          </a:blip>
          <a:srcRect/>
          <a:stretch/>
        </p:blipFill>
        <p:spPr>
          <a:xfrm>
            <a:off x="25" y="0"/>
            <a:ext cx="9144000" cy="5143527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ith subtitle">
  <p:cSld name="SECTION_HEADER_2_1">
    <p:bg>
      <p:bgPr>
        <a:solidFill>
          <a:srgbClr val="FFFFFF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pic>
        <p:nvPicPr>
          <p:cNvPr id="54" name="Google Shape;54;p12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2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subTitle" idx="1"/>
          </p:nvPr>
        </p:nvSpPr>
        <p:spPr>
          <a:xfrm>
            <a:off x="708900" y="2615875"/>
            <a:ext cx="77262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2400"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ith subtitle (no logo)">
  <p:cSld name="SECTION_HEADER_2_1_4">
    <p:bg>
      <p:bgPr>
        <a:solidFill>
          <a:srgbClr val="FFFFFF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708900" y="2615875"/>
            <a:ext cx="77262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hite">
  <p:cSld name="SECTION_HEADER_2_1_1"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pic>
        <p:nvPicPr>
          <p:cNvPr id="63" name="Google Shape;63;p14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int with vertical photo on white">
  <p:cSld name="SECTION_HEADER_2_1_2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39933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/>
          <p:nvPr/>
        </p:nvSpPr>
        <p:spPr>
          <a:xfrm>
            <a:off x="4581650" y="50"/>
            <a:ext cx="4562400" cy="51435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9" name="Google Shape;69;p15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7478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int with vertical photo on white (no logo)">
  <p:cSld name="SECTION_HEADER_2_1_2_3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39933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/>
          <p:nvPr/>
        </p:nvSpPr>
        <p:spPr>
          <a:xfrm>
            <a:off x="4581650" y="50"/>
            <a:ext cx="4562400" cy="51435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int with vertical photo on blue">
  <p:cSld name="SECTION_HEADER_2_1_2_1">
    <p:bg>
      <p:bgPr>
        <a:solidFill>
          <a:srgbClr val="0063BF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7" descr="Slide Pattern-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39933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/>
          <p:nvPr/>
        </p:nvSpPr>
        <p:spPr>
          <a:xfrm>
            <a:off x="4581650" y="50"/>
            <a:ext cx="4562400" cy="51435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9" name="Google Shape;79;p17" descr="wm-stack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78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int with vertical photo on blue (no logo)">
  <p:cSld name="SECTION_HEADER_2_1_2_1_2">
    <p:bg>
      <p:bgPr>
        <a:solidFill>
          <a:srgbClr val="0063BF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8" descr="Slide Pattern-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39933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/>
          <p:nvPr/>
        </p:nvSpPr>
        <p:spPr>
          <a:xfrm>
            <a:off x="4581650" y="50"/>
            <a:ext cx="4562400" cy="51435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int paired with Wikipedia">
  <p:cSld name="SECTION_HEADER_2_1_2_2"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42537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4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88" name="Google Shape;88;p19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9"/>
          <p:cNvSpPr txBox="1">
            <a:spLocks noGrp="1"/>
          </p:cNvSpPr>
          <p:nvPr>
            <p:ph type="subTitle" idx="1"/>
          </p:nvPr>
        </p:nvSpPr>
        <p:spPr>
          <a:xfrm>
            <a:off x="279725" y="2615875"/>
            <a:ext cx="42537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int with Wikipedia logo ">
  <p:cSld name="SECTION_HEADER_2_1_2_2_1">
    <p:bg>
      <p:bgPr>
        <a:solidFill>
          <a:srgbClr val="FFFFFF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5461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4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ubTitle" idx="1"/>
          </p:nvPr>
        </p:nvSpPr>
        <p:spPr>
          <a:xfrm>
            <a:off x="279725" y="2615875"/>
            <a:ext cx="85461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94" name="Google Shape;94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36175" y="4049050"/>
            <a:ext cx="836250" cy="8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ue title w/out logo">
  <p:cSld name="TITLE_3">
    <p:bg>
      <p:bgPr>
        <a:solidFill>
          <a:srgbClr val="0063BF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3" descr="Slide Pattern-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for table over blue">
  <p:cSld name="SECTION_HEADER_2_1_2_1_1">
    <p:bg>
      <p:bgPr>
        <a:solidFill>
          <a:srgbClr val="0063BF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488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98" name="Google Shape;98;p21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for table over white">
  <p:cSld name="SECTION_HEADER_2_1_2_1_1_1">
    <p:bg>
      <p:bgPr>
        <a:noFill/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488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02" name="Google Shape;102;p22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ith bullets on right">
  <p:cSld name="SECTION_HEADER_2_1_3">
    <p:bg>
      <p:bgPr>
        <a:solidFill>
          <a:srgbClr val="FFFFFF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pic>
        <p:nvPicPr>
          <p:cNvPr id="105" name="Google Shape;105;p23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3"/>
          <p:cNvSpPr txBox="1">
            <a:spLocks noGrp="1"/>
          </p:cNvSpPr>
          <p:nvPr>
            <p:ph type="title"/>
          </p:nvPr>
        </p:nvSpPr>
        <p:spPr>
          <a:xfrm>
            <a:off x="327900" y="2079750"/>
            <a:ext cx="44274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3"/>
          <p:cNvSpPr txBox="1">
            <a:spLocks noGrp="1"/>
          </p:cNvSpPr>
          <p:nvPr>
            <p:ph type="subTitle" idx="1"/>
          </p:nvPr>
        </p:nvSpPr>
        <p:spPr>
          <a:xfrm>
            <a:off x="4755275" y="1198575"/>
            <a:ext cx="4051200" cy="11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medium body text">
  <p:cSld name="SECTION_HEADER_2_1_2_2_2">
    <p:bg>
      <p:bgPr>
        <a:solidFill>
          <a:srgbClr val="FFFFF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5266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11" name="Google Shape;111;p24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4"/>
          <p:cNvSpPr txBox="1">
            <a:spLocks noGrp="1"/>
          </p:cNvSpPr>
          <p:nvPr>
            <p:ph type="subTitle" idx="1"/>
          </p:nvPr>
        </p:nvSpPr>
        <p:spPr>
          <a:xfrm>
            <a:off x="279725" y="1480600"/>
            <a:ext cx="8526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full width bullets">
  <p:cSld name="SECTION_HEADER_2_1_2_2_2_1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115" name="Google Shape;115;p25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5266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16" name="Google Shape;116;p25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5"/>
          <p:cNvSpPr txBox="1">
            <a:spLocks noGrp="1"/>
          </p:cNvSpPr>
          <p:nvPr>
            <p:ph type="subTitle" idx="1"/>
          </p:nvPr>
        </p:nvSpPr>
        <p:spPr>
          <a:xfrm>
            <a:off x="279725" y="1937800"/>
            <a:ext cx="8526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full width bullets 1">
  <p:cSld name="SECTION_HEADER_2_1_2_2_2_1_2">
    <p:bg>
      <p:bgPr>
        <a:solidFill>
          <a:srgbClr val="FFFFFF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120" name="Google Shape;120;p26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5266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6"/>
          <p:cNvSpPr txBox="1">
            <a:spLocks noGrp="1"/>
          </p:cNvSpPr>
          <p:nvPr>
            <p:ph type="subTitle" idx="1"/>
          </p:nvPr>
        </p:nvSpPr>
        <p:spPr>
          <a:xfrm>
            <a:off x="279725" y="1937800"/>
            <a:ext cx="8526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full width paragraph">
  <p:cSld name="SECTION_HEADER_2_1_2_2_2_1_1">
    <p:bg>
      <p:bgPr>
        <a:solidFill>
          <a:srgbClr val="FFFFFF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124" name="Google Shape;124;p27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5266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25" name="Google Shape;125;p27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7"/>
          <p:cNvSpPr txBox="1">
            <a:spLocks noGrp="1"/>
          </p:cNvSpPr>
          <p:nvPr>
            <p:ph type="body" idx="1"/>
          </p:nvPr>
        </p:nvSpPr>
        <p:spPr>
          <a:xfrm>
            <a:off x="279725" y="2112375"/>
            <a:ext cx="8526600" cy="19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full width paragraph 1">
  <p:cSld name="SECTION_HEADER_2_1_2_2_2_1_1_2">
    <p:bg>
      <p:bgPr>
        <a:solidFill>
          <a:srgbClr val="FFFFFF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129" name="Google Shape;129;p28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5266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8"/>
          <p:cNvSpPr txBox="1">
            <a:spLocks noGrp="1"/>
          </p:cNvSpPr>
          <p:nvPr>
            <p:ph type="body" idx="1"/>
          </p:nvPr>
        </p:nvSpPr>
        <p:spPr>
          <a:xfrm>
            <a:off x="279725" y="2112375"/>
            <a:ext cx="8526600" cy="19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2 columns">
  <p:cSld name="SECTION_HEADER_2_1_2_2_2_1_1_1">
    <p:bg>
      <p:bgPr>
        <a:solidFill>
          <a:srgbClr val="FFFFFF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133" name="Google Shape;133;p29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5266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34" name="Google Shape;134;p29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9"/>
          <p:cNvSpPr txBox="1">
            <a:spLocks noGrp="1"/>
          </p:cNvSpPr>
          <p:nvPr>
            <p:ph type="body" idx="1"/>
          </p:nvPr>
        </p:nvSpPr>
        <p:spPr>
          <a:xfrm>
            <a:off x="279725" y="1731375"/>
            <a:ext cx="4176600" cy="19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endParaRPr/>
          </a:p>
        </p:txBody>
      </p:sp>
      <p:sp>
        <p:nvSpPr>
          <p:cNvPr id="136" name="Google Shape;136;p29"/>
          <p:cNvSpPr txBox="1">
            <a:spLocks noGrp="1"/>
          </p:cNvSpPr>
          <p:nvPr>
            <p:ph type="body" idx="2"/>
          </p:nvPr>
        </p:nvSpPr>
        <p:spPr>
          <a:xfrm>
            <a:off x="4629725" y="1731375"/>
            <a:ext cx="4176600" cy="19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2 columns 1">
  <p:cSld name="SECTION_HEADER_2_1_2_2_2_1_1_1_1">
    <p:bg>
      <p:bgPr>
        <a:solidFill>
          <a:srgbClr val="FFFFFF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139" name="Google Shape;139;p30"/>
          <p:cNvSpPr txBox="1">
            <a:spLocks noGrp="1"/>
          </p:cNvSpPr>
          <p:nvPr>
            <p:ph type="title"/>
          </p:nvPr>
        </p:nvSpPr>
        <p:spPr>
          <a:xfrm>
            <a:off x="279725" y="228600"/>
            <a:ext cx="85266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0"/>
          <p:cNvSpPr txBox="1">
            <a:spLocks noGrp="1"/>
          </p:cNvSpPr>
          <p:nvPr>
            <p:ph type="body" idx="1"/>
          </p:nvPr>
        </p:nvSpPr>
        <p:spPr>
          <a:xfrm>
            <a:off x="279725" y="1731375"/>
            <a:ext cx="4176600" cy="19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endParaRPr/>
          </a:p>
        </p:txBody>
      </p:sp>
      <p:sp>
        <p:nvSpPr>
          <p:cNvPr id="141" name="Google Shape;141;p30"/>
          <p:cNvSpPr txBox="1">
            <a:spLocks noGrp="1"/>
          </p:cNvSpPr>
          <p:nvPr>
            <p:ph type="body" idx="2"/>
          </p:nvPr>
        </p:nvSpPr>
        <p:spPr>
          <a:xfrm>
            <a:off x="4629725" y="1731375"/>
            <a:ext cx="4176600" cy="19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●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○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Source Serif Pro"/>
              <a:buChar char="■"/>
              <a:defRPr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een title">
  <p:cSld name="TITLE_2">
    <p:bg>
      <p:bgPr>
        <a:solidFill>
          <a:srgbClr val="009966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4" descr="Slide Pattern-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pic>
        <p:nvPicPr>
          <p:cNvPr id="21" name="Google Shape;21;p4" descr="wm-stack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775" y="2882950"/>
            <a:ext cx="2076449" cy="207644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4">
  <p:cSld name="TITLE_4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9pPr>
          </a:lstStyle>
          <a:p>
            <a:endParaRPr/>
          </a:p>
        </p:txBody>
      </p:sp>
      <p:sp>
        <p:nvSpPr>
          <p:cNvPr id="144" name="Google Shape;144;p3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5" name="Google Shape;145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een title w/out logo">
  <p:cSld name="TITLE_2_1">
    <p:bg>
      <p:bgPr>
        <a:solidFill>
          <a:srgbClr val="009966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5" descr="Slide Pattern-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 slide">
  <p:cSld name="CUSTOM">
    <p:bg>
      <p:bgPr>
        <a:solidFill>
          <a:srgbClr val="990000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6" descr="Slide Pattern-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pic>
        <p:nvPicPr>
          <p:cNvPr id="30" name="Google Shape;30;p6" descr="wm-stack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775" y="2882950"/>
            <a:ext cx="2076449" cy="2076449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 slide w/out logo">
  <p:cSld name="CUSTOM_1">
    <p:bg>
      <p:bgPr>
        <a:solidFill>
          <a:srgbClr val="990000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 descr="Slide Pattern-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pic>
        <p:nvPicPr>
          <p:cNvPr id="38" name="Google Shape;38;p8" descr="wm-stacklog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/out logo">
  <p:cSld name="SECTION_HEADER_3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ith marks">
  <p:cSld name="SECTION_HEADER_2">
    <p:bg>
      <p:bgPr>
        <a:solidFill>
          <a:srgbClr val="FFFFFF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0" descr="Slide Pattern_white-01.png"/>
          <p:cNvPicPr preferRelativeResize="0"/>
          <p:nvPr/>
        </p:nvPicPr>
        <p:blipFill rotWithShape="1">
          <a:blip r:embed="rId2">
            <a:alphaModFix amt="85000"/>
          </a:blip>
          <a:srcRect/>
          <a:stretch/>
        </p:blipFill>
        <p:spPr>
          <a:xfrm>
            <a:off x="25" y="0"/>
            <a:ext cx="9144000" cy="5143527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pic>
        <p:nvPicPr>
          <p:cNvPr id="46" name="Google Shape;46;p10" descr="wm-stack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8600" y="4025950"/>
            <a:ext cx="1066801" cy="1066801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708900" y="1450700"/>
            <a:ext cx="77262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‹№›</a:t>
            </a:fld>
            <a:endParaRPr/>
          </a:p>
        </p:txBody>
      </p:sp>
      <p:sp>
        <p:nvSpPr>
          <p:cNvPr id="7" name="Google Shape;7;p1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" name="Google Shape;8;p1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>
              <a:solidFill>
                <a:srgbClr val="595959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</p:sldLayoutIdLst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>
            <a:spLocks noGrp="1"/>
          </p:cNvSpPr>
          <p:nvPr>
            <p:ph type="title"/>
          </p:nvPr>
        </p:nvSpPr>
        <p:spPr>
          <a:xfrm>
            <a:off x="60069" y="754214"/>
            <a:ext cx="9008905" cy="26898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4200" dirty="0"/>
              <a:t>Вікіпедія і освітній процес: досвід роботи </a:t>
            </a:r>
            <a:r>
              <a:rPr lang="uk-UA" sz="4200"/>
              <a:t>Вікістудії</a:t>
            </a:r>
            <a:r>
              <a:rPr lang="uk-UA" sz="4200" dirty="0"/>
              <a:t> ЗУНУ</a:t>
            </a:r>
            <a:br>
              <a:rPr lang="uk-UA" sz="4200" dirty="0"/>
            </a:br>
            <a:br>
              <a:rPr lang="uk-UA" sz="4200" dirty="0"/>
            </a:br>
            <a:r>
              <a:rPr lang="uk-UA" sz="2000" b="0" i="1" dirty="0"/>
              <a:t>директор бібліотеки  імені </a:t>
            </a:r>
            <a:r>
              <a:rPr lang="uk-UA" sz="2000" b="0" i="1" dirty="0" err="1"/>
              <a:t>Л.Каніщенка</a:t>
            </a:r>
            <a:r>
              <a:rPr lang="uk-UA" sz="2000" b="0" i="1" dirty="0"/>
              <a:t> ЗУНУ</a:t>
            </a:r>
            <a:br>
              <a:rPr lang="uk-UA" sz="2000" b="0" i="1" dirty="0"/>
            </a:br>
            <a:r>
              <a:rPr lang="uk-UA" sz="2000" b="0" i="1" dirty="0" err="1"/>
              <a:t>к.е.н</a:t>
            </a:r>
            <a:r>
              <a:rPr lang="uk-UA" sz="2000" b="0" i="1" dirty="0"/>
              <a:t>., доцент Казимир ВОЗЬНИЙ</a:t>
            </a:r>
            <a:br>
              <a:rPr lang="uk-UA" sz="2000" b="0" i="1" dirty="0"/>
            </a:br>
            <a:br>
              <a:rPr lang="uk-UA" sz="2000" b="0" i="1" dirty="0"/>
            </a:br>
            <a:r>
              <a:rPr lang="uk-UA" sz="2000" b="0" i="1" dirty="0"/>
              <a:t>20 вересня 2025 року</a:t>
            </a:r>
            <a:endParaRPr sz="2000" b="0" i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1" name="Google Shape;151;p32"/>
          <p:cNvSpPr txBox="1"/>
          <p:nvPr/>
        </p:nvSpPr>
        <p:spPr>
          <a:xfrm>
            <a:off x="4572000" y="4254725"/>
            <a:ext cx="45720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2" name="Google Shape;15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1975" y="3620400"/>
            <a:ext cx="1217700" cy="1291824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2"/>
          <p:cNvSpPr txBox="1"/>
          <p:nvPr/>
        </p:nvSpPr>
        <p:spPr>
          <a:xfrm>
            <a:off x="4572000" y="3620400"/>
            <a:ext cx="4945200" cy="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>
          <a:extLst>
            <a:ext uri="{FF2B5EF4-FFF2-40B4-BE49-F238E27FC236}">
              <a16:creationId xmlns:a16="http://schemas.microsoft.com/office/drawing/2014/main" id="{F357E181-1C86-295C-2D23-1C1E03D38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4">
            <a:extLst>
              <a:ext uri="{FF2B5EF4-FFF2-40B4-BE49-F238E27FC236}">
                <a16:creationId xmlns:a16="http://schemas.microsoft.com/office/drawing/2014/main" id="{81BCEC01-022D-565A-A64D-366190B72D0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2300" y="1547446"/>
            <a:ext cx="8746200" cy="200073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8100" lvl="0" algn="l" rtl="0">
              <a:spcBef>
                <a:spcPts val="0"/>
              </a:spcBef>
              <a:spcAft>
                <a:spcPts val="0"/>
              </a:spcAft>
              <a:buSzPts val="3000"/>
            </a:pPr>
            <a:r>
              <a:rPr lang="uk-UA" sz="2800" b="0" dirty="0">
                <a:highlight>
                  <a:schemeClr val="dk1"/>
                </a:highlight>
              </a:rPr>
              <a:t>- загроза втрати дослідницької, критичної і джерелознавчої компоненти </a:t>
            </a:r>
            <a:r>
              <a:rPr lang="uk-UA" sz="2800" b="0" dirty="0" err="1">
                <a:highlight>
                  <a:schemeClr val="dk1"/>
                </a:highlight>
              </a:rPr>
              <a:t>Проєкту</a:t>
            </a:r>
            <a:r>
              <a:rPr lang="uk-UA" sz="2800" b="0" dirty="0">
                <a:highlight>
                  <a:schemeClr val="dk1"/>
                </a:highlight>
              </a:rPr>
              <a:t>;</a:t>
            </a:r>
            <a:br>
              <a:rPr lang="uk-UA" sz="2800" b="0" dirty="0">
                <a:highlight>
                  <a:schemeClr val="dk1"/>
                </a:highlight>
              </a:rPr>
            </a:br>
            <a:r>
              <a:rPr lang="uk-UA" sz="2800" b="0" dirty="0">
                <a:highlight>
                  <a:schemeClr val="dk1"/>
                </a:highlight>
              </a:rPr>
              <a:t>- відсутність можливості реального контролю щодо оцінки внеску ШІ у новостворені статті в рамках </a:t>
            </a:r>
            <a:r>
              <a:rPr lang="uk-UA" sz="2800" b="0" dirty="0" err="1">
                <a:highlight>
                  <a:schemeClr val="dk1"/>
                </a:highlight>
              </a:rPr>
              <a:t>Проєкту</a:t>
            </a:r>
            <a:endParaRPr sz="2800" b="0" dirty="0">
              <a:highlight>
                <a:schemeClr val="dk1"/>
              </a:highlight>
            </a:endParaRPr>
          </a:p>
        </p:txBody>
      </p:sp>
      <p:sp>
        <p:nvSpPr>
          <p:cNvPr id="164" name="Google Shape;164;p34">
            <a:extLst>
              <a:ext uri="{FF2B5EF4-FFF2-40B4-BE49-F238E27FC236}">
                <a16:creationId xmlns:a16="http://schemas.microsoft.com/office/drawing/2014/main" id="{F6F31D37-942D-3DA7-1633-863EB12FEA5B}"/>
              </a:ext>
            </a:extLst>
          </p:cNvPr>
          <p:cNvSpPr txBox="1"/>
          <p:nvPr/>
        </p:nvSpPr>
        <p:spPr>
          <a:xfrm>
            <a:off x="222300" y="432575"/>
            <a:ext cx="89943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uk-UA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Різниця у підходах: </a:t>
            </a:r>
            <a:r>
              <a:rPr kumimoji="0" lang="uk-UA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Проєкт</a:t>
            </a:r>
            <a:r>
              <a:rPr kumimoji="0" lang="uk-UA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ЗУНУ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818EF2-ABB3-B508-ADED-3F939B082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252" y="3345472"/>
            <a:ext cx="2497748" cy="166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17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7E2A1ADD-1ED4-53DE-9A7F-1D852E858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5">
            <a:extLst>
              <a:ext uri="{FF2B5EF4-FFF2-40B4-BE49-F238E27FC236}">
                <a16:creationId xmlns:a16="http://schemas.microsoft.com/office/drawing/2014/main" id="{0F69979C-AC91-5923-1F81-6ADA59DCD6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8900" y="1211075"/>
            <a:ext cx="8746200" cy="341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dirty="0"/>
          </a:p>
        </p:txBody>
      </p:sp>
      <p:sp>
        <p:nvSpPr>
          <p:cNvPr id="170" name="Google Shape;170;p35">
            <a:extLst>
              <a:ext uri="{FF2B5EF4-FFF2-40B4-BE49-F238E27FC236}">
                <a16:creationId xmlns:a16="http://schemas.microsoft.com/office/drawing/2014/main" id="{172ACFA7-47F0-0A06-37CF-3DF67AFAFC77}"/>
              </a:ext>
            </a:extLst>
          </p:cNvPr>
          <p:cNvSpPr txBox="1"/>
          <p:nvPr/>
        </p:nvSpPr>
        <p:spPr>
          <a:xfrm>
            <a:off x="198900" y="432575"/>
            <a:ext cx="89943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uk-UA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Вікістудія</a:t>
            </a:r>
            <a:r>
              <a:rPr kumimoji="0" lang="uk-UA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 ЗУНУ: новий напрямок</a:t>
            </a: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D475CC-ED34-0EF5-46CE-1F22F1B1A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47" y="1378450"/>
            <a:ext cx="3938953" cy="296690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897DEB6-F5E0-0E93-2B08-25E154C20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239" y="1587011"/>
            <a:ext cx="4374861" cy="254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25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>
          <a:extLst>
            <a:ext uri="{FF2B5EF4-FFF2-40B4-BE49-F238E27FC236}">
              <a16:creationId xmlns:a16="http://schemas.microsoft.com/office/drawing/2014/main" id="{B945A5AC-6892-4948-15A0-6D9E68D8B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3">
            <a:extLst>
              <a:ext uri="{FF2B5EF4-FFF2-40B4-BE49-F238E27FC236}">
                <a16:creationId xmlns:a16="http://schemas.microsoft.com/office/drawing/2014/main" id="{221965FA-F5E6-BF4C-AA85-00966B9873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83275" y="1748150"/>
            <a:ext cx="7726200" cy="17025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uk-UA" sz="4000" i="1" dirty="0"/>
              <a:t>Дякую фонду «</a:t>
            </a:r>
            <a:r>
              <a:rPr lang="uk-UA" sz="4000" dirty="0" err="1"/>
              <a:t>Вікімедіа</a:t>
            </a:r>
            <a:r>
              <a:rPr lang="uk-UA" sz="4000" dirty="0"/>
              <a:t> </a:t>
            </a:r>
            <a:r>
              <a:rPr lang="uk-UA" sz="4000"/>
              <a:t>Україна»</a:t>
            </a:r>
            <a:endParaRPr sz="4000" i="1" dirty="0"/>
          </a:p>
        </p:txBody>
      </p:sp>
    </p:spTree>
    <p:extLst>
      <p:ext uri="{BB962C8B-B14F-4D97-AF65-F5344CB8AC3E}">
        <p14:creationId xmlns:p14="http://schemas.microsoft.com/office/powerpoint/2010/main" val="306844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3"/>
          <p:cNvSpPr txBox="1">
            <a:spLocks noGrp="1"/>
          </p:cNvSpPr>
          <p:nvPr>
            <p:ph type="title"/>
          </p:nvPr>
        </p:nvSpPr>
        <p:spPr>
          <a:xfrm>
            <a:off x="783275" y="1748150"/>
            <a:ext cx="7726200" cy="17025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i="1" dirty="0"/>
              <a:t>З досвіду роботи </a:t>
            </a:r>
            <a:r>
              <a:rPr lang="uk-UA" sz="2400" i="1" dirty="0" err="1"/>
              <a:t>Вікістудії</a:t>
            </a:r>
            <a:r>
              <a:rPr lang="uk-UA" sz="2400" i="1" dirty="0"/>
              <a:t> ЗУНУ</a:t>
            </a:r>
            <a:endParaRPr sz="24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2CAFBC08-F41F-CF48-C545-E854610C1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5">
            <a:extLst>
              <a:ext uri="{FF2B5EF4-FFF2-40B4-BE49-F238E27FC236}">
                <a16:creationId xmlns:a16="http://schemas.microsoft.com/office/drawing/2014/main" id="{2F80CA09-C5FE-9111-B9E3-D215D6A833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8900" y="1211075"/>
            <a:ext cx="8746200" cy="341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dirty="0"/>
          </a:p>
        </p:txBody>
      </p:sp>
      <p:sp>
        <p:nvSpPr>
          <p:cNvPr id="170" name="Google Shape;170;p35">
            <a:extLst>
              <a:ext uri="{FF2B5EF4-FFF2-40B4-BE49-F238E27FC236}">
                <a16:creationId xmlns:a16="http://schemas.microsoft.com/office/drawing/2014/main" id="{26E0C03D-DE9B-0445-17FF-0E92FDDEA401}"/>
              </a:ext>
            </a:extLst>
          </p:cNvPr>
          <p:cNvSpPr txBox="1"/>
          <p:nvPr/>
        </p:nvSpPr>
        <p:spPr>
          <a:xfrm>
            <a:off x="198900" y="432575"/>
            <a:ext cx="89943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uk-UA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Позичене – не крадене</a:t>
            </a: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18E536-9CE3-348E-9FF3-4ED691B91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951" y="1211075"/>
            <a:ext cx="6840098" cy="352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20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5"/>
          <p:cNvSpPr txBox="1">
            <a:spLocks noGrp="1"/>
          </p:cNvSpPr>
          <p:nvPr>
            <p:ph type="title"/>
          </p:nvPr>
        </p:nvSpPr>
        <p:spPr>
          <a:xfrm>
            <a:off x="198900" y="1211075"/>
            <a:ext cx="8746200" cy="341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dirty="0"/>
          </a:p>
        </p:txBody>
      </p:sp>
      <p:sp>
        <p:nvSpPr>
          <p:cNvPr id="170" name="Google Shape;170;p35"/>
          <p:cNvSpPr txBox="1"/>
          <p:nvPr/>
        </p:nvSpPr>
        <p:spPr>
          <a:xfrm>
            <a:off x="198900" y="432575"/>
            <a:ext cx="89943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800" b="1" dirty="0"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Вікіпедія і освіта: синергія взаємодії </a:t>
            </a:r>
            <a:endParaRPr sz="2800" b="1" dirty="0"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259702-D408-F162-1B24-EA15D33B4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810" y="1363263"/>
            <a:ext cx="6286480" cy="311052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4"/>
          <p:cNvSpPr txBox="1">
            <a:spLocks noGrp="1"/>
          </p:cNvSpPr>
          <p:nvPr>
            <p:ph type="title"/>
          </p:nvPr>
        </p:nvSpPr>
        <p:spPr>
          <a:xfrm>
            <a:off x="222300" y="1450700"/>
            <a:ext cx="8746200" cy="341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8100" lvl="0" algn="l">
              <a:buSzPts val="3000"/>
            </a:pPr>
            <a:r>
              <a:rPr lang="uk-UA" sz="2400" b="0" dirty="0">
                <a:highlight>
                  <a:schemeClr val="dk1"/>
                </a:highlight>
              </a:rPr>
              <a:t>* Нестандартний підхід до освітнього процесу;</a:t>
            </a:r>
            <a:br>
              <a:rPr lang="uk-UA" sz="2400" b="0" dirty="0">
                <a:highlight>
                  <a:schemeClr val="dk1"/>
                </a:highlight>
              </a:rPr>
            </a:br>
            <a:r>
              <a:rPr lang="uk-UA" sz="2400" b="0" dirty="0">
                <a:highlight>
                  <a:schemeClr val="dk1"/>
                </a:highlight>
              </a:rPr>
              <a:t>* Включення механізму додаткової мотивації;</a:t>
            </a:r>
            <a:br>
              <a:rPr lang="uk-UA" sz="2400" b="0" dirty="0">
                <a:highlight>
                  <a:schemeClr val="dk1"/>
                </a:highlight>
              </a:rPr>
            </a:br>
            <a:r>
              <a:rPr lang="uk-UA" sz="2400" b="0" dirty="0">
                <a:highlight>
                  <a:schemeClr val="dk1"/>
                </a:highlight>
              </a:rPr>
              <a:t>* Популяризація навчального закладу;</a:t>
            </a:r>
            <a:br>
              <a:rPr lang="uk-UA" sz="2400" b="0" dirty="0">
                <a:highlight>
                  <a:schemeClr val="dk1"/>
                </a:highlight>
              </a:rPr>
            </a:br>
            <a:r>
              <a:rPr lang="uk-UA" sz="2400" b="0" dirty="0">
                <a:highlight>
                  <a:schemeClr val="dk1"/>
                </a:highlight>
              </a:rPr>
              <a:t>* Позитивний вплив на рейтингові позиції ЗВО</a:t>
            </a:r>
            <a:br>
              <a:rPr lang="uk-UA" sz="3000" b="0" dirty="0">
                <a:highlight>
                  <a:schemeClr val="dk1"/>
                </a:highlight>
              </a:rPr>
            </a:br>
            <a:br>
              <a:rPr lang="uk-UA" sz="3000" b="0" dirty="0">
                <a:highlight>
                  <a:schemeClr val="dk1"/>
                </a:highlight>
              </a:rPr>
            </a:br>
            <a:br>
              <a:rPr lang="uk-UA" sz="3000" b="0" dirty="0">
                <a:highlight>
                  <a:schemeClr val="dk1"/>
                </a:highlight>
              </a:rPr>
            </a:br>
            <a:br>
              <a:rPr lang="uk-UA" sz="3000" b="0" dirty="0">
                <a:highlight>
                  <a:schemeClr val="dk1"/>
                </a:highlight>
              </a:rPr>
            </a:br>
            <a:endParaRPr sz="3000" b="0" dirty="0">
              <a:highlight>
                <a:schemeClr val="dk1"/>
              </a:highlight>
            </a:endParaRPr>
          </a:p>
        </p:txBody>
      </p:sp>
      <p:sp>
        <p:nvSpPr>
          <p:cNvPr id="164" name="Google Shape;164;p34"/>
          <p:cNvSpPr txBox="1"/>
          <p:nvPr/>
        </p:nvSpPr>
        <p:spPr>
          <a:xfrm>
            <a:off x="222300" y="432575"/>
            <a:ext cx="89943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600" b="1" dirty="0"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Аргументи «за»</a:t>
            </a:r>
            <a:endParaRPr sz="3600" b="1" dirty="0"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>
          <a:extLst>
            <a:ext uri="{FF2B5EF4-FFF2-40B4-BE49-F238E27FC236}">
              <a16:creationId xmlns:a16="http://schemas.microsoft.com/office/drawing/2014/main" id="{703C22A4-EF28-2E11-3A40-F5FFF03D9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4">
            <a:extLst>
              <a:ext uri="{FF2B5EF4-FFF2-40B4-BE49-F238E27FC236}">
                <a16:creationId xmlns:a16="http://schemas.microsoft.com/office/drawing/2014/main" id="{89BBFAF2-1307-8BB2-8BF1-84AEA75B99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2300" y="1450700"/>
            <a:ext cx="8746200" cy="341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8100" lvl="0" algn="l">
              <a:buSzPts val="3000"/>
            </a:pPr>
            <a:r>
              <a:rPr lang="uk-UA" sz="2400" b="0" dirty="0">
                <a:highlight>
                  <a:schemeClr val="dk1"/>
                </a:highlight>
              </a:rPr>
              <a:t>* </a:t>
            </a:r>
            <a:r>
              <a:rPr lang="uk-UA" sz="2000" b="0" dirty="0">
                <a:highlight>
                  <a:schemeClr val="dk1"/>
                </a:highlight>
              </a:rPr>
              <a:t>Формування культури академічного письма;</a:t>
            </a:r>
            <a:br>
              <a:rPr lang="uk-UA" sz="2000" b="0" dirty="0">
                <a:highlight>
                  <a:schemeClr val="dk1"/>
                </a:highlight>
              </a:rPr>
            </a:br>
            <a:r>
              <a:rPr lang="uk-UA" sz="2000" b="0" dirty="0">
                <a:highlight>
                  <a:schemeClr val="dk1"/>
                </a:highlight>
              </a:rPr>
              <a:t>* Можливість застосування для міждисциплінарних </a:t>
            </a:r>
            <a:r>
              <a:rPr lang="uk-UA" sz="2000" b="0" dirty="0" err="1">
                <a:highlight>
                  <a:schemeClr val="dk1"/>
                </a:highlight>
              </a:rPr>
              <a:t>колаборацій</a:t>
            </a:r>
            <a:r>
              <a:rPr lang="uk-UA" sz="2000" b="0" dirty="0">
                <a:highlight>
                  <a:schemeClr val="dk1"/>
                </a:highlight>
              </a:rPr>
              <a:t>;</a:t>
            </a:r>
            <a:br>
              <a:rPr lang="uk-UA" sz="2000" b="0" dirty="0">
                <a:highlight>
                  <a:schemeClr val="dk1"/>
                </a:highlight>
              </a:rPr>
            </a:br>
            <a:r>
              <a:rPr lang="uk-UA" sz="2000" b="0" dirty="0">
                <a:highlight>
                  <a:schemeClr val="dk1"/>
                </a:highlight>
              </a:rPr>
              <a:t>* Поліпшення навичок роботи з інформацією;</a:t>
            </a:r>
            <a:br>
              <a:rPr lang="uk-UA" sz="2000" b="0" dirty="0">
                <a:highlight>
                  <a:schemeClr val="dk1"/>
                </a:highlight>
              </a:rPr>
            </a:br>
            <a:r>
              <a:rPr lang="uk-UA" sz="2000" b="0" dirty="0">
                <a:highlight>
                  <a:schemeClr val="dk1"/>
                </a:highlight>
              </a:rPr>
              <a:t>* Популяризація концепції академічної доброчесності;</a:t>
            </a:r>
            <a:br>
              <a:rPr lang="uk-UA" sz="2000" b="0" dirty="0">
                <a:highlight>
                  <a:schemeClr val="dk1"/>
                </a:highlight>
              </a:rPr>
            </a:br>
            <a:r>
              <a:rPr lang="uk-UA" sz="2000" b="0" dirty="0">
                <a:highlight>
                  <a:schemeClr val="dk1"/>
                </a:highlight>
              </a:rPr>
              <a:t>* Формування навичок критичного підходу до роботи з джерелами</a:t>
            </a:r>
            <a:br>
              <a:rPr lang="uk-UA" sz="3000" b="0" dirty="0">
                <a:highlight>
                  <a:schemeClr val="dk1"/>
                </a:highlight>
              </a:rPr>
            </a:br>
            <a:br>
              <a:rPr lang="uk-UA" sz="3000" b="0" dirty="0">
                <a:highlight>
                  <a:schemeClr val="dk1"/>
                </a:highlight>
              </a:rPr>
            </a:br>
            <a:br>
              <a:rPr lang="uk-UA" sz="3000" b="0" dirty="0">
                <a:highlight>
                  <a:schemeClr val="dk1"/>
                </a:highlight>
              </a:rPr>
            </a:br>
            <a:br>
              <a:rPr lang="uk-UA" sz="3000" b="0" dirty="0">
                <a:highlight>
                  <a:schemeClr val="dk1"/>
                </a:highlight>
              </a:rPr>
            </a:br>
            <a:endParaRPr sz="3000" b="0" dirty="0">
              <a:highlight>
                <a:schemeClr val="dk1"/>
              </a:highlight>
            </a:endParaRPr>
          </a:p>
        </p:txBody>
      </p:sp>
      <p:sp>
        <p:nvSpPr>
          <p:cNvPr id="164" name="Google Shape;164;p34">
            <a:extLst>
              <a:ext uri="{FF2B5EF4-FFF2-40B4-BE49-F238E27FC236}">
                <a16:creationId xmlns:a16="http://schemas.microsoft.com/office/drawing/2014/main" id="{98A7A320-0748-B40A-1861-07D2848CBE89}"/>
              </a:ext>
            </a:extLst>
          </p:cNvPr>
          <p:cNvSpPr txBox="1"/>
          <p:nvPr/>
        </p:nvSpPr>
        <p:spPr>
          <a:xfrm>
            <a:off x="222300" y="432575"/>
            <a:ext cx="89943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uk-UA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Аргументи «за»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934416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>
          <a:extLst>
            <a:ext uri="{FF2B5EF4-FFF2-40B4-BE49-F238E27FC236}">
              <a16:creationId xmlns:a16="http://schemas.microsoft.com/office/drawing/2014/main" id="{000A61B7-2B97-7E40-F0F8-B6F6D89F9C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4">
            <a:extLst>
              <a:ext uri="{FF2B5EF4-FFF2-40B4-BE49-F238E27FC236}">
                <a16:creationId xmlns:a16="http://schemas.microsoft.com/office/drawing/2014/main" id="{A66D89A8-6DF8-9233-A9DA-BFD3190B1F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2300" y="1450700"/>
            <a:ext cx="8746200" cy="341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8100" lvl="0" algn="l">
              <a:buSzPts val="3000"/>
            </a:pPr>
            <a:r>
              <a:rPr lang="uk-UA" sz="2400" b="0" dirty="0">
                <a:highlight>
                  <a:schemeClr val="dk1"/>
                </a:highlight>
              </a:rPr>
              <a:t>* 7 років роботи;</a:t>
            </a:r>
            <a:br>
              <a:rPr lang="uk-UA" sz="2400" b="0" dirty="0">
                <a:highlight>
                  <a:schemeClr val="dk1"/>
                </a:highlight>
              </a:rPr>
            </a:br>
            <a:r>
              <a:rPr lang="uk-UA" sz="2400" b="0" dirty="0">
                <a:highlight>
                  <a:schemeClr val="dk1"/>
                </a:highlight>
              </a:rPr>
              <a:t>* більше 250 учасників;</a:t>
            </a:r>
            <a:br>
              <a:rPr lang="uk-UA" sz="2400" b="0" dirty="0">
                <a:highlight>
                  <a:schemeClr val="dk1"/>
                </a:highlight>
              </a:rPr>
            </a:br>
            <a:r>
              <a:rPr lang="uk-UA" sz="2400" b="0" dirty="0">
                <a:highlight>
                  <a:schemeClr val="dk1"/>
                </a:highlight>
              </a:rPr>
              <a:t>* сотні написаних статей, створених категорій, шаблонів і </a:t>
            </a:r>
            <a:r>
              <a:rPr lang="uk-UA" sz="2400" b="0" dirty="0" err="1">
                <a:highlight>
                  <a:schemeClr val="dk1"/>
                </a:highlight>
              </a:rPr>
              <a:t>т.ін</a:t>
            </a:r>
            <a:r>
              <a:rPr lang="uk-UA" sz="2400" b="0" dirty="0">
                <a:highlight>
                  <a:schemeClr val="dk1"/>
                </a:highlight>
              </a:rPr>
              <a:t>.</a:t>
            </a:r>
            <a:br>
              <a:rPr lang="uk-UA" sz="3000" b="0" dirty="0">
                <a:highlight>
                  <a:schemeClr val="dk1"/>
                </a:highlight>
              </a:rPr>
            </a:br>
            <a:br>
              <a:rPr lang="uk-UA" sz="3000" b="0" dirty="0">
                <a:highlight>
                  <a:schemeClr val="dk1"/>
                </a:highlight>
              </a:rPr>
            </a:br>
            <a:endParaRPr sz="3000" b="0" dirty="0">
              <a:highlight>
                <a:schemeClr val="dk1"/>
              </a:highlight>
            </a:endParaRPr>
          </a:p>
        </p:txBody>
      </p:sp>
      <p:sp>
        <p:nvSpPr>
          <p:cNvPr id="164" name="Google Shape;164;p34">
            <a:extLst>
              <a:ext uri="{FF2B5EF4-FFF2-40B4-BE49-F238E27FC236}">
                <a16:creationId xmlns:a16="http://schemas.microsoft.com/office/drawing/2014/main" id="{924700A9-A712-6403-E690-9A72F43297D0}"/>
              </a:ext>
            </a:extLst>
          </p:cNvPr>
          <p:cNvSpPr txBox="1"/>
          <p:nvPr/>
        </p:nvSpPr>
        <p:spPr>
          <a:xfrm>
            <a:off x="222300" y="432575"/>
            <a:ext cx="89943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uk-UA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Статистика </a:t>
            </a:r>
            <a:r>
              <a:rPr kumimoji="0" lang="uk-UA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Проєкту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65411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>
          <a:extLst>
            <a:ext uri="{FF2B5EF4-FFF2-40B4-BE49-F238E27FC236}">
              <a16:creationId xmlns:a16="http://schemas.microsoft.com/office/drawing/2014/main" id="{6AAC2D1A-4429-F09E-8BFC-CF9E83E60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4">
            <a:extLst>
              <a:ext uri="{FF2B5EF4-FFF2-40B4-BE49-F238E27FC236}">
                <a16:creationId xmlns:a16="http://schemas.microsoft.com/office/drawing/2014/main" id="{1BEA7015-1974-47AB-2103-F895933B511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2300" y="1860062"/>
            <a:ext cx="8746200" cy="224301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uk-UA" sz="3000" b="0" dirty="0">
                <a:highlight>
                  <a:schemeClr val="dk1"/>
                </a:highlight>
              </a:rPr>
              <a:t>Неконтрольоване застосування ШІ</a:t>
            </a:r>
            <a:endParaRPr sz="3000" b="0" dirty="0">
              <a:highlight>
                <a:schemeClr val="dk1"/>
              </a:highlight>
            </a:endParaRPr>
          </a:p>
        </p:txBody>
      </p:sp>
      <p:sp>
        <p:nvSpPr>
          <p:cNvPr id="164" name="Google Shape;164;p34">
            <a:extLst>
              <a:ext uri="{FF2B5EF4-FFF2-40B4-BE49-F238E27FC236}">
                <a16:creationId xmlns:a16="http://schemas.microsoft.com/office/drawing/2014/main" id="{E27BBF9F-13A8-4310-E67B-B0C9A2F807FB}"/>
              </a:ext>
            </a:extLst>
          </p:cNvPr>
          <p:cNvSpPr txBox="1"/>
          <p:nvPr/>
        </p:nvSpPr>
        <p:spPr>
          <a:xfrm>
            <a:off x="222300" y="432575"/>
            <a:ext cx="89943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uk-UA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Загрози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853124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>
          <a:extLst>
            <a:ext uri="{FF2B5EF4-FFF2-40B4-BE49-F238E27FC236}">
              <a16:creationId xmlns:a16="http://schemas.microsoft.com/office/drawing/2014/main" id="{B2196D73-9974-5D4B-9988-9CCC54E4B6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4">
            <a:extLst>
              <a:ext uri="{FF2B5EF4-FFF2-40B4-BE49-F238E27FC236}">
                <a16:creationId xmlns:a16="http://schemas.microsoft.com/office/drawing/2014/main" id="{EE07661E-305F-2B96-A1E7-10649CD67F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2300" y="1860062"/>
            <a:ext cx="8746200" cy="224301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8100" lvl="0" algn="l" rtl="0">
              <a:spcBef>
                <a:spcPts val="0"/>
              </a:spcBef>
              <a:spcAft>
                <a:spcPts val="0"/>
              </a:spcAft>
              <a:buSzPts val="3000"/>
            </a:pPr>
            <a:r>
              <a:rPr lang="uk-UA" sz="3000" b="0" dirty="0">
                <a:highlight>
                  <a:schemeClr val="dk1"/>
                </a:highlight>
              </a:rPr>
              <a:t>+ щодо використання загалом;</a:t>
            </a:r>
            <a:br>
              <a:rPr lang="uk-UA" sz="3000" b="0" dirty="0">
                <a:highlight>
                  <a:schemeClr val="dk1"/>
                </a:highlight>
              </a:rPr>
            </a:br>
            <a:r>
              <a:rPr lang="uk-UA" sz="3000" b="0" dirty="0">
                <a:highlight>
                  <a:schemeClr val="dk1"/>
                </a:highlight>
              </a:rPr>
              <a:t>- щодо посилання на ШІ, як джерело.</a:t>
            </a:r>
            <a:endParaRPr sz="3000" b="0" dirty="0">
              <a:highlight>
                <a:schemeClr val="dk1"/>
              </a:highlight>
            </a:endParaRPr>
          </a:p>
        </p:txBody>
      </p:sp>
      <p:sp>
        <p:nvSpPr>
          <p:cNvPr id="164" name="Google Shape;164;p34">
            <a:extLst>
              <a:ext uri="{FF2B5EF4-FFF2-40B4-BE49-F238E27FC236}">
                <a16:creationId xmlns:a16="http://schemas.microsoft.com/office/drawing/2014/main" id="{DED0EDF5-04C0-CC6D-6395-D14D3A0D19D6}"/>
              </a:ext>
            </a:extLst>
          </p:cNvPr>
          <p:cNvSpPr txBox="1"/>
          <p:nvPr/>
        </p:nvSpPr>
        <p:spPr>
          <a:xfrm>
            <a:off x="222300" y="432575"/>
            <a:ext cx="8994300" cy="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uk-UA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Montserrat"/>
                <a:ea typeface="Montserrat"/>
                <a:cs typeface="Montserrat"/>
                <a:sym typeface="Montserrat"/>
              </a:rPr>
              <a:t>Різниця у підходах: Вікіпедія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0BA9A8-55DC-9E07-7A01-C14ABB651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5471" y="3858682"/>
            <a:ext cx="1808529" cy="120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078137"/>
      </p:ext>
    </p:extLst>
  </p:cSld>
  <p:clrMapOvr>
    <a:masterClrMapping/>
  </p:clrMapOvr>
</p:sld>
</file>

<file path=ppt/theme/theme1.xml><?xml version="1.0" encoding="utf-8"?>
<a:theme xmlns:a="http://schemas.openxmlformats.org/drawingml/2006/main" name="Wikimedia Foundation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466</Words>
  <Application>Microsoft Office PowerPoint</Application>
  <PresentationFormat>Екран (16:9)</PresentationFormat>
  <Paragraphs>26</Paragraphs>
  <Slides>12</Slides>
  <Notes>12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7" baseType="lpstr">
      <vt:lpstr>Montserrat</vt:lpstr>
      <vt:lpstr>Source Serif Pro</vt:lpstr>
      <vt:lpstr>Wingdings</vt:lpstr>
      <vt:lpstr>Arial</vt:lpstr>
      <vt:lpstr>Wikimedia Foundation</vt:lpstr>
      <vt:lpstr>Вікіпедія і освітній процес: досвід роботи Вікістудії ЗУНУ  директор бібліотеки  імені Л.Каніщенка ЗУНУ к.е.н., доцент Казимир ВОЗЬНИЙ  20 вересня 2025 року</vt:lpstr>
      <vt:lpstr>З досвіду роботи Вікістудії ЗУНУ</vt:lpstr>
      <vt:lpstr>Презентація PowerPoint</vt:lpstr>
      <vt:lpstr>Презентація PowerPoint</vt:lpstr>
      <vt:lpstr>* Нестандартний підхід до освітнього процесу; * Включення механізму додаткової мотивації; * Популяризація навчального закладу; * Позитивний вплив на рейтингові позиції ЗВО    </vt:lpstr>
      <vt:lpstr>* Формування культури академічного письма; * Можливість застосування для міждисциплінарних колаборацій; * Поліпшення навичок роботи з інформацією; * Популяризація концепції академічної доброчесності; * Формування навичок критичного підходу до роботи з джерелами    </vt:lpstr>
      <vt:lpstr>* 7 років роботи; * більше 250 учасників; * сотні написаних статей, створених категорій, шаблонів і т.ін.  </vt:lpstr>
      <vt:lpstr>Неконтрольоване застосування ШІ</vt:lpstr>
      <vt:lpstr>+ щодо використання загалом; - щодо посилання на ШІ, як джерело.</vt:lpstr>
      <vt:lpstr>- загроза втрати дослідницької, критичної і джерелознавчої компоненти Проєкту; - відсутність можливості реального контролю щодо оцінки внеску ШІ у новостворені статті в рамках Проєкту</vt:lpstr>
      <vt:lpstr>Презентація PowerPoint</vt:lpstr>
      <vt:lpstr>Дякую фонду «Вікімедіа Україна»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prorector</dc:creator>
  <cp:lastModifiedBy>prorector</cp:lastModifiedBy>
  <cp:revision>15</cp:revision>
  <dcterms:modified xsi:type="dcterms:W3CDTF">2025-10-02T10:09:04Z</dcterms:modified>
</cp:coreProperties>
</file>