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99" r:id="rId2"/>
  </p:sldMasterIdLst>
  <p:notesMasterIdLst>
    <p:notesMasterId r:id="rId23"/>
  </p:notesMasterIdLst>
  <p:handoutMasterIdLst>
    <p:handoutMasterId r:id="rId24"/>
  </p:handoutMasterIdLst>
  <p:sldIdLst>
    <p:sldId id="259" r:id="rId3"/>
    <p:sldId id="466" r:id="rId4"/>
    <p:sldId id="290" r:id="rId5"/>
    <p:sldId id="467" r:id="rId6"/>
    <p:sldId id="468" r:id="rId7"/>
    <p:sldId id="457" r:id="rId8"/>
    <p:sldId id="456" r:id="rId9"/>
    <p:sldId id="458" r:id="rId10"/>
    <p:sldId id="460" r:id="rId11"/>
    <p:sldId id="455" r:id="rId12"/>
    <p:sldId id="454" r:id="rId13"/>
    <p:sldId id="459" r:id="rId14"/>
    <p:sldId id="383" r:id="rId15"/>
    <p:sldId id="463" r:id="rId16"/>
    <p:sldId id="462" r:id="rId17"/>
    <p:sldId id="461" r:id="rId18"/>
    <p:sldId id="469" r:id="rId19"/>
    <p:sldId id="470" r:id="rId20"/>
    <p:sldId id="464" r:id="rId21"/>
    <p:sldId id="46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E6E6E6"/>
    <a:srgbClr val="002060"/>
    <a:srgbClr val="FFFFFF"/>
    <a:srgbClr val="7F86AF"/>
    <a:srgbClr val="293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83769" autoAdjust="0"/>
  </p:normalViewPr>
  <p:slideViewPr>
    <p:cSldViewPr snapToGrid="0">
      <p:cViewPr varScale="1">
        <p:scale>
          <a:sx n="96" d="100"/>
          <a:sy n="96" d="100"/>
        </p:scale>
        <p:origin x="96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684B9-4DE3-4371-BAA5-499AEF9A8F06}" type="datetime1">
              <a:rPr lang="en-US" smtClean="0"/>
              <a:t>5/13/2026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E9CA1-18C5-475B-BAF1-5ADFE01930A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404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13C10-B261-45E6-9603-DCBAE11C9753}" type="datetime1">
              <a:rPr lang="en-US" smtClean="0"/>
              <a:t>5/13/2026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10B11-9E4E-4AE4-A6A8-C83365ED574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2034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B584F-BF92-CB17-0579-09C296D08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D9F4223E-0BC3-E33A-C470-9A738CB8B6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3A7A7F0C-C655-5BB8-3DD3-03D6C1B7E7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800" dirty="0"/>
              <a:t>«Без </a:t>
            </a:r>
            <a:r>
              <a:rPr lang="ru-RU" sz="1800" dirty="0" err="1"/>
              <a:t>історичної</a:t>
            </a:r>
            <a:r>
              <a:rPr lang="ru-RU" sz="1800" dirty="0"/>
              <a:t> </a:t>
            </a:r>
            <a:r>
              <a:rPr lang="ru-RU" sz="1800" dirty="0" err="1"/>
              <a:t>пам’яті</a:t>
            </a:r>
            <a:r>
              <a:rPr lang="ru-RU" sz="1800" dirty="0"/>
              <a:t> </a:t>
            </a:r>
            <a:r>
              <a:rPr lang="ru-RU" sz="1800" dirty="0" err="1"/>
              <a:t>немає</a:t>
            </a:r>
            <a:r>
              <a:rPr lang="ru-RU" sz="1800" dirty="0"/>
              <a:t> народу», Левко </a:t>
            </a:r>
            <a:r>
              <a:rPr lang="ru-RU" sz="1800" dirty="0" err="1"/>
              <a:t>Лукяненко</a:t>
            </a:r>
            <a:r>
              <a:rPr lang="ru-RU" sz="18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/>
              <a:t> «</a:t>
            </a:r>
            <a:r>
              <a:rPr lang="ru-RU" dirty="0" err="1"/>
              <a:t>Нація</a:t>
            </a:r>
            <a:r>
              <a:rPr lang="ru-RU" dirty="0"/>
              <a:t>, яка </a:t>
            </a:r>
            <a:r>
              <a:rPr lang="ru-RU" dirty="0" err="1"/>
              <a:t>втрачає</a:t>
            </a:r>
            <a:r>
              <a:rPr lang="ru-RU" dirty="0"/>
              <a:t> </a:t>
            </a:r>
            <a:r>
              <a:rPr lang="ru-RU" dirty="0" err="1"/>
              <a:t>пам’ять</a:t>
            </a:r>
            <a:r>
              <a:rPr lang="ru-RU" dirty="0"/>
              <a:t>, </a:t>
            </a:r>
            <a:r>
              <a:rPr lang="ru-RU" dirty="0" err="1"/>
              <a:t>втрачає</a:t>
            </a:r>
            <a:r>
              <a:rPr lang="ru-RU" dirty="0"/>
              <a:t> себе», Вацлав Гавел</a:t>
            </a:r>
            <a:endParaRPr lang="uk-UA" noProof="0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38DE8C-0EFF-7C5B-48B7-6B065CA215A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94012F-1108-7386-80B2-3B8FCEABD41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732A86-131A-1D89-B84D-6C67CE069D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7197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FA58E-19AE-CCC0-EEF2-AD386FFD6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C7604208-CADA-C50A-8DB1-8A66A29703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DD122F6F-8F55-AD49-EDEB-12CE7A3075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Частина візуалізацій – допомога ШІ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C8D11A8-7453-2E24-C0C6-CBA5DBF5D26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D9A6927-C1BE-0A17-D97C-83594AAEB13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7E2CD67-BFB5-E004-4638-8BF9AABA5D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6364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09E2D4-EE80-E3FE-1D06-9D6D79AC7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72DC2077-8ABF-8A0E-05E4-0CF504C698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33F67361-70CB-95B7-E5C7-B474725FF2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94E793A-4E09-FF68-8CEE-FCC63997225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7E2D700-50E9-EC1A-76F4-07F35D62E34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D500AC2-557B-DA83-9523-94B4756450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085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16151-5C11-BCD3-A658-AAE85FAC8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4F0F1D5B-C0B5-110C-C227-3AD744C1C6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3BD16F42-D882-A2DA-F8EF-F18ED5215D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Критика сервісної бібліотечної філософії. Гібридний </a:t>
            </a:r>
            <a:r>
              <a:rPr lang="uk-UA" dirty="0" err="1"/>
              <a:t>пАтерн</a:t>
            </a:r>
            <a:r>
              <a:rPr lang="uk-UA" dirty="0"/>
              <a:t> якраз втілює сервісну філософію сучасної бібліотеки, проте, не розв'язує усіх проблем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54899A9-A76D-B2C8-E422-456CC05597B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A329E8D-EB09-3EF4-5C60-A5BA1FD603D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0DAFEBF-EDF2-3D17-B3CE-EE8A4EFB58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3239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F8488-4E31-59A5-0D7C-6FC484265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308BCA3F-5986-7F59-6FEC-2024F438C6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2104ABE5-FF50-C18D-1063-1181F27A1B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E20984F-E712-F974-9088-D71419E1203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FFFB583-CD04-BB3A-C7F8-950C4C4703E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5199963-C79F-E594-B2D6-884ED99790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4945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C33BE-EA7C-A80C-F526-FDE858A51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7DA09127-9C8B-D2FB-793B-9F9BD147CB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6A20F693-ABC2-108C-E748-750E5EC487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35E648A-1753-8C8C-D4FD-FC06BE74658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45FF5FC-97C2-5A94-3C0E-204C2DA468F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555F0A2-D826-3F74-4D4E-58E16FA430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9165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29C56-65DD-A99B-329A-1E624114A5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0B4026CE-FEBE-0987-729A-1CFE226C07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69D2FABF-D57B-9FC0-9FB8-257E7D0140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D431266-FB41-01A1-3386-F3F0A21C90E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D000E3A-66EA-EFCB-1443-E754861E3AB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0575D12-C917-7D73-0205-CE1B05552F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3891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2348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Пора «</a:t>
            </a:r>
            <a:r>
              <a:rPr lang="ru-RU" dirty="0" err="1"/>
              <a:t>сходитися</a:t>
            </a:r>
            <a:r>
              <a:rPr lang="ru-RU" dirty="0"/>
              <a:t>» </a:t>
            </a:r>
            <a:r>
              <a:rPr lang="ru-RU" dirty="0">
                <a:sym typeface="Wingdings" panose="05000000000000000000" pitchFamily="2" charset="2"/>
              </a:rPr>
              <a:t></a:t>
            </a:r>
            <a:r>
              <a:rPr lang="ru-RU" dirty="0"/>
              <a:t>  </a:t>
            </a:r>
            <a:r>
              <a:rPr lang="ru-RU" dirty="0" err="1"/>
              <a:t>Перші</a:t>
            </a:r>
            <a:r>
              <a:rPr lang="ru-RU" dirty="0"/>
              <a:t> </a:t>
            </a:r>
            <a:r>
              <a:rPr lang="ru-RU" dirty="0" err="1"/>
              <a:t>наші</a:t>
            </a:r>
            <a:r>
              <a:rPr lang="ru-RU" dirty="0"/>
              <a:t> </a:t>
            </a:r>
            <a:r>
              <a:rPr lang="ru-RU" dirty="0" err="1"/>
              <a:t>комунікації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співпраці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описати</a:t>
            </a:r>
            <a:r>
              <a:rPr lang="ru-RU" dirty="0"/>
              <a:t> </a:t>
            </a:r>
            <a:r>
              <a:rPr lang="ru-RU" dirty="0" err="1"/>
              <a:t>прислівями</a:t>
            </a:r>
            <a:r>
              <a:rPr lang="ru-RU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/>
              <a:t>Один про Хому, а </a:t>
            </a:r>
            <a:r>
              <a:rPr lang="ru-RU" dirty="0" err="1"/>
              <a:t>інший</a:t>
            </a:r>
            <a:r>
              <a:rPr lang="ru-RU" dirty="0"/>
              <a:t> про Ярему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err="1"/>
              <a:t>Ти</a:t>
            </a:r>
            <a:r>
              <a:rPr lang="ru-RU" dirty="0"/>
              <a:t> </a:t>
            </a:r>
            <a:r>
              <a:rPr lang="ru-RU" dirty="0" err="1"/>
              <a:t>йому</a:t>
            </a:r>
            <a:r>
              <a:rPr lang="ru-RU" dirty="0"/>
              <a:t> «</a:t>
            </a:r>
            <a:r>
              <a:rPr lang="ru-RU" dirty="0" err="1"/>
              <a:t>стрижене</a:t>
            </a:r>
            <a:r>
              <a:rPr lang="ru-RU" dirty="0"/>
              <a:t>», а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тобі</a:t>
            </a:r>
            <a:r>
              <a:rPr lang="ru-RU" dirty="0"/>
              <a:t> «</a:t>
            </a:r>
            <a:r>
              <a:rPr lang="ru-RU" dirty="0" err="1"/>
              <a:t>голене</a:t>
            </a:r>
            <a:r>
              <a:rPr lang="ru-RU" dirty="0"/>
              <a:t>»</a:t>
            </a:r>
          </a:p>
          <a:p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51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AEAEC-7FA6-41EF-A3C4-E200B9CB08C1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9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62F4-FC74-46A6-9B88-F743EAAB1F72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8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739898"/>
            <a:ext cx="2628900" cy="44370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739899"/>
            <a:ext cx="7734300" cy="44370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F4A2B-48A4-4220-99C0-CC6A6254D83D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82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sub</a:t>
            </a:r>
          </a:p>
          <a:p>
            <a:r>
              <a:rPr lang="en-US" dirty="0"/>
              <a:t>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BEC4-3AF6-4D3E-B7B9-B6C86E49918D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686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3680" y="177800"/>
            <a:ext cx="10136520" cy="749300"/>
          </a:xfr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8130" y="1168400"/>
            <a:ext cx="9774570" cy="458684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A8D4-7C58-4C93-94C5-4869DABEB55A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377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088" y="92890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90088" y="380862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C355C-DB41-48CD-A2C9-047C1F13878D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968430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2730" y="411720"/>
            <a:ext cx="9863470" cy="75580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98625"/>
            <a:ext cx="4800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0" y="1698625"/>
            <a:ext cx="4800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558C0-25DB-4C6A-9184-D14723FA3BD8}" type="datetime1">
              <a:rPr lang="en-US" smtClean="0"/>
              <a:t>5/13/2026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73460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5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55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5588" y="2505075"/>
            <a:ext cx="5157787" cy="326840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58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58000" y="2505075"/>
            <a:ext cx="5183188" cy="326840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6245-0185-499A-B973-7194D491F9E0}" type="datetime1">
              <a:rPr lang="en-US" smtClean="0"/>
              <a:t>5/13/2026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611050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97745-DC07-4EF3-B153-DF733173D13A}" type="datetime1">
              <a:rPr lang="en-US" smtClean="0"/>
              <a:t>5/13/2026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6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75088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726BE-0D37-408E-A3B7-D1BF3321172F}" type="datetime1">
              <a:rPr lang="en-US" smtClean="0"/>
              <a:t>5/13/2026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5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323476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33910"/>
            <a:ext cx="37511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864135"/>
            <a:ext cx="588794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1934110"/>
            <a:ext cx="37511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3510A-3288-4CA9-8A3C-36352F2EC522}" type="datetime1">
              <a:rPr lang="en-US" smtClean="0"/>
              <a:t>5/13/2026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67988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EFB315-55D7-4783-A4C5-1C06AE5C93AF}" type="datetime1">
              <a:rPr lang="en-US" smtClean="0"/>
              <a:t>5/13/2026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21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1" y="227171"/>
            <a:ext cx="34304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19800" y="757396"/>
            <a:ext cx="538451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1" y="1827371"/>
            <a:ext cx="34304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641AA-64E7-457A-9348-992D31655462}" type="datetime1">
              <a:rPr lang="en-US" smtClean="0"/>
              <a:t>5/13/2026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692501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E971-A2D7-43EE-BCA6-07CA590451D6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60818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21374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7048500" cy="521374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7959-E38D-416F-BCD0-96EB2FA0F337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890647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381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0278-0C3D-4E02-A765-1806E7F24CD6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30261" y="5889307"/>
            <a:ext cx="10523537" cy="25717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dirty="0"/>
              <a:t>Джерело: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54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CF4-D50A-47B2-86ED-4776B143652F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8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1E29-397F-49BD-B447-605E2EE86E50}" type="datetime1">
              <a:rPr lang="en-US" smtClean="0"/>
              <a:t>5/13/2026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1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A74-AAE0-46BE-A030-8B4DA32B41AD}" type="datetime1">
              <a:rPr lang="en-US" smtClean="0"/>
              <a:t>5/13/2026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56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3155-9A5A-4B75-A006-35D15D0FD532}" type="datetime1">
              <a:rPr lang="en-US" smtClean="0"/>
              <a:t>5/13/2026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44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EB80-BEDD-46AC-A1EF-E1CF32E479DA}" type="datetime1">
              <a:rPr lang="en-US" smtClean="0"/>
              <a:t>5/13/2026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5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765300"/>
            <a:ext cx="3932237" cy="1085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65300"/>
            <a:ext cx="6172200" cy="40957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098800"/>
            <a:ext cx="3932237" cy="2770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EDB98-99C7-4F2D-9741-2F467B3BA623}" type="datetime1">
              <a:rPr lang="en-US" smtClean="0"/>
              <a:t>5/13/2026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7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AE5-2A84-41B0-94D1-3398C6A372CD}" type="datetime1">
              <a:rPr lang="en-US" smtClean="0"/>
              <a:t>5/13/2026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08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6"/>
          <p:cNvSpPr/>
          <p:nvPr userDrawn="1"/>
        </p:nvSpPr>
        <p:spPr bwMode="auto">
          <a:xfrm>
            <a:off x="-4666" y="6319467"/>
            <a:ext cx="12176126" cy="53853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842" y="1733021"/>
            <a:ext cx="10515600" cy="819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012548"/>
            <a:ext cx="10515600" cy="3164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73E8BD7C-93EB-4C10-B105-FF43442C2382}" type="datetime1">
              <a:rPr lang="en-US" smtClean="0"/>
              <a:t>5/13/2026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uk-UA"/>
              <a:t>к.е.н., доцент Возьний К.З.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8BFAA22-95AF-4477-B602-D8E5A1273D9E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7" name="Пирог 9"/>
          <p:cNvSpPr/>
          <p:nvPr userDrawn="1"/>
        </p:nvSpPr>
        <p:spPr bwMode="auto">
          <a:xfrm rot="5400000">
            <a:off x="-1972108" y="-2132541"/>
            <a:ext cx="3934884" cy="4271433"/>
          </a:xfrm>
          <a:prstGeom prst="pie">
            <a:avLst>
              <a:gd name="adj1" fmla="val 16177944"/>
              <a:gd name="adj2" fmla="val 7593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>
              <a:solidFill>
                <a:schemeClr val="tx1"/>
              </a:solidFill>
            </a:endParaRPr>
          </a:p>
        </p:txBody>
      </p:sp>
      <p:pic>
        <p:nvPicPr>
          <p:cNvPr id="8" name="Picture 2" descr="D:\Мої документи\Проект ТЕОРІЯ ХАОСУ\!!!!!!__Сезон 2\ЗУНУ 2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818" y="0"/>
            <a:ext cx="3983567" cy="97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8"/>
          <p:cNvSpPr/>
          <p:nvPr userDrawn="1"/>
        </p:nvSpPr>
        <p:spPr bwMode="auto">
          <a:xfrm>
            <a:off x="57245" y="0"/>
            <a:ext cx="12215284" cy="105621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/>
          </a:p>
        </p:txBody>
      </p:sp>
      <p:pic>
        <p:nvPicPr>
          <p:cNvPr id="11" name="Picture 2" descr="D:\Мої документи\Проект ТЕОРІЯ ХАОСУ\!!!!!!__Сезон 2\ЗУНУ 2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59" y="0"/>
            <a:ext cx="3983567" cy="97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14"/>
          <p:cNvSpPr/>
          <p:nvPr userDrawn="1"/>
        </p:nvSpPr>
        <p:spPr>
          <a:xfrm>
            <a:off x="57245" y="114300"/>
            <a:ext cx="1441451" cy="1439333"/>
          </a:xfrm>
          <a:prstGeom prst="ellipse">
            <a:avLst/>
          </a:prstGeom>
          <a:blipFill>
            <a:blip r:embed="rId14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75148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22000"/>
            <a:lum/>
          </a:blip>
          <a:srcRect/>
          <a:stretch>
            <a:fillRect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8280" y="225505"/>
            <a:ext cx="9863470" cy="755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3680" y="1403904"/>
            <a:ext cx="97745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1718D-0A9F-4503-9FCD-24749A49E974}" type="datetime1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244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Прямоугольник 8"/>
          <p:cNvSpPr/>
          <p:nvPr userDrawn="1"/>
        </p:nvSpPr>
        <p:spPr bwMode="auto">
          <a:xfrm rot="16200000">
            <a:off x="-2590800" y="2848847"/>
            <a:ext cx="6858000" cy="116030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9" y="61754"/>
            <a:ext cx="1482061" cy="148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01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25" y="2189238"/>
            <a:ext cx="11344234" cy="2445744"/>
          </a:xfrm>
        </p:spPr>
        <p:txBody>
          <a:bodyPr>
            <a:normAutofit/>
          </a:bodyPr>
          <a:lstStyle/>
          <a:p>
            <a:pPr lvl="0" algn="ctr"/>
            <a:r>
              <a:rPr lang="uk-UA" sz="3600" dirty="0">
                <a:ea typeface="Calibri" panose="020F0502020204030204" pitchFamily="34" charset="0"/>
                <a:cs typeface="Times New Roman" panose="02020603050405020304" pitchFamily="18" charset="0"/>
              </a:rPr>
              <a:t>Бібліотека і архів: </a:t>
            </a:r>
            <a:r>
              <a:rPr lang="uk-UA" sz="3600" dirty="0" err="1">
                <a:ea typeface="Calibri" panose="020F0502020204030204" pitchFamily="34" charset="0"/>
                <a:cs typeface="Times New Roman" panose="02020603050405020304" pitchFamily="18" charset="0"/>
              </a:rPr>
              <a:t>партисипативні</a:t>
            </a:r>
            <a:r>
              <a:rPr lang="uk-UA" sz="3600" dirty="0">
                <a:ea typeface="Calibri" panose="020F0502020204030204" pitchFamily="34" charset="0"/>
                <a:cs typeface="Times New Roman" panose="02020603050405020304" pitchFamily="18" charset="0"/>
              </a:rPr>
              <a:t> практики і взаємодії</a:t>
            </a:r>
            <a:br>
              <a:rPr lang="uk-UA" sz="36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uk-UA" sz="36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000" i="1" dirty="0">
                <a:ea typeface="Calibri" panose="020F0502020204030204" pitchFamily="34" charset="0"/>
                <a:cs typeface="Times New Roman" panose="02020603050405020304" pitchFamily="18" charset="0"/>
              </a:rPr>
              <a:t>Тернопільський регіональний форум «Архівний простір пам'яті війни»</a:t>
            </a:r>
            <a:br>
              <a:rPr lang="uk-UA" sz="2000" i="1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uk-UA" sz="2000" i="1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000" i="1" dirty="0">
                <a:ea typeface="Calibri" panose="020F0502020204030204" pitchFamily="34" charset="0"/>
                <a:cs typeface="Times New Roman" panose="02020603050405020304" pitchFamily="18" charset="0"/>
              </a:rPr>
              <a:t>Тернопіль, 15 травня 2026</a:t>
            </a:r>
            <a:endParaRPr lang="en-US" sz="2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019" y="5089793"/>
            <a:ext cx="6169447" cy="811746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uk-UA" sz="2400" dirty="0"/>
              <a:t>Директор бібліотеки ім. Л. </a:t>
            </a:r>
            <a:r>
              <a:rPr lang="uk-UA" sz="2400" dirty="0" err="1"/>
              <a:t>Каніщенка</a:t>
            </a:r>
            <a:r>
              <a:rPr lang="uk-UA" sz="2400" dirty="0"/>
              <a:t>,</a:t>
            </a:r>
          </a:p>
          <a:p>
            <a:pPr marL="0" lvl="0" indent="0" algn="ctr">
              <a:buNone/>
            </a:pPr>
            <a:r>
              <a:rPr lang="uk-UA" sz="2400" dirty="0" err="1"/>
              <a:t>к.е.н</a:t>
            </a:r>
            <a:r>
              <a:rPr lang="uk-UA" sz="2400" dirty="0"/>
              <a:t>., доцент Казимир </a:t>
            </a:r>
            <a:r>
              <a:rPr lang="uk-UA" sz="2400" dirty="0" err="1"/>
              <a:t>Возьний</a:t>
            </a:r>
            <a:endParaRPr lang="uk-UA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43CC-397D-44BF-ACC2-F5815E86F371}" type="datetime1">
              <a:rPr lang="en-US" smtClean="0"/>
              <a:t>5/13/2026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132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116213-7BCF-F32B-E785-61AAEB3132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898A4-BCAB-E395-9F87-7D582D497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dirty="0"/>
              <a:t>Бібліотечні </a:t>
            </a:r>
            <a:r>
              <a:rPr lang="uk-UA" dirty="0" err="1"/>
              <a:t>партисипативні</a:t>
            </a:r>
            <a:r>
              <a:rPr lang="uk-UA" dirty="0"/>
              <a:t> практики</a:t>
            </a:r>
            <a:endParaRPr lang="en-US" b="1" dirty="0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E5CB39D6-B5E6-E01B-1D60-F4B4149A00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88435" y="1158185"/>
            <a:ext cx="9760226" cy="519816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A6475-32DA-391B-A158-2CB3B7AD2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0129E-46C9-8F0F-24D7-3D7331DFE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DADCA-68F1-BEDF-7B2C-25B0E8ECE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731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913E2-CE81-B430-3DB4-B937DD0972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16DB8-E2D0-814F-089F-FDF4A001B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dirty="0"/>
              <a:t>Бібліотечні </a:t>
            </a:r>
            <a:r>
              <a:rPr lang="uk-UA" dirty="0" err="1"/>
              <a:t>партисипативні</a:t>
            </a:r>
            <a:r>
              <a:rPr lang="uk-UA" dirty="0"/>
              <a:t> практики</a:t>
            </a:r>
            <a:endParaRPr lang="en-US" b="1" dirty="0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9D7A39E1-DE12-9B53-BE19-1D8B40F413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37522" y="1054340"/>
            <a:ext cx="9601200" cy="530200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84D92-011F-3445-9460-4C4598193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A6C63-A20C-B3C9-6B10-05610675C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9FFD8-715C-671A-B5A4-8CB7D2369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8526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45607-DAD5-41AE-27F1-9AA96DBE2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ADACF-B8A0-BBA3-CA83-F7C87DC43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/>
              <a:t>Бібліотечні </a:t>
            </a:r>
            <a:r>
              <a:rPr lang="uk-UA" dirty="0" err="1"/>
              <a:t>партисипативні</a:t>
            </a:r>
            <a:r>
              <a:rPr lang="uk-UA" dirty="0"/>
              <a:t> практики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EF7D99-2794-5E2E-3CBD-634B18DBC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7B0C83-C06C-754E-7CD1-FFA52FAC5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830B1-094A-1083-8613-7E4639F3B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DFB999-A7F6-8269-B3B6-B29957A60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65C159-C750-EFE0-9295-14C9F7EC8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771" y="1191181"/>
            <a:ext cx="8490090" cy="507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36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8B879A-4896-1E87-C187-686581C9B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26615-3FA2-6956-DB72-4C16A45EF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/>
              <a:t>Бібліотечні </a:t>
            </a:r>
            <a:r>
              <a:rPr lang="uk-UA" dirty="0" err="1"/>
              <a:t>партисипативні</a:t>
            </a:r>
            <a:r>
              <a:rPr lang="uk-UA" dirty="0"/>
              <a:t> практики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7BDB1-1B0F-1FA2-021E-5DAC8BF41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E52E9D-B31E-8A8D-C822-5633E3A1A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DC6BA3-CB0E-688E-55A2-4058F2FDC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E414C1-1E64-DE25-6853-CDC23FCF99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B4D8C05-4ACB-DF5B-2B15-59E46A7A5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965" y="1083364"/>
            <a:ext cx="8696739" cy="527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131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141349-7165-BD58-DFDE-AC9E6BBEB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50F99-8D5A-3B01-7A73-FD9FAB452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/>
              <a:t>Бібліотечні </a:t>
            </a:r>
            <a:r>
              <a:rPr lang="uk-UA" dirty="0" err="1"/>
              <a:t>партисипативні</a:t>
            </a:r>
            <a:r>
              <a:rPr lang="uk-UA" dirty="0"/>
              <a:t> практики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66C6D-2329-3950-27E3-613B9445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10006E-EA28-D62B-39A6-0F46259FF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B08F7B-A5DF-97D7-D91E-FE5689461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A3C38-3163-5821-B6AA-0E1D0437FB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AED7452-E750-4C58-7846-EBF51CF29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872" y="1063487"/>
            <a:ext cx="9609878" cy="529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670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AAADA0-9522-38F9-D3C0-A7A8DAC5C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D52A4-4403-FD14-54D0-160849FBE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/>
              <a:t>Бібліотечні </a:t>
            </a:r>
            <a:r>
              <a:rPr lang="uk-UA" dirty="0" err="1"/>
              <a:t>партисипативні</a:t>
            </a:r>
            <a:r>
              <a:rPr lang="uk-UA" dirty="0"/>
              <a:t> практики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65FCB-939B-A955-2E0F-60B6FEA03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440541-EA13-194E-2AE0-896399ADA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1B0DBA-19A9-8352-1FB1-D17506D90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D8265A-5BBF-6DA5-E2E7-775F0D273E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A45A926-2E1B-3ECE-1302-501B08201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664" y="1191181"/>
            <a:ext cx="8964405" cy="515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894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FCAA0C-E74A-9E1B-1C0E-44A7267B1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98B25-17E0-3EF8-D567-89424723C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/>
              <a:t>Бібліотечні </a:t>
            </a:r>
            <a:r>
              <a:rPr lang="uk-UA" dirty="0" err="1"/>
              <a:t>партисипативні</a:t>
            </a:r>
            <a:r>
              <a:rPr lang="uk-UA" dirty="0"/>
              <a:t> практики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F33B7-8F8D-AF37-83E0-52E6A9207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D8886-948B-7A17-9DD2-7E05A9475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A6338-71BF-E8F8-310C-1E2D5299B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9CB2C2-9B51-C1E0-C771-8B4F2AD030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C414BFE-34BA-3280-0B40-40D73253A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391" y="1083365"/>
            <a:ext cx="8627166" cy="513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83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EEEDD-7E74-8889-2C8A-C5073FA1DD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D2109-7F58-D534-2989-139D42055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123" y="457200"/>
            <a:ext cx="9863470" cy="1093521"/>
          </a:xfrm>
        </p:spPr>
        <p:txBody>
          <a:bodyPr>
            <a:normAutofit/>
          </a:bodyPr>
          <a:lstStyle/>
          <a:p>
            <a:pPr algn="ctr"/>
            <a:endParaRPr lang="uk-U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A3369-EA03-A54D-2C8B-64F489AF3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AB19E2-6A2A-07D7-A1A9-1A213FD82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82E950-968B-E11F-5032-E0C3A9D67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380CF6-D352-9087-78DF-57B8983500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E0BADA-6DCB-267E-59C6-2B169F217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165" y="711518"/>
            <a:ext cx="8219661" cy="551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7950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043CD-BA2C-8492-84DC-6FA691917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F017C-F4E7-3B82-21AB-B6CE14FEE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uk-UA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1B476-7DF0-4A3A-E521-BAA906675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603F86-C7D8-00B7-1FF7-F6021C166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D08A8C-6120-5D47-A8CD-DBC6E6593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0FDD84-08FC-5D4C-F1F1-755549E2B5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DBF67D-16FC-435D-7C4C-2D6FF6543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2639" y="981313"/>
            <a:ext cx="8438322" cy="527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9239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8F9CC-5D46-AB92-C723-F550280CFA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67420-F215-D9A9-E2A7-9689EBDD4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noProof="0" dirty="0"/>
              <a:t>Від інституційної відокремленості — до спільного </a:t>
            </a:r>
            <a:r>
              <a:rPr lang="uk-UA" noProof="0" dirty="0" err="1"/>
              <a:t>партисипативного</a:t>
            </a:r>
            <a:r>
              <a:rPr lang="uk-UA" noProof="0" dirty="0"/>
              <a:t> інформаційного простору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37EA3-2968-B7E6-9F6B-7495328F8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806C67-BE7D-D78A-5AA1-6F9925763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5C3750-9454-B648-4B7A-478125C7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7BA22E-2CF3-15E7-3836-7840E7EE22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E94399E-0184-3CA2-B22C-3ADB451B3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280" y="1730135"/>
            <a:ext cx="4995708" cy="415917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CF3AAB0-AA01-14CC-D7D5-A836DC53B2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9380" y="1730136"/>
            <a:ext cx="5132620" cy="415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278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983C58-9826-8CEA-20A5-3EA48620C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6D8F0-185F-88AD-610C-B16A6378B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842" y="1411358"/>
            <a:ext cx="10515600" cy="964094"/>
          </a:xfrm>
        </p:spPr>
        <p:txBody>
          <a:bodyPr>
            <a:normAutofit/>
          </a:bodyPr>
          <a:lstStyle/>
          <a:p>
            <a:pPr algn="ctr"/>
            <a:endParaRPr lang="uk-UA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4912A2-3340-367F-C33B-0A4E419389EB}"/>
              </a:ext>
            </a:extLst>
          </p:cNvPr>
          <p:cNvSpPr txBox="1"/>
          <p:nvPr/>
        </p:nvSpPr>
        <p:spPr>
          <a:xfrm>
            <a:off x="457200" y="5943600"/>
            <a:ext cx="11328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Джерело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E15C8C31-C559-F2CE-80F5-D6CE236C2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842" y="2723323"/>
            <a:ext cx="10515600" cy="2723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i="1" noProof="0" dirty="0">
                <a:latin typeface="+mj-lt"/>
              </a:rPr>
              <a:t>«</a:t>
            </a:r>
            <a:r>
              <a:rPr lang="ru-RU" sz="3200" i="1" noProof="0" dirty="0" err="1">
                <a:latin typeface="+mj-lt"/>
              </a:rPr>
              <a:t>Хто</a:t>
            </a:r>
            <a:r>
              <a:rPr lang="ru-RU" sz="3200" i="1" noProof="0" dirty="0">
                <a:latin typeface="+mj-lt"/>
              </a:rPr>
              <a:t> не </a:t>
            </a:r>
            <a:r>
              <a:rPr lang="ru-RU" sz="3200" i="1" noProof="0" dirty="0" err="1">
                <a:latin typeface="+mj-lt"/>
              </a:rPr>
              <a:t>пам’ятає</a:t>
            </a:r>
            <a:r>
              <a:rPr lang="ru-RU" sz="3200" i="1" noProof="0" dirty="0">
                <a:latin typeface="+mj-lt"/>
              </a:rPr>
              <a:t> </a:t>
            </a:r>
            <a:r>
              <a:rPr lang="ru-RU" sz="3200" i="1" noProof="0" dirty="0" err="1">
                <a:latin typeface="+mj-lt"/>
              </a:rPr>
              <a:t>минулого</a:t>
            </a:r>
            <a:r>
              <a:rPr lang="ru-RU" sz="3200" i="1" noProof="0" dirty="0">
                <a:latin typeface="+mj-lt"/>
              </a:rPr>
              <a:t>, той не </a:t>
            </a:r>
            <a:r>
              <a:rPr lang="ru-RU" sz="3200" i="1" noProof="0" dirty="0" err="1">
                <a:latin typeface="+mj-lt"/>
              </a:rPr>
              <a:t>вартий</a:t>
            </a:r>
            <a:r>
              <a:rPr lang="ru-RU" sz="3200" i="1" noProof="0" dirty="0">
                <a:latin typeface="+mj-lt"/>
              </a:rPr>
              <a:t> </a:t>
            </a:r>
            <a:r>
              <a:rPr lang="ru-RU" sz="3200" i="1" noProof="0" dirty="0" err="1">
                <a:latin typeface="+mj-lt"/>
              </a:rPr>
              <a:t>майбутнього</a:t>
            </a:r>
            <a:r>
              <a:rPr lang="ru-RU" sz="3200" i="1" noProof="0" dirty="0">
                <a:latin typeface="+mj-lt"/>
              </a:rPr>
              <a:t>»</a:t>
            </a:r>
          </a:p>
          <a:p>
            <a:pPr marL="0" indent="0" algn="r">
              <a:buNone/>
            </a:pPr>
            <a:r>
              <a:rPr lang="ru-RU" sz="3200" i="1" dirty="0">
                <a:latin typeface="+mj-lt"/>
              </a:rPr>
              <a:t>Максим </a:t>
            </a:r>
            <a:r>
              <a:rPr lang="ru-RU" sz="3200" i="1" dirty="0" err="1">
                <a:latin typeface="+mj-lt"/>
              </a:rPr>
              <a:t>Рильський</a:t>
            </a:r>
            <a:endParaRPr lang="uk-UA" sz="3200" i="1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2704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9F760-3907-A51F-C2EB-41B195A57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04F5F-167A-5E83-371A-C20E067A9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noProof="0" dirty="0"/>
              <a:t>Від інституційної відокремленості — до спільного </a:t>
            </a:r>
            <a:r>
              <a:rPr lang="uk-UA" noProof="0" dirty="0" err="1"/>
              <a:t>партисипативного</a:t>
            </a:r>
            <a:r>
              <a:rPr lang="uk-UA" noProof="0" dirty="0"/>
              <a:t> інформаційного простору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D838F-16CD-2359-DBC1-0E5A4676A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3CEA06-D59D-AB7F-E82B-954C18A92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310423-F523-3B0A-DCAE-205AAA35E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2BADDD-A96F-756D-C25D-543151B4BF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3C2C646-60C0-25EA-22EC-61936C424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625" y="1191181"/>
            <a:ext cx="8057062" cy="503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99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7DDF1-DB5F-38C4-F38C-177F31A62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E7183-519D-9841-8D96-37AF6A9B4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b="1" dirty="0"/>
              <a:t>Бібліотека і архів: еволюція братерства</a:t>
            </a:r>
            <a:endParaRPr lang="en-US" b="1" dirty="0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E17AE478-5CA9-5B42-6A89-476848515A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277" y="1311897"/>
            <a:ext cx="7195931" cy="479728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24EB9-9522-CFBF-B881-3E7F2D21D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263F8-B90C-BC16-507A-97663C273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502BD-58D5-DE0E-A0DD-1B27DCA5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371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3DE2F-8930-5518-79F5-1ED9A0067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C10FB-A9D6-6159-4FF5-2395B1C54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123" y="457200"/>
            <a:ext cx="9863470" cy="1093521"/>
          </a:xfrm>
        </p:spPr>
        <p:txBody>
          <a:bodyPr>
            <a:normAutofit/>
          </a:bodyPr>
          <a:lstStyle/>
          <a:p>
            <a:pPr algn="ctr"/>
            <a:r>
              <a:rPr lang="uk-UA" dirty="0"/>
              <a:t>Бібліотека і архів – </a:t>
            </a:r>
            <a:r>
              <a:rPr lang="uk-UA" dirty="0" err="1"/>
              <a:t>пресерва</a:t>
            </a:r>
            <a:r>
              <a:rPr lang="uk-UA" dirty="0"/>
              <a:t> часу!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F69A8-A632-06EF-04A9-8AB7BC5E0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2D0BF2-0422-112F-3CF1-D6C622E3D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2AF84-C15A-F521-E42C-8AD8D24E4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6F3663-EAF2-8820-F7BF-253D0BE5A3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E7CE71B-6D06-A9B9-8CAC-82A479973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748" y="1307368"/>
            <a:ext cx="8565874" cy="458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032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86582-F15D-B54D-02B5-AFF859E30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62B5B-6B37-757A-A8C8-0E55108D3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123" y="457200"/>
            <a:ext cx="9863470" cy="1093521"/>
          </a:xfrm>
        </p:spPr>
        <p:txBody>
          <a:bodyPr>
            <a:normAutofit/>
          </a:bodyPr>
          <a:lstStyle/>
          <a:p>
            <a:pPr algn="ctr"/>
            <a:endParaRPr lang="uk-U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BFA9A-1D8F-51D6-25A2-70E9D0603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217290-740B-B06A-873B-3C870F7A2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409A-5CBE-B644-38DB-377F8F5C7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8D5D76-C19E-13E7-F261-62A3E3BA65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82D9A0B-C790-EE7B-A9C4-9AC67F08B6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105" y="711519"/>
            <a:ext cx="7745896" cy="536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560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FEB54-C77D-8168-7E8F-822DD23AA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80B07-B626-A53D-9639-E66177740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uk-UA" b="1" dirty="0"/>
              <a:t>Еволюція бібліотечний </a:t>
            </a:r>
            <a:r>
              <a:rPr lang="uk-UA" altLang="uk-UA" b="1" dirty="0" err="1"/>
              <a:t>патернів</a:t>
            </a:r>
            <a:r>
              <a:rPr lang="uk-UA" altLang="uk-UA" b="1" dirty="0"/>
              <a:t>: архаїчний</a:t>
            </a:r>
            <a:endParaRPr lang="en-US" b="1" dirty="0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A78E24EB-91EC-8FE7-08C2-B491DC1452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957" y="1390961"/>
            <a:ext cx="7792278" cy="498281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80B9D-0116-B9BC-F101-81D12911D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F346D-3881-6560-6112-B7641B080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0B2B09-36A4-7143-02FF-3CE774C61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1556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2283D-AAA7-DD6F-A8A3-E4EE77A94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21AF4-1514-51D4-1B46-DF74B620C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b="1" dirty="0"/>
              <a:t>Еволюція бібліотечних </a:t>
            </a:r>
            <a:r>
              <a:rPr lang="uk-UA" b="1" dirty="0" err="1"/>
              <a:t>патернів</a:t>
            </a:r>
            <a:r>
              <a:rPr lang="uk-UA" b="1" dirty="0"/>
              <a:t>: гібридний</a:t>
            </a:r>
            <a:endParaRPr lang="en-US" b="1" dirty="0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105EB97E-70D2-9824-DB0D-7DA548071E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383" y="1510231"/>
            <a:ext cx="7812155" cy="471114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30D04-363C-A26C-669F-078036CD7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818A9-B80F-D5B9-4148-7F513FB4A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F2FB9-94CE-9835-D88F-EC86ACB51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8096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8D848-882C-EEEF-B5BD-1B241B552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16C52-405C-2B6D-85BB-8C54B271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b="1" dirty="0"/>
              <a:t>Еволюція бібліотечних </a:t>
            </a:r>
            <a:r>
              <a:rPr lang="uk-UA" b="1" dirty="0" err="1"/>
              <a:t>патернів</a:t>
            </a:r>
            <a:r>
              <a:rPr lang="uk-UA" b="1" dirty="0"/>
              <a:t>: </a:t>
            </a:r>
            <a:r>
              <a:rPr lang="uk-UA" b="1" dirty="0" err="1"/>
              <a:t>партисипативний</a:t>
            </a:r>
            <a:endParaRPr lang="en-US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BCAA4-BF23-B341-2A09-8710352F5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3A56-7FBD-908A-91A5-1BADCCFC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3D2E8-0714-2D9E-3AB3-96835FC0F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Місце для вмісту 7">
            <a:extLst>
              <a:ext uri="{FF2B5EF4-FFF2-40B4-BE49-F238E27FC236}">
                <a16:creationId xmlns:a16="http://schemas.microsoft.com/office/drawing/2014/main" id="{60AAAC32-4F8D-0EA2-8B06-53F93AB3C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  <a:p>
            <a:endParaRPr lang="uk-UA" dirty="0"/>
          </a:p>
          <a:p>
            <a:pPr marL="0" indent="0">
              <a:buNone/>
            </a:pPr>
            <a:r>
              <a:rPr lang="uk-UA" b="1" dirty="0"/>
              <a:t>    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007C9B-1A72-F331-43E8-05440683CB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209" y="1102758"/>
            <a:ext cx="8706678" cy="525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991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9FEED1-1A68-F63E-B957-8DA76239EC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0D019-D2CF-8E07-5515-F97D7F878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/>
              <a:t>Бібліотечні </a:t>
            </a:r>
            <a:r>
              <a:rPr lang="uk-UA" dirty="0" err="1"/>
              <a:t>партисипативні</a:t>
            </a:r>
            <a:r>
              <a:rPr lang="uk-UA" dirty="0"/>
              <a:t> практики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31C18-6CDD-DDC8-846F-ABDD3312A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5/13/2026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0CD78E-1618-8DA1-B255-571476BF4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D5A5F-29E5-59E0-CCF8-7208FC141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A9CD91-151D-4DB9-9552-BA5D1A00CB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315E1D3-01A1-4785-5B8F-4D3FADAFE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733" y="1756334"/>
            <a:ext cx="4806397" cy="387791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6ADC795-EE41-1BC5-80F1-D24ED1E2B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9217" y="1729876"/>
            <a:ext cx="5102087" cy="387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21671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2872</TotalTime>
  <Words>625</Words>
  <Application>Microsoft Office PowerPoint</Application>
  <PresentationFormat>Широкий екран</PresentationFormat>
  <Paragraphs>127</Paragraphs>
  <Slides>20</Slides>
  <Notes>9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1_Custom Design</vt:lpstr>
      <vt:lpstr>2_Custom Design</vt:lpstr>
      <vt:lpstr>Бібліотека і архів: партисипативні практики і взаємодії  Тернопільський регіональний форум «Архівний простір пам'яті війни»  Тернопіль, 15 травня 2026</vt:lpstr>
      <vt:lpstr>Презентація PowerPoint</vt:lpstr>
      <vt:lpstr>Бібліотека і архів: еволюція братерства</vt:lpstr>
      <vt:lpstr>Бібліотека і архів – пресерва часу!</vt:lpstr>
      <vt:lpstr>Презентація PowerPoint</vt:lpstr>
      <vt:lpstr>Еволюція бібліотечний патернів: архаїчний</vt:lpstr>
      <vt:lpstr>Еволюція бібліотечних патернів: гібридний</vt:lpstr>
      <vt:lpstr>Еволюція бібліотечних патернів: партисипативний</vt:lpstr>
      <vt:lpstr>Бібліотечні партисипативні практики</vt:lpstr>
      <vt:lpstr>Бібліотечні партисипативні практики</vt:lpstr>
      <vt:lpstr>Бібліотечні партисипативні практики</vt:lpstr>
      <vt:lpstr>Бібліотечні партисипативні практики</vt:lpstr>
      <vt:lpstr>Бібліотечні партисипативні практики</vt:lpstr>
      <vt:lpstr>Бібліотечні партисипативні практики</vt:lpstr>
      <vt:lpstr>Бібліотечні партисипативні практики</vt:lpstr>
      <vt:lpstr>Бібліотечні партисипативні практики</vt:lpstr>
      <vt:lpstr>Презентація PowerPoint</vt:lpstr>
      <vt:lpstr>Презентація PowerPoint</vt:lpstr>
      <vt:lpstr>Від інституційної відокремленості — до спільного партисипативного інформаційного простору</vt:lpstr>
      <vt:lpstr>Від інституційної відокремленості — до спільного партисипативного інформаційного простору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Вебінар на тему: «Вікіпедія і Бібліотека: можливості і партнерство на межі»</dc:title>
  <dc:creator>Tania Tania</dc:creator>
  <cp:lastModifiedBy>prorector</cp:lastModifiedBy>
  <cp:revision>281</cp:revision>
  <dcterms:created xsi:type="dcterms:W3CDTF">2024-02-04T22:39:47Z</dcterms:created>
  <dcterms:modified xsi:type="dcterms:W3CDTF">2026-05-13T07:10:20Z</dcterms:modified>
</cp:coreProperties>
</file>