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2" r:id="rId18"/>
    <p:sldId id="271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3" d="100"/>
          <a:sy n="53" d="100"/>
        </p:scale>
        <p:origin x="2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3FD0A-94B2-4BA7-92F4-8E3697673FA4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7FA35-FCA8-4C78-B1F4-39F2A1A4ACE6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119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Місце для зображення 1">
            <a:extLst>
              <a:ext uri="{FF2B5EF4-FFF2-40B4-BE49-F238E27FC236}">
                <a16:creationId xmlns:a16="http://schemas.microsoft.com/office/drawing/2014/main" id="{50896754-4C88-4CF4-A1E5-516AB72A45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Місце для нотаток 2">
            <a:extLst>
              <a:ext uri="{FF2B5EF4-FFF2-40B4-BE49-F238E27FC236}">
                <a16:creationId xmlns:a16="http://schemas.microsoft.com/office/drawing/2014/main" id="{ECB53B5F-F8EA-4302-BABC-609C70991D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7892" name="Місце для номера слайда 3">
            <a:extLst>
              <a:ext uri="{FF2B5EF4-FFF2-40B4-BE49-F238E27FC236}">
                <a16:creationId xmlns:a16="http://schemas.microsoft.com/office/drawing/2014/main" id="{545650C8-D4C2-4865-B11C-993F9AA6EE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48A70A-39D9-4343-A953-928C37DC04B6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49498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Місце для зображення 1">
            <a:extLst>
              <a:ext uri="{FF2B5EF4-FFF2-40B4-BE49-F238E27FC236}">
                <a16:creationId xmlns:a16="http://schemas.microsoft.com/office/drawing/2014/main" id="{234D2DAE-7462-416F-8779-EF09C72062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Місце для нотаток 2">
            <a:extLst>
              <a:ext uri="{FF2B5EF4-FFF2-40B4-BE49-F238E27FC236}">
                <a16:creationId xmlns:a16="http://schemas.microsoft.com/office/drawing/2014/main" id="{FBF7BB4E-A524-44AF-B5A6-0DF190784D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9940" name="Місце для номера слайда 3">
            <a:extLst>
              <a:ext uri="{FF2B5EF4-FFF2-40B4-BE49-F238E27FC236}">
                <a16:creationId xmlns:a16="http://schemas.microsoft.com/office/drawing/2014/main" id="{F4911197-2621-48DF-8366-1EC1B91F91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3CB09EE-5B4A-4CD7-9C7F-17129DAFD1DA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112505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Місце для зображення 1">
            <a:extLst>
              <a:ext uri="{FF2B5EF4-FFF2-40B4-BE49-F238E27FC236}">
                <a16:creationId xmlns:a16="http://schemas.microsoft.com/office/drawing/2014/main" id="{E65F6597-F168-4174-AD7C-82FF28646E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Місце для нотаток 2">
            <a:extLst>
              <a:ext uri="{FF2B5EF4-FFF2-40B4-BE49-F238E27FC236}">
                <a16:creationId xmlns:a16="http://schemas.microsoft.com/office/drawing/2014/main" id="{21101F1E-6B9B-4CB5-BA0C-068A918C85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41988" name="Місце для номера слайда 3">
            <a:extLst>
              <a:ext uri="{FF2B5EF4-FFF2-40B4-BE49-F238E27FC236}">
                <a16:creationId xmlns:a16="http://schemas.microsoft.com/office/drawing/2014/main" id="{691A0A90-CE8C-4839-977B-1D528CBE3F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95737AC-DD7F-4E77-9F37-2227C541CDC9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229382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Місце для зображення 1">
            <a:extLst>
              <a:ext uri="{FF2B5EF4-FFF2-40B4-BE49-F238E27FC236}">
                <a16:creationId xmlns:a16="http://schemas.microsoft.com/office/drawing/2014/main" id="{65377F38-956B-481F-AFAA-BA4CDF88FA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Місце для нотаток 2">
            <a:extLst>
              <a:ext uri="{FF2B5EF4-FFF2-40B4-BE49-F238E27FC236}">
                <a16:creationId xmlns:a16="http://schemas.microsoft.com/office/drawing/2014/main" id="{8CB29635-586E-4BD4-A21D-8FF3A31BE0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44036" name="Місце для номера слайда 3">
            <a:extLst>
              <a:ext uri="{FF2B5EF4-FFF2-40B4-BE49-F238E27FC236}">
                <a16:creationId xmlns:a16="http://schemas.microsoft.com/office/drawing/2014/main" id="{6E551176-C692-4EA9-9F41-411A441267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BF9796-BDA6-489F-B85B-3AC4FB31FA83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342163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Місце для зображення 1">
            <a:extLst>
              <a:ext uri="{FF2B5EF4-FFF2-40B4-BE49-F238E27FC236}">
                <a16:creationId xmlns:a16="http://schemas.microsoft.com/office/drawing/2014/main" id="{FF6397E7-2426-4CBD-A020-8D7786D46CD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Місце для нотаток 2">
            <a:extLst>
              <a:ext uri="{FF2B5EF4-FFF2-40B4-BE49-F238E27FC236}">
                <a16:creationId xmlns:a16="http://schemas.microsoft.com/office/drawing/2014/main" id="{E2495C86-1D3E-440B-86B5-A5C249DB54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49156" name="Місце для номера слайда 3">
            <a:extLst>
              <a:ext uri="{FF2B5EF4-FFF2-40B4-BE49-F238E27FC236}">
                <a16:creationId xmlns:a16="http://schemas.microsoft.com/office/drawing/2014/main" id="{E2518EC6-2CE1-4A36-B5AB-DAADFBD53B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074AAE-302E-489D-B78E-7E7DB27E1761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461047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Місце для зображення 1">
            <a:extLst>
              <a:ext uri="{FF2B5EF4-FFF2-40B4-BE49-F238E27FC236}">
                <a16:creationId xmlns:a16="http://schemas.microsoft.com/office/drawing/2014/main" id="{FA15F78B-FA76-4E7B-AF4A-5406002A27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Місце для нотаток 2">
            <a:extLst>
              <a:ext uri="{FF2B5EF4-FFF2-40B4-BE49-F238E27FC236}">
                <a16:creationId xmlns:a16="http://schemas.microsoft.com/office/drawing/2014/main" id="{AD8580C0-BB8F-4754-9127-CF7ECE41E1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3252" name="Місце для номера слайда 3">
            <a:extLst>
              <a:ext uri="{FF2B5EF4-FFF2-40B4-BE49-F238E27FC236}">
                <a16:creationId xmlns:a16="http://schemas.microsoft.com/office/drawing/2014/main" id="{042D373C-AD29-4953-A357-8B33283B63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3C871F-2A8E-4BA9-B66A-3B02E1618ABF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989682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Місце для зображення 1">
            <a:extLst>
              <a:ext uri="{FF2B5EF4-FFF2-40B4-BE49-F238E27FC236}">
                <a16:creationId xmlns:a16="http://schemas.microsoft.com/office/drawing/2014/main" id="{FA15F78B-FA76-4E7B-AF4A-5406002A27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Місце для нотаток 2">
            <a:extLst>
              <a:ext uri="{FF2B5EF4-FFF2-40B4-BE49-F238E27FC236}">
                <a16:creationId xmlns:a16="http://schemas.microsoft.com/office/drawing/2014/main" id="{AD8580C0-BB8F-4754-9127-CF7ECE41E1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3252" name="Місце для номера слайда 3">
            <a:extLst>
              <a:ext uri="{FF2B5EF4-FFF2-40B4-BE49-F238E27FC236}">
                <a16:creationId xmlns:a16="http://schemas.microsoft.com/office/drawing/2014/main" id="{042D373C-AD29-4953-A357-8B33283B63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3C871F-2A8E-4BA9-B66A-3B02E1618ABF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1568288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911492-50E1-482F-BBA2-859200DC87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901A202A-4628-40A3-92D7-86CEA28B56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35A9ECFA-4D4E-474B-BCA5-83F81073B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0AFB1B2F-01F2-48A9-A1B9-99CB43989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B5D10F93-80E0-4E04-A051-E7A14B6E4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438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9F000C-7056-4F98-918D-3161C232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4C59E890-5274-4D6D-A2D0-DF9A14A8FF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7151AC4B-5D88-4B07-8162-0FC16CC9F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FBC31BDD-0747-4D26-8F04-98FBCC63B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515F4774-7920-4498-81F4-4960AE762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845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F0559BE5-969F-4DD7-855A-A403751D61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84BAAD29-5185-4B35-9805-39DF6AEA7F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A2E7AD11-0F7D-41BA-ADA7-52AA28FEC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42A86695-8B85-40DD-AC35-BBB102EC2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00CEFB92-1884-4FA3-9C11-4E7E63C16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624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0B5AC-88D3-44C8-BD16-F0ACE796E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19A62C14-C6D7-48A5-8403-49C4AAA6C6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68A73988-BC62-4281-B3AD-7299B3449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C6B96E5B-42E9-4CE7-828E-BAEA18ABC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B83AAFFB-6A1F-4EFD-B9C6-48517C6B7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531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AE0243-FE08-4DA6-A56D-8ED63FCD8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3BE6FB5A-45D4-4822-8348-2DD8CB849D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D8D62504-99F0-4984-B27E-475C4C253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2EE719BA-267C-43BE-87EF-D1A10E29F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37F80D5E-600C-43F3-95F5-EAE06BF56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757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B873D7-43EB-4B48-9EEC-E94132483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12E5FF84-2409-4488-AA8A-12041947E9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5DBCDA62-DA2A-4ECA-AC74-EC3B57CCB7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511C772B-1000-4F4A-8962-844623AFB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714D164F-8E11-4574-9673-3856148EC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D8F9F26F-D004-45F4-B04D-114714053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097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87CBD0-9CE7-4FF2-BB83-DFAD8B521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B7041D0B-20CC-4CE8-B015-313BF22DB6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DA907C79-5417-47EA-9A2A-3CDEFFCD13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9D6357B1-B5B2-4308-9B05-BE807B964A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5715BBC5-8BCD-46EC-998D-0E4A895283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459AF253-9C8D-4E2F-A65D-6758CB998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CBBF1498-FC88-4278-A848-E45CF27EA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19BFF5BA-98A0-4053-B20F-9A7AABCBE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942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BCAE50-A92D-474E-8DA3-DE34F325C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6D396083-4969-4B3B-8833-3D8082E45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C79AC682-4425-4717-A753-A55871AF4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6B04972B-9A0D-4798-9F6C-291DCB2B2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421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B2EBB17F-4E92-417D-BFFA-12961F053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51E0E426-C9C5-43AD-A34A-7291A5DA2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5489280A-D6EE-4E7E-82F6-1C5D34308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629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F23602-8DEA-44F3-BEEB-00D149ECA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10621A65-FFE9-4445-9570-9A0F24697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70CD5129-E65A-4623-B1B3-46A91BA5DC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C966F393-2461-4214-8076-BAA278559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78E53AF0-38EB-4464-92EB-471C2A6D4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33758FF4-9504-4F80-BA5B-8D04228A1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733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1EECB9-F8A4-4BAE-B288-D4F69EA91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D912CE20-374A-487A-9C5F-97CF5DBB78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DAE4FEC7-4A89-45B7-B002-56F64A3B51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F2A6CB63-CEE6-4AA9-92DA-A25C9B7A7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117EF82A-6D61-42B1-90DE-B68B43F76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4A3EC443-46C5-47E5-8267-578FA24D3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884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70548B8C-FCC9-4E77-A528-C029F9538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ru-RU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D6577E2A-111B-4CF8-B61F-2091C4351D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ru-RU"/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3180BC96-CED5-43CB-BFD0-F1438EF6A5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60E18-4194-4A9A-87B9-178D77CC2371}" type="datetimeFigureOut">
              <a:rPr lang="ru-RU" smtClean="0"/>
              <a:t>27.12.2018</a:t>
            </a:fld>
            <a:endParaRPr lang="ru-RU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E05FCDCF-FDFF-42B2-A6BC-3C6E4FFEB2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AA6F4C12-28A8-458F-A445-ED61F292E1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D9A1B-8CF5-451A-AE67-BED5EC501B5A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71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AB3193-455E-4872-9976-25C088E83C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МІРИ ЗВ’ЯЗКУ В НЕПАРАМЕТРИЧНІЙ СТАТИСТИЦІ</a:t>
            </a:r>
          </a:p>
        </p:txBody>
      </p:sp>
    </p:spTree>
    <p:extLst>
      <p:ext uri="{BB962C8B-B14F-4D97-AF65-F5344CB8AC3E}">
        <p14:creationId xmlns:p14="http://schemas.microsoft.com/office/powerpoint/2010/main" val="424280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2768600" y="695324"/>
            <a:ext cx="7145339" cy="927099"/>
          </a:xfrm>
          <a:blipFill>
            <a:blip r:embed="rId2"/>
            <a:stretch>
              <a:fillRect t="-9091"/>
            </a:stretch>
          </a:blipFill>
          <a:ln w="12700" cap="flat" algn="ctr">
            <a:solidFill>
              <a:schemeClr val="dk1"/>
            </a:solidFill>
            <a:miter lim="800000"/>
          </a:ln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50179" name="Номер слайда 1">
            <a:extLst>
              <a:ext uri="{FF2B5EF4-FFF2-40B4-BE49-F238E27FC236}">
                <a16:creationId xmlns:a16="http://schemas.microsoft.com/office/drawing/2014/main" id="{2FEB887F-84D9-41E1-9CA1-4698B65B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7BA53512-279E-4314-9AEB-6B2112D7F5A3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21100" y="2184400"/>
            <a:ext cx="5791200" cy="145501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41A8B1-5BC8-41AD-8B80-6E7C44AA021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4039611"/>
            <a:ext cx="8490145" cy="492443"/>
          </a:xfrm>
          <a:prstGeom prst="rect">
            <a:avLst/>
          </a:prstGeom>
          <a:blipFill>
            <a:blip r:embed="rId4"/>
            <a:stretch>
              <a:fillRect t="-25000" r="-790" b="-5125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E6639B-3C0E-446D-A39F-3FD4C9A749CF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4611366"/>
            <a:ext cx="8795869" cy="492443"/>
          </a:xfrm>
          <a:prstGeom prst="rect">
            <a:avLst/>
          </a:prstGeom>
          <a:blipFill>
            <a:blip r:embed="rId5"/>
            <a:stretch>
              <a:fillRect t="-23457" r="-277" b="-50617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9C5488-1DFA-46FB-80B5-8240BB7453C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5146031"/>
            <a:ext cx="3227743" cy="531299"/>
          </a:xfrm>
          <a:prstGeom prst="rect">
            <a:avLst/>
          </a:prstGeom>
          <a:blipFill>
            <a:blip r:embed="rId6"/>
            <a:stretch>
              <a:fillRect t="-21839" r="-3396" b="-4023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DEDB96-CF7C-42A9-BE03-4737AC709EEA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5814117"/>
            <a:ext cx="4536435" cy="492443"/>
          </a:xfrm>
          <a:prstGeom prst="rect">
            <a:avLst/>
          </a:prstGeom>
          <a:blipFill>
            <a:blip r:embed="rId7"/>
            <a:stretch>
              <a:fillRect t="-24691" r="-2148" b="-4938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6AF9C9-5C95-4598-BA00-961F880ACB11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689599" y="5205028"/>
            <a:ext cx="4989636" cy="492443"/>
          </a:xfrm>
          <a:prstGeom prst="rect">
            <a:avLst/>
          </a:prstGeom>
          <a:blipFill>
            <a:blip r:embed="rId8"/>
            <a:stretch>
              <a:fillRect t="-24691" r="-1832" b="-4938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CCBCFE-C7D4-41DE-9B2D-C7DAD96BA03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689599" y="5827668"/>
            <a:ext cx="3573351" cy="492443"/>
          </a:xfrm>
          <a:prstGeom prst="rect">
            <a:avLst/>
          </a:prstGeom>
          <a:blipFill>
            <a:blip r:embed="rId9"/>
            <a:stretch>
              <a:fillRect t="-24691" b="-4938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267614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841966" y="634531"/>
            <a:ext cx="9140233" cy="927099"/>
          </a:xfrm>
          <a:blipFill>
            <a:blip r:embed="rId2"/>
            <a:stretch>
              <a:fillRect t="-9091"/>
            </a:stretch>
          </a:blipFill>
          <a:ln w="12700" cap="flat" algn="ctr">
            <a:solidFill>
              <a:schemeClr val="dk1"/>
            </a:solidFill>
            <a:miter lim="800000"/>
          </a:ln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51203" name="Номер слайда 1">
            <a:extLst>
              <a:ext uri="{FF2B5EF4-FFF2-40B4-BE49-F238E27FC236}">
                <a16:creationId xmlns:a16="http://schemas.microsoft.com/office/drawing/2014/main" id="{FB5ECB33-2F1A-49E5-8311-D9B8D5BA0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BCD46D16-27AF-496C-995E-9BE9FF940685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22700" y="3428999"/>
            <a:ext cx="7823200" cy="1002134"/>
          </a:xfrm>
          <a:prstGeom prst="rect">
            <a:avLst/>
          </a:prstGeom>
          <a:blipFill>
            <a:blip r:embed="rId3"/>
            <a:stretch>
              <a:fillRect b="-606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41A8B1-5BC8-41AD-8B80-6E7C44AA021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6409" y="2419464"/>
            <a:ext cx="2257221" cy="49244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E6639B-3C0E-446D-A39F-3FD4C9A749CF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6409" y="3182778"/>
            <a:ext cx="2247731" cy="49244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9C5488-1DFA-46FB-80B5-8240BB7453C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890" y="3946092"/>
            <a:ext cx="1407373" cy="531299"/>
          </a:xfrm>
          <a:prstGeom prst="rect">
            <a:avLst/>
          </a:prstGeom>
          <a:blipFill>
            <a:blip r:embed="rId6"/>
            <a:stretch>
              <a:fillRect t="-21839" r="-16883" b="-4023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DEDB96-CF7C-42A9-BE03-4737AC709EEA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2985" y="4748262"/>
            <a:ext cx="929165" cy="492443"/>
          </a:xfrm>
          <a:prstGeom prst="rect">
            <a:avLst/>
          </a:prstGeom>
          <a:blipFill>
            <a:blip r:embed="rId7"/>
            <a:stretch>
              <a:fillRect t="-24691" r="-25658" b="-4938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6AF9C9-5C95-4598-BA00-961F880ACB11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6409" y="5335225"/>
            <a:ext cx="1271117" cy="49244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CCBCFE-C7D4-41DE-9B2D-C7DAD96BA03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2985" y="6043486"/>
            <a:ext cx="1337867" cy="481094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08708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 1">
            <a:extLst>
              <a:ext uri="{FF2B5EF4-FFF2-40B4-BE49-F238E27FC236}">
                <a16:creationId xmlns:a16="http://schemas.microsoft.com/office/drawing/2014/main" id="{18FB4850-90B7-42D8-BD0E-5F0BF41CF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i="1"/>
              <a:t>ТЕТРАХОРИЧНИЙ КОЕФІЦІЄНТ КОРЕЛЯЦІЇ </a:t>
            </a:r>
            <a:endParaRPr lang="uk-UA" altLang="ru-RU"/>
          </a:p>
        </p:txBody>
      </p:sp>
      <p:sp>
        <p:nvSpPr>
          <p:cNvPr id="52227" name="Місце для вмісту 4">
            <a:extLst>
              <a:ext uri="{FF2B5EF4-FFF2-40B4-BE49-F238E27FC236}">
                <a16:creationId xmlns:a16="http://schemas.microsoft.com/office/drawing/2014/main" id="{DCD6A854-EB62-4FC7-9C01-644C96DD46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06400" y="2190750"/>
            <a:ext cx="11518900" cy="3986213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ru-RU" sz="4000" dirty="0" err="1"/>
              <a:t>Якщо</a:t>
            </a:r>
            <a:r>
              <a:rPr lang="ru-RU" sz="4000" dirty="0"/>
              <a:t> ми </a:t>
            </a:r>
            <a:r>
              <a:rPr lang="ru-RU" sz="4000" dirty="0" err="1"/>
              <a:t>маємо</a:t>
            </a:r>
            <a:r>
              <a:rPr lang="ru-RU" sz="4000" dirty="0"/>
              <a:t> справу </a:t>
            </a:r>
            <a:r>
              <a:rPr lang="ru-RU" sz="4000" dirty="0" err="1"/>
              <a:t>із</a:t>
            </a:r>
            <a:r>
              <a:rPr lang="ru-RU" sz="4000" dirty="0"/>
              <a:t> </a:t>
            </a:r>
            <a:r>
              <a:rPr lang="ru-RU" sz="4000" dirty="0" err="1"/>
              <a:t>двома</a:t>
            </a:r>
            <a:r>
              <a:rPr lang="ru-RU" sz="4000" dirty="0"/>
              <a:t> </a:t>
            </a:r>
            <a:r>
              <a:rPr lang="ru-RU" sz="4000" dirty="0" err="1"/>
              <a:t>змінними</a:t>
            </a:r>
            <a:r>
              <a:rPr lang="ru-RU" sz="4000" dirty="0"/>
              <a:t>, </a:t>
            </a:r>
            <a:r>
              <a:rPr lang="ru-RU" sz="4000" dirty="0" err="1"/>
              <a:t>виміряними</a:t>
            </a:r>
            <a:r>
              <a:rPr lang="ru-RU" sz="4000" dirty="0"/>
              <a:t> в </a:t>
            </a:r>
            <a:r>
              <a:rPr lang="ru-RU" sz="4000" dirty="0" err="1"/>
              <a:t>дихотомічних</a:t>
            </a:r>
            <a:r>
              <a:rPr lang="ru-RU" sz="4000" dirty="0"/>
              <a:t> шкалах, але </a:t>
            </a:r>
            <a:r>
              <a:rPr lang="ru-RU" sz="4000" dirty="0" err="1"/>
              <a:t>вважаємо</a:t>
            </a:r>
            <a:r>
              <a:rPr lang="ru-RU" sz="4000" dirty="0"/>
              <a:t>, </a:t>
            </a:r>
            <a:r>
              <a:rPr lang="ru-RU" sz="4000" dirty="0" err="1"/>
              <a:t>що</a:t>
            </a:r>
            <a:r>
              <a:rPr lang="ru-RU" sz="4000" dirty="0"/>
              <a:t> з </a:t>
            </a:r>
            <a:r>
              <a:rPr lang="ru-RU" sz="4000" dirty="0" err="1"/>
              <a:t>використанням</a:t>
            </a:r>
            <a:r>
              <a:rPr lang="ru-RU" sz="4000" dirty="0"/>
              <a:t> </a:t>
            </a:r>
            <a:r>
              <a:rPr lang="ru-RU" sz="4000" dirty="0" err="1"/>
              <a:t>інших</a:t>
            </a:r>
            <a:r>
              <a:rPr lang="ru-RU" sz="4000" dirty="0"/>
              <a:t> </a:t>
            </a:r>
            <a:r>
              <a:rPr lang="ru-RU" sz="4000" dirty="0" err="1"/>
              <a:t>складніших</a:t>
            </a:r>
            <a:r>
              <a:rPr lang="ru-RU" sz="4000" dirty="0"/>
              <a:t> </a:t>
            </a:r>
            <a:r>
              <a:rPr lang="ru-RU" sz="4000" dirty="0" err="1"/>
              <a:t>методів</a:t>
            </a:r>
            <a:r>
              <a:rPr lang="ru-RU" sz="4000" dirty="0"/>
              <a:t>, </a:t>
            </a:r>
            <a:r>
              <a:rPr lang="ru-RU" sz="4000" dirty="0" err="1"/>
              <a:t>які</a:t>
            </a:r>
            <a:r>
              <a:rPr lang="ru-RU" sz="4000" dirty="0"/>
              <a:t> нам </a:t>
            </a:r>
            <a:r>
              <a:rPr lang="ru-RU" sz="4000" dirty="0" err="1"/>
              <a:t>поки</a:t>
            </a:r>
            <a:r>
              <a:rPr lang="ru-RU" sz="4000" dirty="0"/>
              <a:t> </a:t>
            </a:r>
            <a:r>
              <a:rPr lang="ru-RU" sz="4000" dirty="0" err="1"/>
              <a:t>що</a:t>
            </a:r>
            <a:r>
              <a:rPr lang="ru-RU" sz="4000" dirty="0"/>
              <a:t> </a:t>
            </a:r>
            <a:r>
              <a:rPr lang="ru-RU" sz="4000" dirty="0" err="1"/>
              <a:t>недоступні</a:t>
            </a:r>
            <a:r>
              <a:rPr lang="ru-RU" sz="4000" dirty="0"/>
              <a:t>, </a:t>
            </a:r>
            <a:r>
              <a:rPr lang="ru-RU" sz="4000" dirty="0" err="1"/>
              <a:t>можна</a:t>
            </a:r>
            <a:r>
              <a:rPr lang="ru-RU" sz="4000" dirty="0"/>
              <a:t> </a:t>
            </a:r>
            <a:r>
              <a:rPr lang="ru-RU" sz="4000" dirty="0" err="1"/>
              <a:t>було</a:t>
            </a:r>
            <a:r>
              <a:rPr lang="ru-RU" sz="4000" dirty="0"/>
              <a:t> б </a:t>
            </a:r>
            <a:r>
              <a:rPr lang="ru-RU" sz="4000" dirty="0" err="1"/>
              <a:t>отримати</a:t>
            </a:r>
            <a:r>
              <a:rPr lang="ru-RU" sz="4000" dirty="0"/>
              <a:t> </a:t>
            </a:r>
            <a:r>
              <a:rPr lang="ru-RU" sz="4000" dirty="0" err="1"/>
              <a:t>точніші</a:t>
            </a:r>
            <a:r>
              <a:rPr lang="ru-RU" sz="4000" dirty="0"/>
              <a:t> </a:t>
            </a:r>
            <a:r>
              <a:rPr lang="ru-RU" sz="4000" dirty="0" err="1"/>
              <a:t>дані</a:t>
            </a:r>
            <a:r>
              <a:rPr lang="ru-RU" sz="4000" dirty="0"/>
              <a:t>, </a:t>
            </a:r>
            <a:r>
              <a:rPr lang="ru-RU" sz="4000" dirty="0" err="1"/>
              <a:t>які</a:t>
            </a:r>
            <a:r>
              <a:rPr lang="ru-RU" sz="4000" dirty="0"/>
              <a:t> </a:t>
            </a:r>
            <a:r>
              <a:rPr lang="ru-RU" sz="4000" dirty="0" err="1"/>
              <a:t>розподілилися</a:t>
            </a:r>
            <a:r>
              <a:rPr lang="ru-RU" sz="4000" dirty="0"/>
              <a:t> б нормально, то </a:t>
            </a:r>
            <a:r>
              <a:rPr lang="ru-RU" sz="4000" dirty="0" err="1"/>
              <a:t>варто</a:t>
            </a:r>
            <a:r>
              <a:rPr lang="ru-RU" sz="4000" dirty="0"/>
              <a:t> </a:t>
            </a:r>
            <a:r>
              <a:rPr lang="ru-RU" sz="4000" dirty="0" err="1"/>
              <a:t>використати</a:t>
            </a:r>
            <a:r>
              <a:rPr lang="ru-RU" sz="4000" dirty="0"/>
              <a:t> </a:t>
            </a:r>
            <a:r>
              <a:rPr lang="ru-RU" sz="4000" dirty="0" err="1"/>
              <a:t>тетрахоричний</a:t>
            </a:r>
            <a:r>
              <a:rPr lang="ru-RU" sz="4000" dirty="0"/>
              <a:t> </a:t>
            </a:r>
            <a:r>
              <a:rPr lang="ru-RU" sz="4000" dirty="0" err="1"/>
              <a:t>коефіцієнт</a:t>
            </a:r>
            <a:r>
              <a:rPr lang="ru-RU" sz="4000" dirty="0"/>
              <a:t> </a:t>
            </a:r>
            <a:r>
              <a:rPr lang="ru-RU" sz="4000" dirty="0" err="1"/>
              <a:t>кореляції</a:t>
            </a:r>
            <a:r>
              <a:rPr lang="ru-RU" sz="4000" dirty="0"/>
              <a:t>.</a:t>
            </a:r>
            <a:endParaRPr lang="ru-RU" altLang="ru-RU" sz="4000" dirty="0"/>
          </a:p>
        </p:txBody>
      </p:sp>
    </p:spTree>
    <p:extLst>
      <p:ext uri="{BB962C8B-B14F-4D97-AF65-F5344CB8AC3E}">
        <p14:creationId xmlns:p14="http://schemas.microsoft.com/office/powerpoint/2010/main" val="3752927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832949-E933-4368-B70A-DDE3F3A29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 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3EE7E7B0-F56A-4365-9A3D-39F09697C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err="1"/>
              <a:t>Уявімо</a:t>
            </a:r>
            <a:r>
              <a:rPr lang="ru-RU" sz="3200" dirty="0"/>
              <a:t>, </a:t>
            </a:r>
            <a:r>
              <a:rPr lang="ru-RU" sz="3200" dirty="0" err="1"/>
              <a:t>що</a:t>
            </a:r>
            <a:r>
              <a:rPr lang="ru-RU" sz="3200" dirty="0"/>
              <a:t> </a:t>
            </a:r>
            <a:r>
              <a:rPr lang="ru-RU" sz="3200" dirty="0" err="1"/>
              <a:t>було</a:t>
            </a:r>
            <a:r>
              <a:rPr lang="ru-RU" sz="3200" dirty="0"/>
              <a:t> проведено </a:t>
            </a:r>
            <a:r>
              <a:rPr lang="ru-RU" sz="3200" dirty="0" err="1"/>
              <a:t>дослідження</a:t>
            </a:r>
            <a:r>
              <a:rPr lang="ru-RU" sz="3200" dirty="0"/>
              <a:t> </a:t>
            </a:r>
            <a:r>
              <a:rPr lang="ru-RU" sz="3200" dirty="0" err="1"/>
              <a:t>зв’язку</a:t>
            </a:r>
            <a:r>
              <a:rPr lang="ru-RU" sz="3200" dirty="0"/>
              <a:t> </a:t>
            </a:r>
            <a:r>
              <a:rPr lang="ru-RU" sz="3200" dirty="0" err="1"/>
              <a:t>між</a:t>
            </a:r>
            <a:r>
              <a:rPr lang="ru-RU" sz="3200" dirty="0"/>
              <a:t> </a:t>
            </a:r>
            <a:r>
              <a:rPr lang="ru-RU" sz="3200" dirty="0" err="1"/>
              <a:t>мотивацією</a:t>
            </a:r>
            <a:r>
              <a:rPr lang="ru-RU" sz="3200" dirty="0"/>
              <a:t> </a:t>
            </a:r>
            <a:r>
              <a:rPr lang="ru-RU" sz="3200" dirty="0" err="1"/>
              <a:t>досягнення</a:t>
            </a:r>
            <a:r>
              <a:rPr lang="ru-RU" sz="3200" dirty="0"/>
              <a:t> та </a:t>
            </a:r>
            <a:r>
              <a:rPr lang="ru-RU" sz="3200" dirty="0" err="1"/>
              <a:t>рівнем</a:t>
            </a:r>
            <a:r>
              <a:rPr lang="ru-RU" sz="3200" dirty="0"/>
              <a:t> </a:t>
            </a:r>
            <a:r>
              <a:rPr lang="ru-RU" sz="3200" dirty="0" err="1"/>
              <a:t>тривожності</a:t>
            </a:r>
            <a:r>
              <a:rPr lang="ru-RU" sz="3200" dirty="0"/>
              <a:t>, у </a:t>
            </a:r>
            <a:r>
              <a:rPr lang="ru-RU" sz="3200" dirty="0" err="1"/>
              <a:t>якому</a:t>
            </a:r>
            <a:r>
              <a:rPr lang="ru-RU" sz="3200" dirty="0"/>
              <a:t> взяли участь 100 </a:t>
            </a:r>
            <a:r>
              <a:rPr lang="ru-RU" sz="3200" dirty="0" err="1"/>
              <a:t>осіб</a:t>
            </a:r>
            <a:r>
              <a:rPr lang="ru-RU" sz="3200" dirty="0"/>
              <a:t>. </a:t>
            </a:r>
            <a:r>
              <a:rPr lang="ru-RU" sz="3200" dirty="0" err="1"/>
              <a:t>Однак</a:t>
            </a:r>
            <a:r>
              <a:rPr lang="ru-RU" sz="3200" dirty="0"/>
              <a:t>, </a:t>
            </a:r>
            <a:r>
              <a:rPr lang="ru-RU" sz="3200" dirty="0" err="1"/>
              <a:t>внаслідок</a:t>
            </a:r>
            <a:r>
              <a:rPr lang="ru-RU" sz="3200" dirty="0"/>
              <a:t> </a:t>
            </a:r>
            <a:r>
              <a:rPr lang="ru-RU" sz="3200" dirty="0" err="1"/>
              <a:t>відсутності</a:t>
            </a:r>
            <a:r>
              <a:rPr lang="ru-RU" sz="3200" dirty="0"/>
              <a:t> </a:t>
            </a:r>
            <a:r>
              <a:rPr lang="ru-RU" sz="3200" dirty="0" err="1"/>
              <a:t>ліцензії</a:t>
            </a:r>
            <a:r>
              <a:rPr lang="ru-RU" sz="3200" dirty="0"/>
              <a:t> на </a:t>
            </a:r>
            <a:r>
              <a:rPr lang="ru-RU" sz="3200" dirty="0" err="1"/>
              <a:t>тестові</a:t>
            </a:r>
            <a:r>
              <a:rPr lang="ru-RU" sz="3200" dirty="0"/>
              <a:t> методики, </a:t>
            </a:r>
            <a:r>
              <a:rPr lang="ru-RU" sz="3200" dirty="0" err="1"/>
              <a:t>які</a:t>
            </a:r>
            <a:r>
              <a:rPr lang="ru-RU" sz="3200" dirty="0"/>
              <a:t> </a:t>
            </a:r>
            <a:r>
              <a:rPr lang="ru-RU" sz="3200" dirty="0" err="1"/>
              <a:t>вимірюють</a:t>
            </a:r>
            <a:r>
              <a:rPr lang="ru-RU" sz="3200" dirty="0"/>
              <a:t> </a:t>
            </a:r>
            <a:r>
              <a:rPr lang="ru-RU" sz="3200" dirty="0" err="1"/>
              <a:t>ці</a:t>
            </a:r>
            <a:r>
              <a:rPr lang="ru-RU" sz="3200" dirty="0"/>
              <a:t> </a:t>
            </a:r>
            <a:r>
              <a:rPr lang="ru-RU" sz="3200" dirty="0" err="1"/>
              <a:t>якості</a:t>
            </a:r>
            <a:r>
              <a:rPr lang="ru-RU" sz="3200" dirty="0"/>
              <a:t> точно, ми </a:t>
            </a:r>
            <a:r>
              <a:rPr lang="ru-RU" sz="3200" dirty="0" err="1"/>
              <a:t>змушені</a:t>
            </a:r>
            <a:r>
              <a:rPr lang="ru-RU" sz="3200" dirty="0"/>
              <a:t> </a:t>
            </a:r>
            <a:r>
              <a:rPr lang="ru-RU" sz="3200" dirty="0" err="1"/>
              <a:t>скористатися</a:t>
            </a:r>
            <a:r>
              <a:rPr lang="ru-RU" sz="3200" dirty="0"/>
              <a:t> </a:t>
            </a:r>
            <a:r>
              <a:rPr lang="ru-RU" sz="3200" dirty="0" err="1"/>
              <a:t>спрощеним</a:t>
            </a:r>
            <a:r>
              <a:rPr lang="ru-RU" sz="3200" dirty="0"/>
              <a:t> </a:t>
            </a:r>
            <a:r>
              <a:rPr lang="ru-RU" sz="3200" dirty="0" err="1"/>
              <a:t>варіантом</a:t>
            </a:r>
            <a:r>
              <a:rPr lang="ru-RU" sz="3200" dirty="0"/>
              <a:t>, </a:t>
            </a:r>
            <a:r>
              <a:rPr lang="ru-RU" sz="3200" dirty="0" err="1"/>
              <a:t>який</a:t>
            </a:r>
            <a:r>
              <a:rPr lang="ru-RU" sz="3200" dirty="0"/>
              <a:t> </a:t>
            </a:r>
            <a:r>
              <a:rPr lang="ru-RU" sz="3200" dirty="0" err="1"/>
              <a:t>може</a:t>
            </a:r>
            <a:r>
              <a:rPr lang="ru-RU" sz="3200" dirty="0"/>
              <a:t> </a:t>
            </a:r>
            <a:r>
              <a:rPr lang="ru-RU" sz="3200" dirty="0" err="1"/>
              <a:t>сказати</a:t>
            </a:r>
            <a:r>
              <a:rPr lang="ru-RU" sz="3200" dirty="0"/>
              <a:t> </a:t>
            </a:r>
            <a:r>
              <a:rPr lang="ru-RU" sz="3200" dirty="0" err="1"/>
              <a:t>лише</a:t>
            </a:r>
            <a:r>
              <a:rPr lang="ru-RU" sz="3200" dirty="0"/>
              <a:t>, є </a:t>
            </a:r>
            <a:r>
              <a:rPr lang="ru-RU" sz="3200" dirty="0" err="1"/>
              <a:t>чи</a:t>
            </a:r>
            <a:r>
              <a:rPr lang="ru-RU" sz="3200" dirty="0"/>
              <a:t> </a:t>
            </a:r>
            <a:r>
              <a:rPr lang="ru-RU" sz="3200" dirty="0" err="1"/>
              <a:t>немає</a:t>
            </a:r>
            <a:r>
              <a:rPr lang="ru-RU" sz="3200" dirty="0"/>
              <a:t> </a:t>
            </a:r>
            <a:r>
              <a:rPr lang="ru-RU" sz="3200" dirty="0" err="1"/>
              <a:t>мотивації</a:t>
            </a:r>
            <a:r>
              <a:rPr lang="ru-RU" sz="3200" dirty="0"/>
              <a:t> </a:t>
            </a:r>
            <a:r>
              <a:rPr lang="ru-RU" sz="3200" dirty="0" err="1"/>
              <a:t>досягнення</a:t>
            </a:r>
            <a:r>
              <a:rPr lang="ru-RU" sz="3200" dirty="0"/>
              <a:t> (Х: 0 та 1) та є </a:t>
            </a:r>
            <a:r>
              <a:rPr lang="ru-RU" sz="3200" dirty="0" err="1"/>
              <a:t>чи</a:t>
            </a:r>
            <a:r>
              <a:rPr lang="ru-RU" sz="3200" dirty="0"/>
              <a:t> </a:t>
            </a:r>
            <a:r>
              <a:rPr lang="ru-RU" sz="3200" dirty="0" err="1"/>
              <a:t>немає</a:t>
            </a:r>
            <a:r>
              <a:rPr lang="ru-RU" sz="3200" dirty="0"/>
              <a:t> </a:t>
            </a:r>
            <a:r>
              <a:rPr lang="ru-RU" sz="3200" dirty="0" err="1"/>
              <a:t>тривожності</a:t>
            </a:r>
            <a:r>
              <a:rPr lang="ru-RU" sz="3200" dirty="0"/>
              <a:t> (У: 0 та 1).</a:t>
            </a:r>
          </a:p>
        </p:txBody>
      </p:sp>
    </p:spTree>
    <p:extLst>
      <p:ext uri="{BB962C8B-B14F-4D97-AF65-F5344CB8AC3E}">
        <p14:creationId xmlns:p14="http://schemas.microsoft.com/office/powerpoint/2010/main" val="4000453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713" y="779463"/>
            <a:ext cx="7145337" cy="9271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uk-UA" sz="2800" b="1" dirty="0"/>
              <a:t>Розв'язання  </a:t>
            </a:r>
            <a:endParaRPr lang="ru-RU" sz="2800" dirty="0"/>
          </a:p>
        </p:txBody>
      </p:sp>
      <p:sp>
        <p:nvSpPr>
          <p:cNvPr id="47107" name="Номер слайда 1">
            <a:extLst>
              <a:ext uri="{FF2B5EF4-FFF2-40B4-BE49-F238E27FC236}">
                <a16:creationId xmlns:a16="http://schemas.microsoft.com/office/drawing/2014/main" id="{410E0590-3D6B-4C1A-951D-CD95B4DE2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1BDE4361-3A65-4753-A6DF-AE90456B4A8F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14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D4FB51F4-8064-41F7-B9F2-E1F83CFCD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323002"/>
              </p:ext>
            </p:extLst>
          </p:nvPr>
        </p:nvGraphicFramePr>
        <p:xfrm>
          <a:off x="2125663" y="1916113"/>
          <a:ext cx="7145335" cy="1828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620837">
                  <a:extLst>
                    <a:ext uri="{9D8B030D-6E8A-4147-A177-3AD203B41FA5}">
                      <a16:colId xmlns:a16="http://schemas.microsoft.com/office/drawing/2014/main" val="2367610432"/>
                    </a:ext>
                  </a:extLst>
                </a:gridCol>
                <a:gridCol w="1314284">
                  <a:extLst>
                    <a:ext uri="{9D8B030D-6E8A-4147-A177-3AD203B41FA5}">
                      <a16:colId xmlns:a16="http://schemas.microsoft.com/office/drawing/2014/main" val="1490412823"/>
                    </a:ext>
                  </a:extLst>
                </a:gridCol>
                <a:gridCol w="1352080">
                  <a:extLst>
                    <a:ext uri="{9D8B030D-6E8A-4147-A177-3AD203B41FA5}">
                      <a16:colId xmlns:a16="http://schemas.microsoft.com/office/drawing/2014/main" val="3907239317"/>
                    </a:ext>
                  </a:extLst>
                </a:gridCol>
                <a:gridCol w="1429067">
                  <a:extLst>
                    <a:ext uri="{9D8B030D-6E8A-4147-A177-3AD203B41FA5}">
                      <a16:colId xmlns:a16="http://schemas.microsoft.com/office/drawing/2014/main" val="4190009797"/>
                    </a:ext>
                  </a:extLst>
                </a:gridCol>
                <a:gridCol w="1429067">
                  <a:extLst>
                    <a:ext uri="{9D8B030D-6E8A-4147-A177-3AD203B41FA5}">
                      <a16:colId xmlns:a16="http://schemas.microsoft.com/office/drawing/2014/main" val="1539745328"/>
                    </a:ext>
                  </a:extLst>
                </a:gridCol>
              </a:tblGrid>
              <a:tr h="364727"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Х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05993"/>
                  </a:ext>
                </a:extLst>
              </a:tr>
              <a:tr h="36472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631550"/>
                  </a:ext>
                </a:extLst>
              </a:tr>
              <a:tr h="36472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a=5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b=25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837842"/>
                  </a:ext>
                </a:extLst>
              </a:tr>
              <a:tr h="36472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c=64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d=6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376379"/>
                  </a:ext>
                </a:extLst>
              </a:tr>
              <a:tr h="3647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68787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F43158C-D572-4B0E-ACA5-46092BD8EC99}"/>
                  </a:ext>
                </a:extLst>
              </p:cNvPr>
              <p:cNvSpPr txBox="1"/>
              <p:nvPr/>
            </p:nvSpPr>
            <p:spPr>
              <a:xfrm>
                <a:off x="1473200" y="4173451"/>
                <a:ext cx="2266583" cy="6367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𝑡𝑒𝑡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𝑏𝑐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𝑎𝑑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F43158C-D572-4B0E-ACA5-46092BD8EC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3200" y="4173451"/>
                <a:ext cx="2266583" cy="63671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9187EA7-1D39-4967-945A-87D9A6A4F548}"/>
                  </a:ext>
                </a:extLst>
              </p:cNvPr>
              <p:cNvSpPr txBox="1"/>
              <p:nvPr/>
            </p:nvSpPr>
            <p:spPr>
              <a:xfrm>
                <a:off x="5851098" y="4136919"/>
                <a:ext cx="3600088" cy="6367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𝑡𝑒𝑡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∙64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/5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∙6</m:t>
                              </m:r>
                            </m:e>
                          </m:rad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=0,95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9187EA7-1D39-4967-945A-87D9A6A4F5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1098" y="4136919"/>
                <a:ext cx="3600088" cy="6367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128B383-C56C-431C-9750-4D4ECF1E295A}"/>
                  </a:ext>
                </a:extLst>
              </p:cNvPr>
              <p:cNvSpPr txBox="1"/>
              <p:nvPr/>
            </p:nvSpPr>
            <p:spPr>
              <a:xfrm>
                <a:off x="1003300" y="5486786"/>
                <a:ext cx="9328512" cy="5319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якщо</m:t>
                    </m:r>
                    <m:r>
                      <a:rPr lang="uk-UA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0,7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uk-UA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або</m:t>
                    </m:r>
                    <m:f>
                      <m:fPr>
                        <m:ctrlPr>
                          <a:rPr lang="uk-UA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uk-UA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0,3</m:t>
                    </m:r>
                  </m:oMath>
                </a14:m>
                <a:r>
                  <a:rPr lang="en-US" sz="2400" dirty="0"/>
                  <a:t> </a:t>
                </a:r>
                <a:r>
                  <a:rPr lang="uk-UA" sz="2400" dirty="0">
                    <a:solidFill>
                      <a:srgbClr val="FF0000"/>
                    </a:solidFill>
                  </a:rPr>
                  <a:t>формулу не можна використовувати</a:t>
                </a:r>
                <a:endParaRPr lang="ru-RU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128B383-C56C-431C-9750-4D4ECF1E29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300" y="5486786"/>
                <a:ext cx="9328512" cy="531940"/>
              </a:xfrm>
              <a:prstGeom prst="rect">
                <a:avLst/>
              </a:prstGeom>
              <a:blipFill>
                <a:blip r:embed="rId4"/>
                <a:stretch>
                  <a:fillRect t="-1149" b="-206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0139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 1">
            <a:extLst>
              <a:ext uri="{FF2B5EF4-FFF2-40B4-BE49-F238E27FC236}">
                <a16:creationId xmlns:a16="http://schemas.microsoft.com/office/drawing/2014/main" id="{18FB4850-90B7-42D8-BD0E-5F0BF41CF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/>
              <a:t>БІСЕРІАЛЬНИЙ КОЕФІЦІЄНТ КОРЕЛЯЦІЇ </a:t>
            </a:r>
            <a:endParaRPr lang="uk-UA" altLang="ru-RU" dirty="0"/>
          </a:p>
        </p:txBody>
      </p:sp>
      <p:sp>
        <p:nvSpPr>
          <p:cNvPr id="52227" name="Місце для вмісту 4">
            <a:extLst>
              <a:ext uri="{FF2B5EF4-FFF2-40B4-BE49-F238E27FC236}">
                <a16:creationId xmlns:a16="http://schemas.microsoft.com/office/drawing/2014/main" id="{DCD6A854-EB62-4FC7-9C01-644C96DD46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409700" y="2190750"/>
            <a:ext cx="10515600" cy="3986213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ru-RU" sz="3200" dirty="0" err="1"/>
              <a:t>Бісеріальний</a:t>
            </a:r>
            <a:r>
              <a:rPr lang="ru-RU" sz="3200" dirty="0"/>
              <a:t> </a:t>
            </a:r>
            <a:r>
              <a:rPr lang="ru-RU" sz="3200" dirty="0" err="1"/>
              <a:t>коефіцієнт</a:t>
            </a:r>
            <a:r>
              <a:rPr lang="ru-RU" sz="3200" dirty="0"/>
              <a:t> </a:t>
            </a:r>
            <a:r>
              <a:rPr lang="ru-RU" sz="3200" dirty="0" err="1"/>
              <a:t>кореляції</a:t>
            </a:r>
            <a:r>
              <a:rPr lang="ru-RU" sz="3200" dirty="0"/>
              <a:t> </a:t>
            </a:r>
            <a:r>
              <a:rPr lang="ru-RU" sz="3200" dirty="0" err="1"/>
              <a:t>обчислюється</a:t>
            </a:r>
            <a:r>
              <a:rPr lang="ru-RU" sz="3200" dirty="0"/>
              <a:t> у </a:t>
            </a:r>
            <a:r>
              <a:rPr lang="ru-RU" sz="3200" dirty="0" err="1"/>
              <a:t>випадках</a:t>
            </a:r>
            <a:r>
              <a:rPr lang="ru-RU" sz="3200" dirty="0"/>
              <a:t>, коли </a:t>
            </a:r>
            <a:r>
              <a:rPr lang="ru-RU" sz="3200" dirty="0">
                <a:solidFill>
                  <a:srgbClr val="FF0000"/>
                </a:solidFill>
              </a:rPr>
              <a:t>одна </a:t>
            </a:r>
            <a:r>
              <a:rPr lang="ru-RU" sz="3200" dirty="0" err="1">
                <a:solidFill>
                  <a:srgbClr val="FF0000"/>
                </a:solidFill>
              </a:rPr>
              <a:t>змінна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err="1"/>
              <a:t>виміряна</a:t>
            </a:r>
            <a:r>
              <a:rPr lang="ru-RU" sz="3200" dirty="0"/>
              <a:t> в </a:t>
            </a:r>
            <a:r>
              <a:rPr lang="ru-RU" sz="3200" dirty="0" err="1"/>
              <a:t>дихотомічній</a:t>
            </a:r>
            <a:r>
              <a:rPr lang="ru-RU" sz="3200" dirty="0"/>
              <a:t> </a:t>
            </a:r>
            <a:r>
              <a:rPr lang="ru-RU" sz="3200" dirty="0" err="1"/>
              <a:t>шкалі</a:t>
            </a:r>
            <a:r>
              <a:rPr lang="ru-RU" sz="3200" dirty="0"/>
              <a:t> з </a:t>
            </a:r>
            <a:r>
              <a:rPr lang="ru-RU" sz="3200" dirty="0" err="1"/>
              <a:t>припущенням</a:t>
            </a:r>
            <a:r>
              <a:rPr lang="ru-RU" sz="3200" dirty="0"/>
              <a:t> </a:t>
            </a:r>
            <a:r>
              <a:rPr lang="ru-RU" sz="3200" dirty="0" err="1"/>
              <a:t>її</a:t>
            </a:r>
            <a:r>
              <a:rPr lang="ru-RU" sz="3200" dirty="0"/>
              <a:t> </a:t>
            </a:r>
            <a:r>
              <a:rPr lang="ru-RU" sz="3200" dirty="0" err="1"/>
              <a:t>нормальності</a:t>
            </a:r>
            <a:r>
              <a:rPr lang="ru-RU" sz="3200" dirty="0"/>
              <a:t>, а </a:t>
            </a:r>
            <a:r>
              <a:rPr lang="ru-RU" sz="3200" dirty="0">
                <a:solidFill>
                  <a:srgbClr val="FF0000"/>
                </a:solidFill>
              </a:rPr>
              <a:t>друга</a:t>
            </a:r>
            <a:r>
              <a:rPr lang="ru-RU" sz="3200" dirty="0"/>
              <a:t> – в </a:t>
            </a:r>
            <a:r>
              <a:rPr lang="ru-RU" sz="3200" dirty="0" err="1"/>
              <a:t>шкалі</a:t>
            </a:r>
            <a:r>
              <a:rPr lang="ru-RU" sz="3200" dirty="0"/>
              <a:t> </a:t>
            </a:r>
            <a:r>
              <a:rPr lang="ru-RU" sz="3200" dirty="0" err="1"/>
              <a:t>інтервалів</a:t>
            </a:r>
            <a:r>
              <a:rPr lang="ru-RU" sz="3200" dirty="0"/>
              <a:t> </a:t>
            </a:r>
            <a:r>
              <a:rPr lang="ru-RU" sz="3200" dirty="0" err="1"/>
              <a:t>чи</a:t>
            </a:r>
            <a:r>
              <a:rPr lang="ru-RU" sz="3200" dirty="0"/>
              <a:t> </a:t>
            </a:r>
            <a:r>
              <a:rPr lang="ru-RU" sz="3200" dirty="0" err="1"/>
              <a:t>відношень</a:t>
            </a:r>
            <a:r>
              <a:rPr lang="ru-RU" sz="3200" dirty="0"/>
              <a:t>. </a:t>
            </a:r>
            <a:endParaRPr lang="ru-RU" altLang="ru-RU" sz="3200" dirty="0"/>
          </a:p>
        </p:txBody>
      </p:sp>
    </p:spTree>
    <p:extLst>
      <p:ext uri="{BB962C8B-B14F-4D97-AF65-F5344CB8AC3E}">
        <p14:creationId xmlns:p14="http://schemas.microsoft.com/office/powerpoint/2010/main" val="19428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3E0ED69-8C07-4B43-A8D1-2605B9B31D28}"/>
                  </a:ext>
                </a:extLst>
              </p:cNvPr>
              <p:cNvSpPr txBox="1"/>
              <p:nvPr/>
            </p:nvSpPr>
            <p:spPr>
              <a:xfrm>
                <a:off x="4152900" y="596900"/>
                <a:ext cx="2667462" cy="5634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𝑏𝑖𝑠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acc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𝑢𝑛</m:t>
                          </m:r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3E0ED69-8C07-4B43-A8D1-2605B9B31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2900" y="596900"/>
                <a:ext cx="2667462" cy="56342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кутник 5">
                <a:extLst>
                  <a:ext uri="{FF2B5EF4-FFF2-40B4-BE49-F238E27FC236}">
                    <a16:creationId xmlns:a16="http://schemas.microsoft.com/office/drawing/2014/main" id="{D6691D27-4FD6-43DD-9E20-E9C1743C574C}"/>
                  </a:ext>
                </a:extLst>
              </p:cNvPr>
              <p:cNvSpPr/>
              <p:nvPr/>
            </p:nvSpPr>
            <p:spPr>
              <a:xfrm>
                <a:off x="1012173" y="1715790"/>
                <a:ext cx="888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середнє</a:t>
                </a:r>
                <a:r>
                  <a:rPr lang="ru-RU" dirty="0"/>
                  <a:t> </a:t>
                </a:r>
                <a:r>
                  <a:rPr lang="ru-RU" dirty="0" err="1"/>
                  <a:t>арифметичне</a:t>
                </a:r>
                <a:r>
                  <a:rPr lang="ru-RU" dirty="0"/>
                  <a:t> </a:t>
                </a:r>
                <a:r>
                  <a:rPr lang="ru-RU" dirty="0" err="1"/>
                  <a:t>значення</a:t>
                </a:r>
                <a:r>
                  <a:rPr lang="ru-RU" dirty="0"/>
                  <a:t> </a:t>
                </a:r>
                <a:r>
                  <a:rPr lang="ru-RU" dirty="0" err="1"/>
                  <a:t>змінної</a:t>
                </a:r>
                <a:r>
                  <a:rPr lang="ru-RU" dirty="0"/>
                  <a:t> Х, </a:t>
                </a:r>
                <a:r>
                  <a:rPr lang="ru-RU" dirty="0" err="1"/>
                  <a:t>пораховане</a:t>
                </a:r>
                <a:r>
                  <a:rPr lang="ru-RU" dirty="0"/>
                  <a:t> для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які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1 по У </a:t>
                </a:r>
                <a:endParaRPr lang="en-US" dirty="0"/>
              </a:p>
            </p:txBody>
          </p:sp>
        </mc:Choice>
        <mc:Fallback xmlns="">
          <p:sp>
            <p:nvSpPr>
              <p:cNvPr id="6" name="Прямокутник 5">
                <a:extLst>
                  <a:ext uri="{FF2B5EF4-FFF2-40B4-BE49-F238E27FC236}">
                    <a16:creationId xmlns:a16="http://schemas.microsoft.com/office/drawing/2014/main" id="{D6691D27-4FD6-43DD-9E20-E9C1743C57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173" y="1715790"/>
                <a:ext cx="8881342" cy="369332"/>
              </a:xfrm>
              <a:prstGeom prst="rect">
                <a:avLst/>
              </a:prstGeom>
              <a:blipFill>
                <a:blip r:embed="rId3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кутник 6">
                <a:extLst>
                  <a:ext uri="{FF2B5EF4-FFF2-40B4-BE49-F238E27FC236}">
                    <a16:creationId xmlns:a16="http://schemas.microsoft.com/office/drawing/2014/main" id="{5FEE6891-AAA5-478A-9E11-1E2D20ACB003}"/>
                  </a:ext>
                </a:extLst>
              </p:cNvPr>
              <p:cNvSpPr/>
              <p:nvPr/>
            </p:nvSpPr>
            <p:spPr>
              <a:xfrm>
                <a:off x="1012173" y="2130148"/>
                <a:ext cx="888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середнє</a:t>
                </a:r>
                <a:r>
                  <a:rPr lang="ru-RU" dirty="0"/>
                  <a:t> </a:t>
                </a:r>
                <a:r>
                  <a:rPr lang="ru-RU" dirty="0" err="1"/>
                  <a:t>арифметичне</a:t>
                </a:r>
                <a:r>
                  <a:rPr lang="ru-RU" dirty="0"/>
                  <a:t> </a:t>
                </a:r>
                <a:r>
                  <a:rPr lang="ru-RU" dirty="0" err="1"/>
                  <a:t>значення</a:t>
                </a:r>
                <a:r>
                  <a:rPr lang="ru-RU" dirty="0"/>
                  <a:t> </a:t>
                </a:r>
                <a:r>
                  <a:rPr lang="ru-RU" dirty="0" err="1"/>
                  <a:t>змінної</a:t>
                </a:r>
                <a:r>
                  <a:rPr lang="ru-RU" dirty="0"/>
                  <a:t> Х, </a:t>
                </a:r>
                <a:r>
                  <a:rPr lang="ru-RU" dirty="0" err="1"/>
                  <a:t>пораховане</a:t>
                </a:r>
                <a:r>
                  <a:rPr lang="ru-RU" dirty="0"/>
                  <a:t> для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які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0 по У </a:t>
                </a:r>
                <a:endParaRPr lang="en-US" dirty="0"/>
              </a:p>
            </p:txBody>
          </p:sp>
        </mc:Choice>
        <mc:Fallback xmlns="">
          <p:sp>
            <p:nvSpPr>
              <p:cNvPr id="7" name="Прямокутник 6">
                <a:extLst>
                  <a:ext uri="{FF2B5EF4-FFF2-40B4-BE49-F238E27FC236}">
                    <a16:creationId xmlns:a16="http://schemas.microsoft.com/office/drawing/2014/main" id="{5FEE6891-AAA5-478A-9E11-1E2D20ACB0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173" y="2130148"/>
                <a:ext cx="8881342" cy="369332"/>
              </a:xfrm>
              <a:prstGeom prst="rect">
                <a:avLst/>
              </a:prstGeom>
              <a:blipFill>
                <a:blip r:embed="rId4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кутник 7">
                <a:extLst>
                  <a:ext uri="{FF2B5EF4-FFF2-40B4-BE49-F238E27FC236}">
                    <a16:creationId xmlns:a16="http://schemas.microsoft.com/office/drawing/2014/main" id="{E6D358EF-9E45-4E25-A834-0A9420905950}"/>
                  </a:ext>
                </a:extLst>
              </p:cNvPr>
              <p:cNvSpPr/>
              <p:nvPr/>
            </p:nvSpPr>
            <p:spPr>
              <a:xfrm>
                <a:off x="1024873" y="2549248"/>
                <a:ext cx="38466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стандартне</a:t>
                </a:r>
                <a:r>
                  <a:rPr lang="ru-RU" dirty="0"/>
                  <a:t> </a:t>
                </a:r>
                <a:r>
                  <a:rPr lang="ru-RU" dirty="0" err="1"/>
                  <a:t>відхилення</a:t>
                </a:r>
                <a:r>
                  <a:rPr lang="ru-RU" dirty="0"/>
                  <a:t> </a:t>
                </a:r>
                <a:r>
                  <a:rPr lang="ru-RU" dirty="0" err="1"/>
                  <a:t>змінної</a:t>
                </a:r>
                <a:r>
                  <a:rPr lang="ru-RU" dirty="0"/>
                  <a:t> Х </a:t>
                </a:r>
                <a:endParaRPr lang="en-US" dirty="0"/>
              </a:p>
            </p:txBody>
          </p:sp>
        </mc:Choice>
        <mc:Fallback xmlns="">
          <p:sp>
            <p:nvSpPr>
              <p:cNvPr id="8" name="Прямокутник 7">
                <a:extLst>
                  <a:ext uri="{FF2B5EF4-FFF2-40B4-BE49-F238E27FC236}">
                    <a16:creationId xmlns:a16="http://schemas.microsoft.com/office/drawing/2014/main" id="{E6D358EF-9E45-4E25-A834-0A94209059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2549248"/>
                <a:ext cx="3846694" cy="369332"/>
              </a:xfrm>
              <a:prstGeom prst="rect">
                <a:avLst/>
              </a:prstGeom>
              <a:blipFill>
                <a:blip r:embed="rId5"/>
                <a:stretch>
                  <a:fillRect t="-8197" r="-47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кутник 8">
                <a:extLst>
                  <a:ext uri="{FF2B5EF4-FFF2-40B4-BE49-F238E27FC236}">
                    <a16:creationId xmlns:a16="http://schemas.microsoft.com/office/drawing/2014/main" id="{7C412F08-715D-41B4-B53E-4AE34E16823B}"/>
                  </a:ext>
                </a:extLst>
              </p:cNvPr>
              <p:cNvSpPr/>
              <p:nvPr/>
            </p:nvSpPr>
            <p:spPr>
              <a:xfrm>
                <a:off x="1024873" y="2975412"/>
                <a:ext cx="396070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які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1 по У </a:t>
                </a:r>
                <a:endParaRPr lang="en-US" dirty="0"/>
              </a:p>
            </p:txBody>
          </p:sp>
        </mc:Choice>
        <mc:Fallback xmlns="">
          <p:sp>
            <p:nvSpPr>
              <p:cNvPr id="9" name="Прямокутник 8">
                <a:extLst>
                  <a:ext uri="{FF2B5EF4-FFF2-40B4-BE49-F238E27FC236}">
                    <a16:creationId xmlns:a16="http://schemas.microsoft.com/office/drawing/2014/main" id="{7C412F08-715D-41B4-B53E-4AE34E1682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2975412"/>
                <a:ext cx="3960700" cy="369332"/>
              </a:xfrm>
              <a:prstGeom prst="rect">
                <a:avLst/>
              </a:prstGeom>
              <a:blipFill>
                <a:blip r:embed="rId6"/>
                <a:stretch>
                  <a:fillRect t="-8197" r="-30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кутник 9">
                <a:extLst>
                  <a:ext uri="{FF2B5EF4-FFF2-40B4-BE49-F238E27FC236}">
                    <a16:creationId xmlns:a16="http://schemas.microsoft.com/office/drawing/2014/main" id="{D32435FB-EC43-4D9A-850C-F7D42D706D3F}"/>
                  </a:ext>
                </a:extLst>
              </p:cNvPr>
              <p:cNvSpPr/>
              <p:nvPr/>
            </p:nvSpPr>
            <p:spPr>
              <a:xfrm>
                <a:off x="1024873" y="3420248"/>
                <a:ext cx="39660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які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0 по У </a:t>
                </a:r>
                <a:endParaRPr lang="en-US" dirty="0"/>
              </a:p>
            </p:txBody>
          </p:sp>
        </mc:Choice>
        <mc:Fallback xmlns="">
          <p:sp>
            <p:nvSpPr>
              <p:cNvPr id="10" name="Прямокутник 9">
                <a:extLst>
                  <a:ext uri="{FF2B5EF4-FFF2-40B4-BE49-F238E27FC236}">
                    <a16:creationId xmlns:a16="http://schemas.microsoft.com/office/drawing/2014/main" id="{D32435FB-EC43-4D9A-850C-F7D42D706D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3420248"/>
                <a:ext cx="3966022" cy="369332"/>
              </a:xfrm>
              <a:prstGeom prst="rect">
                <a:avLst/>
              </a:prstGeom>
              <a:blipFill>
                <a:blip r:embed="rId7"/>
                <a:stretch>
                  <a:fillRect t="-8197" r="-30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6ED3F7FC-3C73-4752-A29C-69546AD18898}"/>
                  </a:ext>
                </a:extLst>
              </p:cNvPr>
              <p:cNvSpPr/>
              <p:nvPr/>
            </p:nvSpPr>
            <p:spPr>
              <a:xfrm>
                <a:off x="1024873" y="3842006"/>
                <a:ext cx="307167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загальна</a:t>
                </a:r>
                <a:r>
                  <a:rPr lang="ru-RU" dirty="0"/>
                  <a:t>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об’єктів</a:t>
                </a:r>
                <a:r>
                  <a:rPr lang="ru-RU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6ED3F7FC-3C73-4752-A29C-69546AD188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3842006"/>
                <a:ext cx="3071675" cy="369332"/>
              </a:xfrm>
              <a:prstGeom prst="rect">
                <a:avLst/>
              </a:prstGeom>
              <a:blipFill>
                <a:blip r:embed="rId8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096A0863-821A-4560-A7DE-0B010B656033}"/>
                  </a:ext>
                </a:extLst>
              </p:cNvPr>
              <p:cNvSpPr/>
              <p:nvPr/>
            </p:nvSpPr>
            <p:spPr>
              <a:xfrm>
                <a:off x="1024873" y="4401700"/>
                <a:ext cx="800206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висота</a:t>
                </a:r>
                <a:r>
                  <a:rPr lang="ru-RU" dirty="0"/>
                  <a:t> </a:t>
                </a:r>
                <a:r>
                  <a:rPr lang="ru-RU" dirty="0" err="1"/>
                  <a:t>нормованого</a:t>
                </a:r>
                <a:r>
                  <a:rPr lang="ru-RU" dirty="0"/>
                  <a:t> нормального </a:t>
                </a:r>
                <a:r>
                  <a:rPr lang="ru-RU" dirty="0" err="1"/>
                  <a:t>розподілу</a:t>
                </a:r>
                <a:r>
                  <a:rPr lang="ru-RU" dirty="0"/>
                  <a:t> в </a:t>
                </a:r>
                <a:r>
                  <a:rPr lang="ru-RU" dirty="0" err="1"/>
                  <a:t>точці</a:t>
                </a:r>
                <a:r>
                  <a:rPr lang="ru-RU" dirty="0"/>
                  <a:t>, </a:t>
                </a:r>
                <a:endParaRPr lang="en-US" dirty="0"/>
              </a:p>
              <a:p>
                <a:r>
                  <a:rPr lang="ru-RU" dirty="0"/>
                  <a:t>за </a:t>
                </a:r>
                <a:r>
                  <a:rPr lang="ru-RU" dirty="0" err="1"/>
                  <a:t>якою</a:t>
                </a:r>
                <a:r>
                  <a:rPr lang="ru-RU" dirty="0"/>
                  <a:t> </a:t>
                </a:r>
                <a:r>
                  <a:rPr lang="ru-RU" dirty="0" err="1"/>
                  <a:t>лежить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ru-RU" dirty="0"/>
                  <a:t> </a:t>
                </a:r>
                <a:r>
                  <a:rPr lang="ru-RU" dirty="0" err="1"/>
                  <a:t>відсотків</a:t>
                </a:r>
                <a:r>
                  <a:rPr lang="ru-RU" dirty="0"/>
                  <a:t> </a:t>
                </a:r>
                <a:r>
                  <a:rPr lang="ru-RU" dirty="0" err="1"/>
                  <a:t>його</a:t>
                </a:r>
                <a:r>
                  <a:rPr lang="ru-RU" dirty="0"/>
                  <a:t> </a:t>
                </a:r>
                <a:r>
                  <a:rPr lang="ru-RU" dirty="0" err="1"/>
                  <a:t>площі</a:t>
                </a:r>
                <a:r>
                  <a:rPr lang="ru-RU" dirty="0"/>
                  <a:t> (величина </a:t>
                </a:r>
                <a:r>
                  <a:rPr lang="ru-RU" dirty="0" err="1"/>
                  <a:t>шукається</a:t>
                </a:r>
                <a:r>
                  <a:rPr lang="ru-RU" dirty="0"/>
                  <a:t> по </a:t>
                </a:r>
                <a:r>
                  <a:rPr lang="ru-RU" dirty="0" err="1"/>
                  <a:t>таблицях</a:t>
                </a:r>
                <a:r>
                  <a:rPr lang="ru-RU" dirty="0"/>
                  <a:t>)  </a:t>
                </a:r>
                <a:endParaRPr lang="en-US" dirty="0"/>
              </a:p>
            </p:txBody>
          </p:sp>
        </mc:Choice>
        <mc:Fallback xmlns="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096A0863-821A-4560-A7DE-0B010B6560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4401700"/>
                <a:ext cx="8002062" cy="646331"/>
              </a:xfrm>
              <a:prstGeom prst="rect">
                <a:avLst/>
              </a:prstGeom>
              <a:blipFill>
                <a:blip r:embed="rId9"/>
                <a:stretch>
                  <a:fillRect l="-609" t="-4717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кутник 13">
            <a:extLst>
              <a:ext uri="{FF2B5EF4-FFF2-40B4-BE49-F238E27FC236}">
                <a16:creationId xmlns:a16="http://schemas.microsoft.com/office/drawing/2014/main" id="{82ACEF4C-C0DC-4BB4-BEBA-FC26EE2FC415}"/>
              </a:ext>
            </a:extLst>
          </p:cNvPr>
          <p:cNvSpPr/>
          <p:nvPr/>
        </p:nvSpPr>
        <p:spPr>
          <a:xfrm>
            <a:off x="2750667" y="5268294"/>
            <a:ext cx="6096000" cy="923330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виходити</a:t>
            </a:r>
            <a:r>
              <a:rPr lang="ru-RU" dirty="0"/>
              <a:t> за </a:t>
            </a:r>
            <a:r>
              <a:rPr lang="ru-RU" dirty="0" err="1"/>
              <a:t>межі</a:t>
            </a:r>
            <a:r>
              <a:rPr lang="ru-RU" dirty="0"/>
              <a:t> (-1; +1), </a:t>
            </a:r>
            <a:r>
              <a:rPr lang="ru-RU" dirty="0" err="1"/>
              <a:t>однак</a:t>
            </a:r>
            <a:r>
              <a:rPr lang="ru-RU" dirty="0"/>
              <a:t>,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означає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гіпотеза</a:t>
            </a:r>
            <a:r>
              <a:rPr lang="ru-RU" dirty="0"/>
              <a:t> </a:t>
            </a:r>
            <a:r>
              <a:rPr lang="ru-RU" dirty="0" err="1"/>
              <a:t>нормальності</a:t>
            </a:r>
            <a:r>
              <a:rPr lang="ru-RU" dirty="0"/>
              <a:t> для </a:t>
            </a:r>
            <a:r>
              <a:rPr lang="ru-RU" dirty="0" err="1"/>
              <a:t>нашої</a:t>
            </a:r>
            <a:r>
              <a:rPr lang="ru-RU" dirty="0"/>
              <a:t> </a:t>
            </a:r>
            <a:r>
              <a:rPr lang="ru-RU" dirty="0" err="1"/>
              <a:t>вибірки</a:t>
            </a:r>
            <a:r>
              <a:rPr lang="ru-RU" dirty="0"/>
              <a:t> </a:t>
            </a:r>
            <a:r>
              <a:rPr lang="ru-RU" dirty="0" err="1"/>
              <a:t>виявилася</a:t>
            </a:r>
            <a:r>
              <a:rPr lang="ru-RU" dirty="0"/>
              <a:t> </a:t>
            </a:r>
            <a:r>
              <a:rPr lang="ru-RU" dirty="0" err="1"/>
              <a:t>некоректною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14171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99B4F89-7632-476B-97A5-7309AE27F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/>
              <a:t>КОЕФІЦІЄНТ РАНГОВОЇ КОРЕЛЯЦІЇ СПІРМЕНА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Місце для вмісту 4">
                <a:extLst>
                  <a:ext uri="{FF2B5EF4-FFF2-40B4-BE49-F238E27FC236}">
                    <a16:creationId xmlns:a16="http://schemas.microsoft.com/office/drawing/2014/main" id="{14D86766-C869-4A16-AD35-105C36C7AD5E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ru-RU" dirty="0"/>
                  <a:t>обидві </a:t>
                </a:r>
                <a:r>
                  <a:rPr lang="ru-RU" dirty="0" err="1"/>
                  <a:t>змінні</a:t>
                </a:r>
                <a:r>
                  <a:rPr lang="ru-RU" dirty="0"/>
                  <a:t> </a:t>
                </a:r>
                <a:r>
                  <a:rPr lang="ru-RU" dirty="0" err="1"/>
                  <a:t>виміряні</a:t>
                </a:r>
                <a:r>
                  <a:rPr lang="ru-RU" dirty="0"/>
                  <a:t> в </a:t>
                </a:r>
                <a:r>
                  <a:rPr lang="ru-RU" dirty="0" err="1"/>
                  <a:t>порядкових</a:t>
                </a:r>
                <a:r>
                  <a:rPr lang="ru-RU" dirty="0"/>
                  <a:t> шкалах,</a:t>
                </a:r>
                <a:endParaRPr lang="en-US" dirty="0"/>
              </a:p>
              <a:p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nary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nary>
                  </m:oMath>
                </a14:m>
                <a:r>
                  <a:rPr lang="ru-RU" dirty="0"/>
                  <a:t> </a:t>
                </a:r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=1−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5" name="Місце для вмісту 4">
                <a:extLst>
                  <a:ext uri="{FF2B5EF4-FFF2-40B4-BE49-F238E27FC236}">
                    <a16:creationId xmlns:a16="http://schemas.microsoft.com/office/drawing/2014/main" id="{14D86766-C869-4A16-AD35-105C36C7AD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DF5EC41B-E514-4573-A609-08102FD71D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dirty="0"/>
              <a:t>Приклад: </a:t>
            </a:r>
          </a:p>
          <a:p>
            <a:endParaRPr lang="uk-UA" dirty="0"/>
          </a:p>
          <a:p>
            <a:r>
              <a:rPr lang="uk-UA" dirty="0"/>
              <a:t>Визначити за допомогою </a:t>
            </a:r>
            <a:r>
              <a:rPr lang="ru-RU" dirty="0" err="1"/>
              <a:t>рангування</a:t>
            </a:r>
            <a:r>
              <a:rPr lang="ru-RU" dirty="0"/>
              <a:t> </a:t>
            </a:r>
            <a:r>
              <a:rPr lang="ru-RU" dirty="0" err="1"/>
              <a:t>наскільки</a:t>
            </a:r>
            <a:r>
              <a:rPr lang="ru-RU" dirty="0"/>
              <a:t> студенту </a:t>
            </a:r>
            <a:r>
              <a:rPr lang="ru-RU" dirty="0" err="1"/>
              <a:t>подобається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група</a:t>
            </a:r>
            <a:r>
              <a:rPr lang="ru-RU" dirty="0"/>
              <a:t> (Х), а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куратор (У) </a:t>
            </a:r>
          </a:p>
        </p:txBody>
      </p:sp>
    </p:spTree>
    <p:extLst>
      <p:ext uri="{BB962C8B-B14F-4D97-AF65-F5344CB8AC3E}">
        <p14:creationId xmlns:p14="http://schemas.microsoft.com/office/powerpoint/2010/main" val="2541787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Місце для вмісту 6">
            <a:extLst>
              <a:ext uri="{FF2B5EF4-FFF2-40B4-BE49-F238E27FC236}">
                <a16:creationId xmlns:a16="http://schemas.microsoft.com/office/drawing/2014/main" id="{AAB55623-6A70-4B12-A21F-1C5862B63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1000"/>
            <a:ext cx="10515600" cy="5795963"/>
          </a:xfrm>
        </p:spPr>
        <p:txBody>
          <a:bodyPr/>
          <a:lstStyle/>
          <a:p>
            <a:r>
              <a:rPr lang="ru-RU" i="1" dirty="0" err="1"/>
              <a:t>Обчислення</a:t>
            </a:r>
            <a:r>
              <a:rPr lang="ru-RU" i="1" dirty="0"/>
              <a:t> </a:t>
            </a:r>
            <a:r>
              <a:rPr lang="ru-RU" i="1" dirty="0" err="1"/>
              <a:t>коефіцієнта</a:t>
            </a:r>
            <a:r>
              <a:rPr lang="ru-RU" i="1" dirty="0"/>
              <a:t> </a:t>
            </a:r>
            <a:r>
              <a:rPr lang="ru-RU" i="1" dirty="0" err="1"/>
              <a:t>рангової</a:t>
            </a:r>
            <a:r>
              <a:rPr lang="ru-RU" i="1" dirty="0"/>
              <a:t> </a:t>
            </a:r>
            <a:r>
              <a:rPr lang="ru-RU" i="1" dirty="0" err="1"/>
              <a:t>кореляції</a:t>
            </a:r>
            <a:r>
              <a:rPr lang="ru-RU" i="1" dirty="0"/>
              <a:t> </a:t>
            </a:r>
            <a:r>
              <a:rPr lang="ru-RU" i="1" dirty="0" err="1"/>
              <a:t>Спірмена</a:t>
            </a:r>
            <a:endParaRPr lang="ru-RU" i="1" dirty="0"/>
          </a:p>
          <a:p>
            <a:r>
              <a:rPr lang="ru-RU" i="1" dirty="0"/>
              <a:t> </a:t>
            </a:r>
            <a:endParaRPr lang="ru-RU" dirty="0"/>
          </a:p>
        </p:txBody>
      </p:sp>
      <p:sp>
        <p:nvSpPr>
          <p:cNvPr id="50179" name="Номер слайда 1">
            <a:extLst>
              <a:ext uri="{FF2B5EF4-FFF2-40B4-BE49-F238E27FC236}">
                <a16:creationId xmlns:a16="http://schemas.microsoft.com/office/drawing/2014/main" id="{2FEB887F-84D9-41E1-9CA1-4698B65B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7BA53512-279E-4314-9AEB-6B2112D7F5A3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18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Таблиця 7">
                <a:extLst>
                  <a:ext uri="{FF2B5EF4-FFF2-40B4-BE49-F238E27FC236}">
                    <a16:creationId xmlns:a16="http://schemas.microsoft.com/office/drawing/2014/main" id="{2E42D106-8CD9-48E4-8397-ACBC31BDDD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820696"/>
                  </p:ext>
                </p:extLst>
              </p:nvPr>
            </p:nvGraphicFramePr>
            <p:xfrm>
              <a:off x="1854200" y="1085426"/>
              <a:ext cx="8204200" cy="4395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40840">
                      <a:extLst>
                        <a:ext uri="{9D8B030D-6E8A-4147-A177-3AD203B41FA5}">
                          <a16:colId xmlns:a16="http://schemas.microsoft.com/office/drawing/2014/main" val="3149000362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241643598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749848977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852390987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3620782519"/>
                        </a:ext>
                      </a:extLst>
                    </a:gridCol>
                  </a:tblGrid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№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oMath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𝒚</m:t>
                                  </m:r>
                                </m:e>
                              </m:d>
                            </m:oMath>
                          </a14:m>
                          <a:r>
                            <a:rPr lang="en-US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ru-RU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1" i="1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  <m:r>
                                          <a:rPr lang="en-US" b="1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b="1" i="1" smtClean="0">
                                            <a:latin typeface="Cambria Math" panose="02040503050406030204" pitchFamily="18" charset="0"/>
                                          </a:rPr>
                                          <m:t>𝒚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56808083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3507828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5367820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7523792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8555917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5388292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889010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68961108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5355726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341024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10827456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el-GR" dirty="0"/>
                            <a:t>Σ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98207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Таблиця 7">
                <a:extLst>
                  <a:ext uri="{FF2B5EF4-FFF2-40B4-BE49-F238E27FC236}">
                    <a16:creationId xmlns:a16="http://schemas.microsoft.com/office/drawing/2014/main" id="{2E42D106-8CD9-48E4-8397-ACBC31BDDD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820696"/>
                  </p:ext>
                </p:extLst>
              </p:nvPr>
            </p:nvGraphicFramePr>
            <p:xfrm>
              <a:off x="1854200" y="1085426"/>
              <a:ext cx="8204200" cy="4395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40840">
                      <a:extLst>
                        <a:ext uri="{9D8B030D-6E8A-4147-A177-3AD203B41FA5}">
                          <a16:colId xmlns:a16="http://schemas.microsoft.com/office/drawing/2014/main" val="3149000362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241643598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749848977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852390987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3620782519"/>
                        </a:ext>
                      </a:extLst>
                    </a:gridCol>
                  </a:tblGrid>
                  <a:tr h="37192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№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00372" t="-8197" r="-302230" b="-11081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99630" t="-8197" r="-201111" b="-11081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300743" t="-8197" r="-101859" b="-11081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400743" t="-8197" r="-1859" b="-11081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5680808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350782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536782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752379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855591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538829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88901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6896110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535572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34102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1082745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l-GR" dirty="0"/>
                            <a:t>Σ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98207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533258-DDBA-460D-B306-827F4743BF1E}"/>
                  </a:ext>
                </a:extLst>
              </p:cNvPr>
              <p:cNvSpPr txBox="1"/>
              <p:nvPr/>
            </p:nvSpPr>
            <p:spPr>
              <a:xfrm>
                <a:off x="1371600" y="5908133"/>
                <a:ext cx="3062890" cy="5596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∙94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100−1</m:t>
                              </m:r>
                            </m:e>
                          </m:d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=0,43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533258-DDBA-460D-B306-827F4743BF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5908133"/>
                <a:ext cx="3062890" cy="5596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3333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0BC66-0E40-4D4B-9387-C97B8F321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/>
              <a:t>КОЕФІЦІЄНТ </a:t>
            </a:r>
            <a:r>
              <a:rPr lang="el-GR" i="1" dirty="0"/>
              <a:t>τ-</a:t>
            </a:r>
            <a:r>
              <a:rPr lang="ru-RU" i="1" dirty="0"/>
              <a:t>КЕНДАЛЛА </a:t>
            </a:r>
            <a:endParaRPr lang="ru-RU" dirty="0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0371D24F-11F7-442A-98C7-C4FF2282F28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Впорядковують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ранги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Підраховується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співпадань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P):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кожного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підраховується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ранг по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виявляється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менше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рангів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знаходяться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нижче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Підраховується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інверсій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Q):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кожного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підраховується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ранг по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виявляється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ранги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знаходяться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нижче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Місце для вмісту 4">
                <a:extLst>
                  <a:ext uri="{FF2B5EF4-FFF2-40B4-BE49-F238E27FC236}">
                    <a16:creationId xmlns:a16="http://schemas.microsoft.com/office/drawing/2014/main" id="{338F3315-2EFD-426C-8BF9-4FB69AC0F4FC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ru-RU" dirty="0"/>
                  <a:t>4. </a:t>
                </a:r>
                <a:r>
                  <a:rPr lang="ru-RU" dirty="0" err="1"/>
                  <a:t>Обчислюється</a:t>
                </a:r>
                <a:r>
                  <a:rPr lang="ru-RU" dirty="0"/>
                  <a:t> </a:t>
                </a:r>
                <a:r>
                  <a:rPr lang="ru-RU" dirty="0" err="1"/>
                  <a:t>коефіцієнт</a:t>
                </a:r>
                <a:r>
                  <a:rPr lang="ru-RU" dirty="0"/>
                  <a:t> τ за формулою: </a:t>
                </a:r>
                <a:endParaRPr lang="en-US" dirty="0"/>
              </a:p>
              <a:p>
                <a:pPr marL="0" indent="0">
                  <a:buNone/>
                </a:pPr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/2</m:t>
                        </m:r>
                      </m:den>
                    </m:f>
                  </m:oMath>
                </a14:m>
                <a:endParaRPr lang="en-US" dirty="0"/>
              </a:p>
              <a:p>
                <a:r>
                  <a:rPr lang="ru-RU" dirty="0"/>
                  <a:t>де: </a:t>
                </a:r>
              </a:p>
              <a:p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співпадань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інверсій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загальна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об’єктів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dirty="0"/>
                  <a:t> </a:t>
                </a:r>
              </a:p>
            </p:txBody>
          </p:sp>
        </mc:Choice>
        <mc:Fallback xmlns="">
          <p:sp>
            <p:nvSpPr>
              <p:cNvPr id="5" name="Місце для вмісту 4">
                <a:extLst>
                  <a:ext uri="{FF2B5EF4-FFF2-40B4-BE49-F238E27FC236}">
                    <a16:creationId xmlns:a16="http://schemas.microsoft.com/office/drawing/2014/main" id="{338F3315-2EFD-426C-8BF9-4FB69AC0F4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2"/>
                <a:stretch>
                  <a:fillRect l="-1647" t="-32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7702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5768E83D-DC08-48CF-9752-6F8CEA0D4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br>
              <a:rPr lang="en-US" dirty="0"/>
            </a:br>
            <a:r>
              <a:rPr lang="ru-RU" i="1" dirty="0" err="1"/>
              <a:t>Залежність</a:t>
            </a:r>
            <a:r>
              <a:rPr lang="ru-RU" i="1" dirty="0"/>
              <a:t> типу </a:t>
            </a:r>
            <a:r>
              <a:rPr lang="ru-RU" i="1" dirty="0" err="1"/>
              <a:t>коефіцієнта</a:t>
            </a:r>
            <a:r>
              <a:rPr lang="ru-RU" i="1" dirty="0"/>
              <a:t> </a:t>
            </a:r>
            <a:r>
              <a:rPr lang="ru-RU" i="1" dirty="0" err="1"/>
              <a:t>кореляції</a:t>
            </a:r>
            <a:r>
              <a:rPr lang="ru-RU" i="1" dirty="0"/>
              <a:t> </a:t>
            </a:r>
            <a:r>
              <a:rPr lang="ru-RU" i="1" dirty="0" err="1"/>
              <a:t>від</a:t>
            </a:r>
            <a:r>
              <a:rPr lang="ru-RU" i="1" dirty="0"/>
              <a:t> способу </a:t>
            </a:r>
            <a:r>
              <a:rPr lang="ru-RU" i="1" dirty="0" err="1"/>
              <a:t>вимірювання</a:t>
            </a:r>
            <a:r>
              <a:rPr lang="ru-RU" i="1" dirty="0"/>
              <a:t> </a:t>
            </a:r>
            <a:r>
              <a:rPr lang="ru-RU" dirty="0"/>
              <a:t> </a:t>
            </a:r>
            <a:endParaRPr lang="uk-UA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10C3F81-2BFC-4222-A2F1-0B55027D725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9400" y="2190750"/>
          <a:ext cx="11696700" cy="4114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39340">
                  <a:extLst>
                    <a:ext uri="{9D8B030D-6E8A-4147-A177-3AD203B41FA5}">
                      <a16:colId xmlns:a16="http://schemas.microsoft.com/office/drawing/2014/main" val="3275999930"/>
                    </a:ext>
                  </a:extLst>
                </a:gridCol>
                <a:gridCol w="1699260">
                  <a:extLst>
                    <a:ext uri="{9D8B030D-6E8A-4147-A177-3AD203B41FA5}">
                      <a16:colId xmlns:a16="http://schemas.microsoft.com/office/drawing/2014/main" val="955778118"/>
                    </a:ext>
                  </a:extLst>
                </a:gridCol>
                <a:gridCol w="3365500">
                  <a:extLst>
                    <a:ext uri="{9D8B030D-6E8A-4147-A177-3AD203B41FA5}">
                      <a16:colId xmlns:a16="http://schemas.microsoft.com/office/drawing/2014/main" val="2848808520"/>
                    </a:ext>
                  </a:extLst>
                </a:gridCol>
                <a:gridCol w="1953260">
                  <a:extLst>
                    <a:ext uri="{9D8B030D-6E8A-4147-A177-3AD203B41FA5}">
                      <a16:colId xmlns:a16="http://schemas.microsoft.com/office/drawing/2014/main" val="4215597638"/>
                    </a:ext>
                  </a:extLst>
                </a:gridCol>
                <a:gridCol w="2339340">
                  <a:extLst>
                    <a:ext uri="{9D8B030D-6E8A-4147-A177-3AD203B41FA5}">
                      <a16:colId xmlns:a16="http://schemas.microsoft.com/office/drawing/2014/main" val="3881483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            x    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припущенням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638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Коефіцієнт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l-GR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ϕ 	</a:t>
                      </a:r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Коефіцієнт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l-GR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ϕ  (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в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більшості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випадків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Кертена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Гласна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Точковий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435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припущенням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l-GR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ϕ </a:t>
                      </a:r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більшості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випадків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	</a:t>
                      </a:r>
                    </a:p>
                    <a:p>
                      <a:endParaRPr lang="ru-RU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Тетрахоричний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895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4373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Місце для вмісту 6">
            <a:extLst>
              <a:ext uri="{FF2B5EF4-FFF2-40B4-BE49-F238E27FC236}">
                <a16:creationId xmlns:a16="http://schemas.microsoft.com/office/drawing/2014/main" id="{AAB55623-6A70-4B12-A21F-1C5862B63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1000"/>
            <a:ext cx="10515600" cy="5795963"/>
          </a:xfrm>
        </p:spPr>
        <p:txBody>
          <a:bodyPr/>
          <a:lstStyle/>
          <a:p>
            <a:pPr algn="ctr"/>
            <a:r>
              <a:rPr lang="ru-RU" i="1" dirty="0"/>
              <a:t>Приклад </a:t>
            </a:r>
          </a:p>
          <a:p>
            <a:r>
              <a:rPr lang="ru-RU" i="1" dirty="0"/>
              <a:t> </a:t>
            </a:r>
            <a:endParaRPr lang="ru-RU" dirty="0"/>
          </a:p>
        </p:txBody>
      </p:sp>
      <p:sp>
        <p:nvSpPr>
          <p:cNvPr id="50179" name="Номер слайда 1">
            <a:extLst>
              <a:ext uri="{FF2B5EF4-FFF2-40B4-BE49-F238E27FC236}">
                <a16:creationId xmlns:a16="http://schemas.microsoft.com/office/drawing/2014/main" id="{2FEB887F-84D9-41E1-9CA1-4698B65B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7BA53512-279E-4314-9AEB-6B2112D7F5A3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20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Таблиця 7">
                <a:extLst>
                  <a:ext uri="{FF2B5EF4-FFF2-40B4-BE49-F238E27FC236}">
                    <a16:creationId xmlns:a16="http://schemas.microsoft.com/office/drawing/2014/main" id="{2E42D106-8CD9-48E4-8397-ACBC31BDDD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6866743"/>
                  </p:ext>
                </p:extLst>
              </p:nvPr>
            </p:nvGraphicFramePr>
            <p:xfrm>
              <a:off x="1854200" y="1085426"/>
              <a:ext cx="8204200" cy="46634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2300">
                      <a:extLst>
                        <a:ext uri="{9D8B030D-6E8A-4147-A177-3AD203B41FA5}">
                          <a16:colId xmlns:a16="http://schemas.microsoft.com/office/drawing/2014/main" val="3149000362"/>
                        </a:ext>
                      </a:extLst>
                    </a:gridCol>
                    <a:gridCol w="2159000">
                      <a:extLst>
                        <a:ext uri="{9D8B030D-6E8A-4147-A177-3AD203B41FA5}">
                          <a16:colId xmlns:a16="http://schemas.microsoft.com/office/drawing/2014/main" val="1241643598"/>
                        </a:ext>
                      </a:extLst>
                    </a:gridCol>
                    <a:gridCol w="2641600">
                      <a:extLst>
                        <a:ext uri="{9D8B030D-6E8A-4147-A177-3AD203B41FA5}">
                          <a16:colId xmlns:a16="http://schemas.microsoft.com/office/drawing/2014/main" val="1749848977"/>
                        </a:ext>
                      </a:extLst>
                    </a:gridCol>
                    <a:gridCol w="1651000">
                      <a:extLst>
                        <a:ext uri="{9D8B030D-6E8A-4147-A177-3AD203B41FA5}">
                          <a16:colId xmlns:a16="http://schemas.microsoft.com/office/drawing/2014/main" val="1852390987"/>
                        </a:ext>
                      </a:extLst>
                    </a:gridCol>
                    <a:gridCol w="1130300">
                      <a:extLst>
                        <a:ext uri="{9D8B030D-6E8A-4147-A177-3AD203B41FA5}">
                          <a16:colId xmlns:a16="http://schemas.microsoft.com/office/drawing/2014/main" val="362078251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№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подобається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група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oMath>
                          </a14:m>
                          <a:endParaRPr lang="ru-RU" dirty="0"/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подобається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куратор)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i="1" u="none" strike="noStrike" kern="1200" baseline="0" dirty="0">
                              <a:solidFill>
                                <a:schemeClr val="lt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lang="uk-UA" sz="1800" b="0" i="1" u="none" strike="noStrike" kern="1200" baseline="0" dirty="0">
                            <a:solidFill>
                              <a:schemeClr val="lt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Співпадання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І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нверсії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56808083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3507828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5367820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7523792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8555917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5388292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889010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68961108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5355726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341024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10827456"/>
                      </a:ext>
                    </a:extLst>
                  </a:tr>
                  <a:tr h="329212">
                    <a:tc gridSpan="3">
                      <a:txBody>
                        <a:bodyPr/>
                        <a:lstStyle/>
                        <a:p>
                          <a:pPr algn="r"/>
                          <a:r>
                            <a:rPr lang="ru-RU" dirty="0"/>
                            <a:t>∑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15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98207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Таблиця 7">
                <a:extLst>
                  <a:ext uri="{FF2B5EF4-FFF2-40B4-BE49-F238E27FC236}">
                    <a16:creationId xmlns:a16="http://schemas.microsoft.com/office/drawing/2014/main" id="{2E42D106-8CD9-48E4-8397-ACBC31BDDD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6866743"/>
                  </p:ext>
                </p:extLst>
              </p:nvPr>
            </p:nvGraphicFramePr>
            <p:xfrm>
              <a:off x="1854200" y="1085426"/>
              <a:ext cx="8204200" cy="46634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2300">
                      <a:extLst>
                        <a:ext uri="{9D8B030D-6E8A-4147-A177-3AD203B41FA5}">
                          <a16:colId xmlns:a16="http://schemas.microsoft.com/office/drawing/2014/main" val="3149000362"/>
                        </a:ext>
                      </a:extLst>
                    </a:gridCol>
                    <a:gridCol w="2159000">
                      <a:extLst>
                        <a:ext uri="{9D8B030D-6E8A-4147-A177-3AD203B41FA5}">
                          <a16:colId xmlns:a16="http://schemas.microsoft.com/office/drawing/2014/main" val="1241643598"/>
                        </a:ext>
                      </a:extLst>
                    </a:gridCol>
                    <a:gridCol w="2641600">
                      <a:extLst>
                        <a:ext uri="{9D8B030D-6E8A-4147-A177-3AD203B41FA5}">
                          <a16:colId xmlns:a16="http://schemas.microsoft.com/office/drawing/2014/main" val="1749848977"/>
                        </a:ext>
                      </a:extLst>
                    </a:gridCol>
                    <a:gridCol w="1651000">
                      <a:extLst>
                        <a:ext uri="{9D8B030D-6E8A-4147-A177-3AD203B41FA5}">
                          <a16:colId xmlns:a16="http://schemas.microsoft.com/office/drawing/2014/main" val="1852390987"/>
                        </a:ext>
                      </a:extLst>
                    </a:gridCol>
                    <a:gridCol w="1130300">
                      <a:extLst>
                        <a:ext uri="{9D8B030D-6E8A-4147-A177-3AD203B41FA5}">
                          <a16:colId xmlns:a16="http://schemas.microsoft.com/office/drawing/2014/main" val="3620782519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№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29096" t="-4762" r="-252825" b="-64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05300" t="-4762" r="-106221" b="-64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i="1" u="none" strike="noStrike" kern="1200" baseline="0" dirty="0">
                              <a:solidFill>
                                <a:schemeClr val="lt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lang="uk-UA" sz="1800" b="0" i="1" u="none" strike="noStrike" kern="1200" baseline="0" dirty="0">
                            <a:solidFill>
                              <a:schemeClr val="lt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Співпадання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І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нверсії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5680808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350782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536782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752379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855591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538829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88901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6896110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535572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34102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10827456"/>
                      </a:ext>
                    </a:extLst>
                  </a:tr>
                  <a:tr h="365760">
                    <a:tc gridSpan="3">
                      <a:txBody>
                        <a:bodyPr/>
                        <a:lstStyle/>
                        <a:p>
                          <a:pPr algn="r"/>
                          <a:r>
                            <a:rPr lang="ru-RU" dirty="0"/>
                            <a:t>∑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15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98207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533258-DDBA-460D-B306-827F4743BF1E}"/>
                  </a:ext>
                </a:extLst>
              </p:cNvPr>
              <p:cNvSpPr txBox="1"/>
              <p:nvPr/>
            </p:nvSpPr>
            <p:spPr>
              <a:xfrm>
                <a:off x="1371600" y="5908133"/>
                <a:ext cx="2772747" cy="5726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latin typeface="Cambria Math" panose="02040503050406030204" pitchFamily="18" charset="0"/>
                            </a:rPr>
                            <m:t>30−15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10−1</m:t>
                              </m:r>
                            </m:e>
                          </m:d>
                          <m:r>
                            <a:rPr lang="uk-UA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/2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=0,</m:t>
                      </m:r>
                      <m:r>
                        <a:rPr lang="uk-UA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533258-DDBA-460D-B306-827F4743BF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5908133"/>
                <a:ext cx="2772747" cy="57265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4953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308838E-8844-4C54-986B-4033794AE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БІСЕРІАЛЬНИЙ КОЕФІЦІЄНТ РАНГОВОЇ КОРЕЛЯЦІЇ </a:t>
            </a:r>
            <a:endParaRPr lang="ru-RU" dirty="0"/>
          </a:p>
        </p:txBody>
      </p:sp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09A62AEF-CC82-40E5-A74D-E167AF84F3F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одна </a:t>
            </a:r>
            <a:r>
              <a:rPr lang="ru-RU" dirty="0" err="1"/>
              <a:t>змінна</a:t>
            </a:r>
            <a:r>
              <a:rPr lang="ru-RU" dirty="0"/>
              <a:t> </a:t>
            </a:r>
            <a:r>
              <a:rPr lang="ru-RU" dirty="0" err="1"/>
              <a:t>виміряна</a:t>
            </a:r>
            <a:r>
              <a:rPr lang="ru-RU" dirty="0"/>
              <a:t> в </a:t>
            </a:r>
            <a:r>
              <a:rPr lang="ru-RU" dirty="0" err="1"/>
              <a:t>дихотомічній</a:t>
            </a:r>
            <a:r>
              <a:rPr lang="ru-RU" dirty="0"/>
              <a:t> </a:t>
            </a:r>
            <a:r>
              <a:rPr lang="ru-RU" dirty="0" err="1"/>
              <a:t>шкалі</a:t>
            </a:r>
            <a:r>
              <a:rPr lang="ru-RU" dirty="0"/>
              <a:t> </a:t>
            </a:r>
            <a:r>
              <a:rPr lang="ru-RU" dirty="0" err="1"/>
              <a:t>найменувань</a:t>
            </a:r>
            <a:r>
              <a:rPr lang="ru-RU" dirty="0"/>
              <a:t>, а друга – в </a:t>
            </a:r>
            <a:r>
              <a:rPr lang="ru-RU" dirty="0" err="1"/>
              <a:t>порядковій</a:t>
            </a:r>
            <a:r>
              <a:rPr lang="ru-RU" dirty="0"/>
              <a:t> </a:t>
            </a:r>
            <a:r>
              <a:rPr lang="ru-RU" dirty="0" err="1"/>
              <a:t>шкалі</a:t>
            </a:r>
            <a:r>
              <a:rPr lang="ru-RU" dirty="0"/>
              <a:t>. </a:t>
            </a:r>
            <a:endParaRPr lang="en-US" dirty="0"/>
          </a:p>
          <a:p>
            <a:r>
              <a:rPr lang="uk-UA" dirty="0"/>
              <a:t>ПРИКЛАД:</a:t>
            </a:r>
          </a:p>
          <a:p>
            <a:pPr marL="0" indent="0">
              <a:buNone/>
            </a:pPr>
            <a:r>
              <a:rPr lang="ru-RU" dirty="0" err="1"/>
              <a:t>Визначити</a:t>
            </a:r>
            <a:r>
              <a:rPr lang="ru-RU" dirty="0"/>
              <a:t> </a:t>
            </a:r>
            <a:r>
              <a:rPr lang="ru-RU" dirty="0" err="1"/>
              <a:t>зв’язок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статтю</a:t>
            </a:r>
            <a:r>
              <a:rPr lang="ru-RU" dirty="0"/>
              <a:t> та </a:t>
            </a:r>
            <a:r>
              <a:rPr lang="ru-RU" dirty="0" err="1"/>
              <a:t>рівнем</a:t>
            </a:r>
            <a:r>
              <a:rPr lang="ru-RU" dirty="0"/>
              <a:t> </a:t>
            </a:r>
            <a:r>
              <a:rPr lang="ru-RU" dirty="0" err="1"/>
              <a:t>тривожності</a:t>
            </a:r>
            <a:r>
              <a:rPr lang="ru-RU" dirty="0"/>
              <a:t>, </a:t>
            </a:r>
            <a:r>
              <a:rPr lang="ru-RU" dirty="0" err="1"/>
              <a:t>використовуючи</a:t>
            </a:r>
            <a:r>
              <a:rPr lang="ru-RU" dirty="0"/>
              <a:t> </a:t>
            </a:r>
            <a:r>
              <a:rPr lang="ru-RU" dirty="0" err="1"/>
              <a:t>оцінки</a:t>
            </a:r>
            <a:r>
              <a:rPr lang="ru-RU" dirty="0"/>
              <a:t> психолога-</a:t>
            </a:r>
            <a:r>
              <a:rPr lang="ru-RU" dirty="0" err="1"/>
              <a:t>експерта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ранжував</a:t>
            </a:r>
            <a:r>
              <a:rPr lang="ru-RU" dirty="0"/>
              <a:t>  </a:t>
            </a:r>
            <a:r>
              <a:rPr lang="ru-RU" dirty="0" err="1"/>
              <a:t>досліджуваних</a:t>
            </a:r>
            <a:r>
              <a:rPr lang="ru-RU" dirty="0"/>
              <a:t> за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рівнем</a:t>
            </a:r>
            <a:r>
              <a:rPr lang="ru-RU" dirty="0"/>
              <a:t> </a:t>
            </a:r>
            <a:r>
              <a:rPr lang="ru-RU" dirty="0" err="1"/>
              <a:t>тривожності</a:t>
            </a:r>
            <a:r>
              <a:rPr lang="ru-RU" dirty="0"/>
              <a:t> </a:t>
            </a:r>
          </a:p>
        </p:txBody>
      </p:sp>
      <p:graphicFrame>
        <p:nvGraphicFramePr>
          <p:cNvPr id="2" name="Місце для вмісту 1">
            <a:extLst>
              <a:ext uri="{FF2B5EF4-FFF2-40B4-BE49-F238E27FC236}">
                <a16:creationId xmlns:a16="http://schemas.microsoft.com/office/drawing/2014/main" id="{283788C8-E508-4A57-9D7C-13BE70CEE484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791743782"/>
              </p:ext>
            </p:extLst>
          </p:nvPr>
        </p:nvGraphicFramePr>
        <p:xfrm>
          <a:off x="6172200" y="1825625"/>
          <a:ext cx="51816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700">
                  <a:extLst>
                    <a:ext uri="{9D8B030D-6E8A-4147-A177-3AD203B41FA5}">
                      <a16:colId xmlns:a16="http://schemas.microsoft.com/office/drawing/2014/main" val="1994791301"/>
                    </a:ext>
                  </a:extLst>
                </a:gridCol>
                <a:gridCol w="2933700">
                  <a:extLst>
                    <a:ext uri="{9D8B030D-6E8A-4147-A177-3AD203B41FA5}">
                      <a16:colId xmlns:a16="http://schemas.microsoft.com/office/drawing/2014/main" val="953939381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2710505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/>
                        <a:t>№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СТАТЬ (1-Ч; 0-Ж)</a:t>
                      </a:r>
                    </a:p>
                    <a:p>
                      <a:pPr algn="ctr"/>
                      <a:r>
                        <a:rPr lang="en-US" dirty="0"/>
                        <a:t>X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ТРИВОЖНІСТЬ</a:t>
                      </a:r>
                      <a:endParaRPr lang="en-US" dirty="0"/>
                    </a:p>
                    <a:p>
                      <a:pPr algn="ctr"/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920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585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47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85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985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767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57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123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679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8960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554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26629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A9F237ED-1704-4ED3-82E0-E093BF9034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30200"/>
            <a:ext cx="5181600" cy="584676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У такому </a:t>
            </a:r>
            <a:r>
              <a:rPr lang="ru-RU" dirty="0" err="1"/>
              <a:t>випадку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, </a:t>
            </a:r>
            <a:r>
              <a:rPr lang="ru-RU" dirty="0" err="1"/>
              <a:t>по-перше</a:t>
            </a:r>
            <a:r>
              <a:rPr lang="ru-RU" dirty="0"/>
              <a:t>, </a:t>
            </a:r>
            <a:r>
              <a:rPr lang="ru-RU" dirty="0" err="1"/>
              <a:t>впорядкувати</a:t>
            </a:r>
            <a:r>
              <a:rPr lang="ru-RU" dirty="0"/>
              <a:t> ранги,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чого</a:t>
            </a:r>
            <a:r>
              <a:rPr lang="ru-RU" dirty="0"/>
              <a:t> </a:t>
            </a:r>
            <a:r>
              <a:rPr lang="ru-RU" dirty="0" err="1"/>
              <a:t>розписати</a:t>
            </a:r>
            <a:r>
              <a:rPr lang="ru-RU" dirty="0"/>
              <a:t> ранги по принципу </a:t>
            </a:r>
            <a:r>
              <a:rPr lang="ru-RU" dirty="0" err="1"/>
              <a:t>належності</a:t>
            </a:r>
            <a:r>
              <a:rPr lang="ru-RU" dirty="0"/>
              <a:t> до 1 </a:t>
            </a:r>
            <a:r>
              <a:rPr lang="ru-RU" dirty="0" err="1"/>
              <a:t>чи</a:t>
            </a:r>
            <a:r>
              <a:rPr lang="ru-RU" dirty="0"/>
              <a:t> до 0  </a:t>
            </a:r>
          </a:p>
          <a:p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/>
              <a:t>етап</a:t>
            </a:r>
            <a:r>
              <a:rPr lang="ru-RU" dirty="0"/>
              <a:t> – </a:t>
            </a:r>
            <a:r>
              <a:rPr lang="ru-RU" dirty="0" err="1"/>
              <a:t>підрахунок</a:t>
            </a:r>
            <a:r>
              <a:rPr lang="ru-RU" dirty="0"/>
              <a:t> </a:t>
            </a:r>
            <a:r>
              <a:rPr lang="ru-RU" dirty="0" err="1"/>
              <a:t>співпадань</a:t>
            </a:r>
            <a:r>
              <a:rPr lang="ru-RU" dirty="0"/>
              <a:t> та </a:t>
            </a:r>
            <a:r>
              <a:rPr lang="ru-RU" dirty="0" err="1"/>
              <a:t>інверсій</a:t>
            </a:r>
            <a:r>
              <a:rPr lang="ru-RU" dirty="0"/>
              <a:t>. У </a:t>
            </a:r>
            <a:r>
              <a:rPr lang="ru-RU" dirty="0" err="1"/>
              <a:t>цьому</a:t>
            </a:r>
            <a:r>
              <a:rPr lang="ru-RU" dirty="0"/>
              <a:t> </a:t>
            </a:r>
            <a:r>
              <a:rPr lang="ru-RU" dirty="0" err="1"/>
              <a:t>випадку</a:t>
            </a:r>
            <a:r>
              <a:rPr lang="ru-RU" dirty="0"/>
              <a:t> </a:t>
            </a:r>
            <a:r>
              <a:rPr lang="ru-RU" dirty="0" err="1"/>
              <a:t>дані</a:t>
            </a:r>
            <a:r>
              <a:rPr lang="ru-RU" dirty="0"/>
              <a:t> </a:t>
            </a:r>
            <a:r>
              <a:rPr lang="ru-RU" dirty="0" err="1"/>
              <a:t>організовані</a:t>
            </a:r>
            <a:r>
              <a:rPr lang="ru-RU" dirty="0"/>
              <a:t> таким чином,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співпадань</a:t>
            </a:r>
            <a:r>
              <a:rPr lang="ru-RU" dirty="0"/>
              <a:t> </a:t>
            </a:r>
            <a:r>
              <a:rPr lang="ru-RU" dirty="0" err="1"/>
              <a:t>рахується</a:t>
            </a:r>
            <a:r>
              <a:rPr lang="ru-RU" dirty="0"/>
              <a:t> для </a:t>
            </a:r>
            <a:r>
              <a:rPr lang="ru-RU" dirty="0" err="1"/>
              <a:t>рангів</a:t>
            </a:r>
            <a:r>
              <a:rPr lang="ru-RU" dirty="0"/>
              <a:t> в </a:t>
            </a:r>
            <a:r>
              <a:rPr lang="ru-RU" dirty="0" err="1"/>
              <a:t>стовпчику</a:t>
            </a:r>
            <a:r>
              <a:rPr lang="ru-RU" dirty="0"/>
              <a:t> 1 і </a:t>
            </a:r>
            <a:r>
              <a:rPr lang="ru-RU" dirty="0" err="1"/>
              <a:t>рівна</a:t>
            </a:r>
            <a:r>
              <a:rPr lang="ru-RU" dirty="0"/>
              <a:t>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об’єктів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знаходяться</a:t>
            </a:r>
            <a:r>
              <a:rPr lang="ru-RU" dirty="0"/>
              <a:t> в </a:t>
            </a:r>
            <a:r>
              <a:rPr lang="ru-RU" dirty="0" err="1"/>
              <a:t>стовпчику</a:t>
            </a:r>
            <a:r>
              <a:rPr lang="ru-RU" dirty="0"/>
              <a:t> 0 </a:t>
            </a:r>
            <a:r>
              <a:rPr lang="ru-RU" dirty="0" err="1"/>
              <a:t>нижче</a:t>
            </a:r>
            <a:r>
              <a:rPr lang="ru-RU" dirty="0"/>
              <a:t> взятого рангу в </a:t>
            </a:r>
            <a:r>
              <a:rPr lang="ru-RU" dirty="0" err="1"/>
              <a:t>стовпчику</a:t>
            </a:r>
            <a:r>
              <a:rPr lang="ru-RU" dirty="0"/>
              <a:t> 1. </a:t>
            </a:r>
          </a:p>
          <a:p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інверсій</a:t>
            </a:r>
            <a:r>
              <a:rPr lang="ru-RU" dirty="0"/>
              <a:t> </a:t>
            </a:r>
            <a:r>
              <a:rPr lang="ru-RU" dirty="0" err="1"/>
              <a:t>рахується</a:t>
            </a:r>
            <a:r>
              <a:rPr lang="ru-RU" dirty="0"/>
              <a:t> для </a:t>
            </a:r>
            <a:r>
              <a:rPr lang="ru-RU" dirty="0" err="1"/>
              <a:t>рангів</a:t>
            </a:r>
            <a:r>
              <a:rPr lang="ru-RU" dirty="0"/>
              <a:t> у </a:t>
            </a:r>
            <a:r>
              <a:rPr lang="ru-RU" dirty="0" err="1"/>
              <a:t>стовпчику</a:t>
            </a:r>
            <a:r>
              <a:rPr lang="ru-RU" dirty="0"/>
              <a:t> 1 і </a:t>
            </a:r>
            <a:r>
              <a:rPr lang="ru-RU" dirty="0" err="1"/>
              <a:t>рівна</a:t>
            </a:r>
            <a:r>
              <a:rPr lang="ru-RU" dirty="0"/>
              <a:t>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об’єктів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знаходяться</a:t>
            </a:r>
            <a:r>
              <a:rPr lang="ru-RU" dirty="0"/>
              <a:t> в </a:t>
            </a:r>
            <a:r>
              <a:rPr lang="ru-RU" dirty="0" err="1"/>
              <a:t>стовпчику</a:t>
            </a:r>
            <a:r>
              <a:rPr lang="ru-RU" dirty="0"/>
              <a:t> 1 </a:t>
            </a:r>
            <a:r>
              <a:rPr lang="ru-RU" dirty="0" err="1"/>
              <a:t>нижче</a:t>
            </a:r>
            <a:r>
              <a:rPr lang="ru-RU" dirty="0"/>
              <a:t> взятого рангу </a:t>
            </a:r>
            <a:r>
              <a:rPr lang="ru-RU" dirty="0" err="1"/>
              <a:t>стовпчику</a:t>
            </a:r>
            <a:r>
              <a:rPr lang="ru-RU" dirty="0"/>
              <a:t> 0. </a:t>
            </a:r>
          </a:p>
        </p:txBody>
      </p:sp>
      <p:graphicFrame>
        <p:nvGraphicFramePr>
          <p:cNvPr id="5" name="Місце для вмісту 4">
            <a:extLst>
              <a:ext uri="{FF2B5EF4-FFF2-40B4-BE49-F238E27FC236}">
                <a16:creationId xmlns:a16="http://schemas.microsoft.com/office/drawing/2014/main" id="{C1244D9D-33AB-4156-A19E-C135413998C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26749382"/>
              </p:ext>
            </p:extLst>
          </p:nvPr>
        </p:nvGraphicFramePr>
        <p:xfrm>
          <a:off x="6108700" y="444499"/>
          <a:ext cx="5562600" cy="5986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001">
                  <a:extLst>
                    <a:ext uri="{9D8B030D-6E8A-4147-A177-3AD203B41FA5}">
                      <a16:colId xmlns:a16="http://schemas.microsoft.com/office/drawing/2014/main" val="3632659462"/>
                    </a:ext>
                  </a:extLst>
                </a:gridCol>
                <a:gridCol w="511813">
                  <a:extLst>
                    <a:ext uri="{9D8B030D-6E8A-4147-A177-3AD203B41FA5}">
                      <a16:colId xmlns:a16="http://schemas.microsoft.com/office/drawing/2014/main" val="2013015950"/>
                    </a:ext>
                  </a:extLst>
                </a:gridCol>
                <a:gridCol w="498344">
                  <a:extLst>
                    <a:ext uri="{9D8B030D-6E8A-4147-A177-3AD203B41FA5}">
                      <a16:colId xmlns:a16="http://schemas.microsoft.com/office/drawing/2014/main" val="3550578648"/>
                    </a:ext>
                  </a:extLst>
                </a:gridCol>
                <a:gridCol w="713845">
                  <a:extLst>
                    <a:ext uri="{9D8B030D-6E8A-4147-A177-3AD203B41FA5}">
                      <a16:colId xmlns:a16="http://schemas.microsoft.com/office/drawing/2014/main" val="949777183"/>
                    </a:ext>
                  </a:extLst>
                </a:gridCol>
                <a:gridCol w="754251">
                  <a:extLst>
                    <a:ext uri="{9D8B030D-6E8A-4147-A177-3AD203B41FA5}">
                      <a16:colId xmlns:a16="http://schemas.microsoft.com/office/drawing/2014/main" val="1526113760"/>
                    </a:ext>
                  </a:extLst>
                </a:gridCol>
                <a:gridCol w="1521971">
                  <a:extLst>
                    <a:ext uri="{9D8B030D-6E8A-4147-A177-3AD203B41FA5}">
                      <a16:colId xmlns:a16="http://schemas.microsoft.com/office/drawing/2014/main" val="2183742453"/>
                    </a:ext>
                  </a:extLst>
                </a:gridCol>
                <a:gridCol w="1131375">
                  <a:extLst>
                    <a:ext uri="{9D8B030D-6E8A-4147-A177-3AD203B41FA5}">
                      <a16:colId xmlns:a16="http://schemas.microsoft.com/office/drawing/2014/main" val="3700754117"/>
                    </a:ext>
                  </a:extLst>
                </a:gridCol>
              </a:tblGrid>
              <a:tr h="320040">
                <a:tc rowSpan="2">
                  <a:txBody>
                    <a:bodyPr/>
                    <a:lstStyle/>
                    <a:p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Ранги по 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Співпадання</a:t>
                      </a:r>
                      <a:endParaRPr lang="en-US" sz="1800" b="0" i="0" u="none" strike="noStrike" kern="1200" baseline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І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нверсії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2680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X=1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X=0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673622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796340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686020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928549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155110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891046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272663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109069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696252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363378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239700"/>
                  </a:ext>
                </a:extLst>
              </a:tr>
              <a:tr h="477705">
                <a:tc gridSpan="5">
                  <a:txBody>
                    <a:bodyPr/>
                    <a:lstStyle/>
                    <a:p>
                      <a:pPr algn="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3161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11608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8D682A5F-6272-4FC5-B250-A3A4E07777B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200" y="673100"/>
                <a:ext cx="5181600" cy="5503863"/>
              </a:xfrm>
            </p:spPr>
            <p:txBody>
              <a:bodyPr/>
              <a:lstStyle/>
              <a:p>
                <a:r>
                  <a:rPr lang="ru-RU" dirty="0"/>
                  <a:t>Після </a:t>
                </a:r>
                <a:r>
                  <a:rPr lang="ru-RU" dirty="0" err="1"/>
                  <a:t>цього</a:t>
                </a:r>
                <a:r>
                  <a:rPr lang="ru-RU" dirty="0"/>
                  <a:t> </a:t>
                </a:r>
                <a:r>
                  <a:rPr lang="ru-RU" dirty="0" err="1"/>
                  <a:t>підраховується</a:t>
                </a:r>
                <a:r>
                  <a:rPr lang="ru-RU" dirty="0"/>
                  <a:t> сума </a:t>
                </a:r>
                <a:r>
                  <a:rPr lang="ru-RU" dirty="0" err="1"/>
                  <a:t>співпадань</a:t>
                </a:r>
                <a:r>
                  <a:rPr lang="ru-RU" dirty="0"/>
                  <a:t> та </a:t>
                </a:r>
                <a:r>
                  <a:rPr lang="ru-RU" dirty="0" err="1"/>
                  <a:t>інверсій</a:t>
                </a:r>
                <a:r>
                  <a:rPr lang="ru-RU" dirty="0"/>
                  <a:t> і </a:t>
                </a:r>
                <a:r>
                  <a:rPr lang="ru-RU" dirty="0" err="1"/>
                  <a:t>підставляється</a:t>
                </a:r>
                <a:r>
                  <a:rPr lang="ru-RU" dirty="0"/>
                  <a:t> у формулу: </a:t>
                </a: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𝑟𝑏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endParaRPr lang="en-US" dirty="0"/>
              </a:p>
              <a:p>
                <a:r>
                  <a:rPr lang="ru-RU" dirty="0"/>
                  <a:t>де: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dirty="0"/>
                  <a:t>–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нулів</a:t>
                </a:r>
                <a:r>
                  <a:rPr lang="ru-RU" dirty="0"/>
                  <a:t> по </a:t>
                </a:r>
                <a:r>
                  <a:rPr lang="ru-RU" dirty="0" err="1"/>
                  <a:t>дихотомічній</a:t>
                </a:r>
                <a:r>
                  <a:rPr lang="ru-RU" dirty="0"/>
                  <a:t> </a:t>
                </a:r>
                <a:r>
                  <a:rPr lang="ru-RU" dirty="0" err="1"/>
                  <a:t>змінній</a:t>
                </a:r>
                <a:r>
                  <a:rPr lang="ru-RU" dirty="0"/>
                  <a:t>, </a:t>
                </a:r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/>
                  <a:t>–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одиниць</a:t>
                </a:r>
                <a:r>
                  <a:rPr lang="ru-RU" dirty="0"/>
                  <a:t> по </a:t>
                </a:r>
                <a:r>
                  <a:rPr lang="ru-RU" dirty="0" err="1"/>
                  <a:t>дихотомічній</a:t>
                </a:r>
                <a:r>
                  <a:rPr lang="ru-RU" dirty="0"/>
                  <a:t> </a:t>
                </a:r>
                <a:r>
                  <a:rPr lang="ru-RU" dirty="0" err="1"/>
                  <a:t>змінній</a:t>
                </a:r>
                <a:r>
                  <a:rPr lang="ru-RU" dirty="0"/>
                  <a:t>.  </a:t>
                </a:r>
              </a:p>
            </p:txBody>
          </p:sp>
        </mc:Choice>
        <mc:Fallback xmlns="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8D682A5F-6272-4FC5-B250-A3A4E07777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200" y="673100"/>
                <a:ext cx="5181600" cy="5503863"/>
              </a:xfrm>
              <a:blipFill>
                <a:blip r:embed="rId2"/>
                <a:stretch>
                  <a:fillRect l="-2471" t="-177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Місце для вмісту 10">
                <a:extLst>
                  <a:ext uri="{FF2B5EF4-FFF2-40B4-BE49-F238E27FC236}">
                    <a16:creationId xmlns:a16="http://schemas.microsoft.com/office/drawing/2014/main" id="{DF78EF08-F0C3-45F8-AEA5-51F31953A896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6172200" y="774700"/>
                <a:ext cx="5181600" cy="540226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𝑟𝑏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acc>
                      </m:e>
                    </m:d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ru-RU" dirty="0"/>
                  <a:t>де: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ru-RU" dirty="0"/>
                  <a:t>– </a:t>
                </a:r>
                <a:r>
                  <a:rPr lang="ru-RU" dirty="0" err="1"/>
                  <a:t>середній</a:t>
                </a:r>
                <a:r>
                  <a:rPr lang="ru-RU" dirty="0"/>
                  <a:t> ранг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що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по Х </a:t>
                </a:r>
                <a:r>
                  <a:rPr lang="ru-RU" dirty="0" err="1"/>
                  <a:t>одиницю</a:t>
                </a:r>
                <a:r>
                  <a:rPr lang="ru-RU" dirty="0"/>
                  <a:t>, 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acc>
                  </m:oMath>
                </a14:m>
                <a:r>
                  <a:rPr lang="ru-RU" dirty="0"/>
                  <a:t>– </a:t>
                </a:r>
                <a:r>
                  <a:rPr lang="ru-RU" dirty="0" err="1"/>
                  <a:t>середній</a:t>
                </a:r>
                <a:r>
                  <a:rPr lang="ru-RU" dirty="0"/>
                  <a:t> ранг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що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по Х нуль. </a:t>
                </a:r>
              </a:p>
            </p:txBody>
          </p:sp>
        </mc:Choice>
        <mc:Fallback xmlns="">
          <p:sp>
            <p:nvSpPr>
              <p:cNvPr id="11" name="Місце для вмісту 10">
                <a:extLst>
                  <a:ext uri="{FF2B5EF4-FFF2-40B4-BE49-F238E27FC236}">
                    <a16:creationId xmlns:a16="http://schemas.microsoft.com/office/drawing/2014/main" id="{DF78EF08-F0C3-45F8-AEA5-51F31953A8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172200" y="774700"/>
                <a:ext cx="5181600" cy="5402263"/>
              </a:xfrm>
              <a:blipFill>
                <a:blip r:embed="rId3"/>
                <a:stretch>
                  <a:fillRect l="-24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35622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0A8E10-D67B-4EE0-B4BB-02BB7A45D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МНОЖИННА КОРЕЛЯЦІЯ 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0ECEA648-194E-4997-B3E5-E7EB3BA3B0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5181600" cy="4576763"/>
          </a:xfrm>
        </p:spPr>
        <p:txBody>
          <a:bodyPr/>
          <a:lstStyle/>
          <a:p>
            <a:r>
              <a:rPr lang="ru-RU" dirty="0" err="1"/>
              <a:t>зв’язок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змінною</a:t>
            </a:r>
            <a:r>
              <a:rPr lang="ru-RU" dirty="0"/>
              <a:t> У та </a:t>
            </a:r>
            <a:r>
              <a:rPr lang="ru-RU" dirty="0" err="1"/>
              <a:t>іншими</a:t>
            </a:r>
            <a:r>
              <a:rPr lang="ru-RU" dirty="0"/>
              <a:t> </a:t>
            </a:r>
            <a:r>
              <a:rPr lang="ru-RU" dirty="0" err="1"/>
              <a:t>двома</a:t>
            </a:r>
            <a:r>
              <a:rPr lang="ru-RU" dirty="0"/>
              <a:t> </a:t>
            </a:r>
            <a:r>
              <a:rPr lang="ru-RU" dirty="0" err="1"/>
              <a:t>змінними</a:t>
            </a:r>
            <a:r>
              <a:rPr lang="ru-RU" dirty="0"/>
              <a:t> Х1 та Х2. </a:t>
            </a:r>
          </a:p>
          <a:p>
            <a:r>
              <a:rPr lang="ru-RU" i="1" dirty="0"/>
              <a:t>Нехай Х1 – </a:t>
            </a:r>
            <a:r>
              <a:rPr lang="ru-RU" i="1" dirty="0" err="1"/>
              <a:t>рівень</a:t>
            </a:r>
            <a:r>
              <a:rPr lang="ru-RU" i="1" dirty="0"/>
              <a:t> </a:t>
            </a:r>
            <a:r>
              <a:rPr lang="ru-RU" i="1" dirty="0" err="1"/>
              <a:t>інтелекту</a:t>
            </a:r>
            <a:r>
              <a:rPr lang="ru-RU" i="1" dirty="0"/>
              <a:t>, Х2 – </a:t>
            </a:r>
            <a:r>
              <a:rPr lang="ru-RU" i="1" dirty="0" err="1"/>
              <a:t>рівень</a:t>
            </a:r>
            <a:r>
              <a:rPr lang="ru-RU" i="1" dirty="0"/>
              <a:t> </a:t>
            </a:r>
            <a:r>
              <a:rPr lang="ru-RU" i="1" dirty="0" err="1"/>
              <a:t>мотивації</a:t>
            </a:r>
            <a:r>
              <a:rPr lang="ru-RU" i="1" dirty="0"/>
              <a:t> </a:t>
            </a:r>
            <a:r>
              <a:rPr lang="ru-RU" i="1" dirty="0" err="1"/>
              <a:t>досягнення</a:t>
            </a:r>
            <a:r>
              <a:rPr lang="ru-RU" i="1" dirty="0"/>
              <a:t>, а У – бал, </a:t>
            </a:r>
            <a:r>
              <a:rPr lang="ru-RU" i="1" dirty="0" err="1"/>
              <a:t>отриманий</a:t>
            </a:r>
            <a:r>
              <a:rPr lang="ru-RU" i="1" dirty="0"/>
              <a:t> на </a:t>
            </a:r>
            <a:r>
              <a:rPr lang="ru-RU" i="1" dirty="0" err="1"/>
              <a:t>державних</a:t>
            </a:r>
            <a:r>
              <a:rPr lang="ru-RU" i="1" dirty="0"/>
              <a:t> </a:t>
            </a:r>
            <a:r>
              <a:rPr lang="ru-RU" i="1" dirty="0" err="1"/>
              <a:t>іспитах</a:t>
            </a:r>
            <a:r>
              <a:rPr lang="ru-RU" i="1" dirty="0"/>
              <a:t>.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679E5F53-1880-4D69-81E3-92619BAD57F7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6172200" y="1435100"/>
                <a:ext cx="5181600" cy="474186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</m:e>
                    </m:ra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1−</m:t>
                        </m:r>
                        <m:sSubSup>
                          <m:sSub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кореляція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У та Х1 </a:t>
                </a:r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кореляція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У та Х2 </a:t>
                </a:r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- </a:t>
                </a:r>
                <a:r>
                  <a:rPr lang="ru-RU" dirty="0" err="1"/>
                  <a:t>кореляція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Х1 та Х2 </a:t>
                </a:r>
              </a:p>
            </p:txBody>
          </p:sp>
        </mc:Choice>
        <mc:Fallback xmlns="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679E5F53-1880-4D69-81E3-92619BAD57F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172200" y="1435100"/>
                <a:ext cx="5181600" cy="4741863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664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9B97DBC9-BB5E-4D7F-B296-831FFAB64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/>
              <a:t>МІРИ ЗВ’ЯЗКУ В НЕПАРАМЕТРИЧНІЙ СТАТИСТИЦІ</a:t>
            </a:r>
            <a:br>
              <a:rPr lang="en-US" dirty="0"/>
            </a:br>
            <a:r>
              <a:rPr lang="ru-RU" i="1" dirty="0" err="1"/>
              <a:t>Залежність</a:t>
            </a:r>
            <a:r>
              <a:rPr lang="ru-RU" i="1" dirty="0"/>
              <a:t> типу </a:t>
            </a:r>
            <a:r>
              <a:rPr lang="ru-RU" i="1" dirty="0" err="1"/>
              <a:t>коефіцієнта</a:t>
            </a:r>
            <a:r>
              <a:rPr lang="ru-RU" i="1" dirty="0"/>
              <a:t> </a:t>
            </a:r>
            <a:r>
              <a:rPr lang="ru-RU" i="1" dirty="0" err="1"/>
              <a:t>кореляції</a:t>
            </a:r>
            <a:r>
              <a:rPr lang="ru-RU" i="1" dirty="0"/>
              <a:t> </a:t>
            </a:r>
            <a:r>
              <a:rPr lang="ru-RU" i="1" dirty="0" err="1"/>
              <a:t>від</a:t>
            </a:r>
            <a:r>
              <a:rPr lang="ru-RU" i="1" dirty="0"/>
              <a:t> способу </a:t>
            </a:r>
            <a:r>
              <a:rPr lang="ru-RU" i="1" dirty="0" err="1"/>
              <a:t>вимірювання</a:t>
            </a:r>
            <a:r>
              <a:rPr lang="ru-RU" i="1" dirty="0"/>
              <a:t> </a:t>
            </a:r>
            <a:r>
              <a:rPr lang="ru-RU" dirty="0"/>
              <a:t> </a:t>
            </a:r>
            <a:endParaRPr lang="uk-UA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10C3F81-2BFC-4222-A2F1-0B55027D725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9400" y="2190750"/>
          <a:ext cx="11696700" cy="438943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39340">
                  <a:extLst>
                    <a:ext uri="{9D8B030D-6E8A-4147-A177-3AD203B41FA5}">
                      <a16:colId xmlns:a16="http://schemas.microsoft.com/office/drawing/2014/main" val="3275999930"/>
                    </a:ext>
                  </a:extLst>
                </a:gridCol>
                <a:gridCol w="1699260">
                  <a:extLst>
                    <a:ext uri="{9D8B030D-6E8A-4147-A177-3AD203B41FA5}">
                      <a16:colId xmlns:a16="http://schemas.microsoft.com/office/drawing/2014/main" val="955778118"/>
                    </a:ext>
                  </a:extLst>
                </a:gridCol>
                <a:gridCol w="3365500">
                  <a:extLst>
                    <a:ext uri="{9D8B030D-6E8A-4147-A177-3AD203B41FA5}">
                      <a16:colId xmlns:a16="http://schemas.microsoft.com/office/drawing/2014/main" val="2848808520"/>
                    </a:ext>
                  </a:extLst>
                </a:gridCol>
                <a:gridCol w="1953260">
                  <a:extLst>
                    <a:ext uri="{9D8B030D-6E8A-4147-A177-3AD203B41FA5}">
                      <a16:colId xmlns:a16="http://schemas.microsoft.com/office/drawing/2014/main" val="4215597638"/>
                    </a:ext>
                  </a:extLst>
                </a:gridCol>
                <a:gridCol w="2339340">
                  <a:extLst>
                    <a:ext uri="{9D8B030D-6E8A-4147-A177-3AD203B41FA5}">
                      <a16:colId xmlns:a16="http://schemas.microsoft.com/office/drawing/2014/main" val="3881483211"/>
                    </a:ext>
                  </a:extLst>
                </a:gridCol>
              </a:tblGrid>
              <a:tr h="1463146">
                <a:tc>
                  <a:txBody>
                    <a:bodyPr/>
                    <a:lstStyle/>
                    <a:p>
                      <a:r>
                        <a:rPr lang="en-US" sz="1800" dirty="0"/>
                        <a:t>               x    </a:t>
                      </a:r>
                    </a:p>
                    <a:p>
                      <a:endParaRPr lang="en-US" sz="1800" dirty="0"/>
                    </a:p>
                    <a:p>
                      <a:endParaRPr lang="en-US" sz="1800" dirty="0"/>
                    </a:p>
                    <a:p>
                      <a:endParaRPr lang="en-US" sz="1800" dirty="0"/>
                    </a:p>
                    <a:p>
                      <a:r>
                        <a:rPr lang="en-US" sz="1800" dirty="0"/>
                        <a:t>y</a:t>
                      </a:r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припущенням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638187"/>
                  </a:ext>
                </a:extLst>
              </a:tr>
              <a:tr h="1463146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Кертена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Гласна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Спірмена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або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τ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Кендалла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Міра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існує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шкалу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перетворити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435910"/>
                  </a:ext>
                </a:extLst>
              </a:tr>
              <a:tr h="14631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Точковий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Міра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існує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шкалу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перетворити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Пірсона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895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0699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10C3F81-2BFC-4222-A2F1-0B55027D72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3871098"/>
              </p:ext>
            </p:extLst>
          </p:nvPr>
        </p:nvGraphicFramePr>
        <p:xfrm>
          <a:off x="279400" y="812800"/>
          <a:ext cx="11696700" cy="5767389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39340">
                  <a:extLst>
                    <a:ext uri="{9D8B030D-6E8A-4147-A177-3AD203B41FA5}">
                      <a16:colId xmlns:a16="http://schemas.microsoft.com/office/drawing/2014/main" val="3275999930"/>
                    </a:ext>
                  </a:extLst>
                </a:gridCol>
                <a:gridCol w="1699260">
                  <a:extLst>
                    <a:ext uri="{9D8B030D-6E8A-4147-A177-3AD203B41FA5}">
                      <a16:colId xmlns:a16="http://schemas.microsoft.com/office/drawing/2014/main" val="955778118"/>
                    </a:ext>
                  </a:extLst>
                </a:gridCol>
                <a:gridCol w="3365500">
                  <a:extLst>
                    <a:ext uri="{9D8B030D-6E8A-4147-A177-3AD203B41FA5}">
                      <a16:colId xmlns:a16="http://schemas.microsoft.com/office/drawing/2014/main" val="2848808520"/>
                    </a:ext>
                  </a:extLst>
                </a:gridCol>
                <a:gridCol w="1953260">
                  <a:extLst>
                    <a:ext uri="{9D8B030D-6E8A-4147-A177-3AD203B41FA5}">
                      <a16:colId xmlns:a16="http://schemas.microsoft.com/office/drawing/2014/main" val="4215597638"/>
                    </a:ext>
                  </a:extLst>
                </a:gridCol>
                <a:gridCol w="2339340">
                  <a:extLst>
                    <a:ext uri="{9D8B030D-6E8A-4147-A177-3AD203B41FA5}">
                      <a16:colId xmlns:a16="http://schemas.microsoft.com/office/drawing/2014/main" val="3881483211"/>
                    </a:ext>
                  </a:extLst>
                </a:gridCol>
              </a:tblGrid>
              <a:tr h="1922463">
                <a:tc>
                  <a:txBody>
                    <a:bodyPr/>
                    <a:lstStyle/>
                    <a:p>
                      <a:r>
                        <a:rPr lang="en-US" sz="1800" dirty="0"/>
                        <a:t>               x    </a:t>
                      </a:r>
                    </a:p>
                    <a:p>
                      <a:endParaRPr lang="en-US" sz="1800" dirty="0"/>
                    </a:p>
                    <a:p>
                      <a:endParaRPr lang="en-US" sz="1800" dirty="0"/>
                    </a:p>
                    <a:p>
                      <a:endParaRPr lang="en-US" sz="1800" dirty="0"/>
                    </a:p>
                    <a:p>
                      <a:r>
                        <a:rPr lang="en-US" sz="1800" dirty="0"/>
                        <a:t>y</a:t>
                      </a:r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припущенням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638187"/>
                  </a:ext>
                </a:extLst>
              </a:tr>
              <a:tr h="1922463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Кертена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Гласна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Спірмена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або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τ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Кендалла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Міра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існує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шкалу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перетворити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435910"/>
                  </a:ext>
                </a:extLst>
              </a:tr>
              <a:tr h="19224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Точковий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Міра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існує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шкалу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перетворити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Пірсона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895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7212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 1">
            <a:extLst>
              <a:ext uri="{FF2B5EF4-FFF2-40B4-BE49-F238E27FC236}">
                <a16:creationId xmlns:a16="http://schemas.microsoft.com/office/drawing/2014/main" id="{CE1C9ACE-EF4A-493A-8D2E-7D295943D0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i="1"/>
              <a:t>КОЕФІЦІЄНТ КОРЕЛЯЦІЇ </a:t>
            </a:r>
            <a:r>
              <a:rPr lang="el-GR" altLang="ru-RU" i="1"/>
              <a:t>φ </a:t>
            </a:r>
            <a:endParaRPr lang="uk-UA" altLang="ru-RU"/>
          </a:p>
        </p:txBody>
      </p:sp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46CDEE9A-453F-462C-ABA5-083DD6276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600200"/>
            <a:ext cx="11518900" cy="4576763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/>
              <a:t>Цей</a:t>
            </a:r>
            <a:r>
              <a:rPr lang="ru-RU" dirty="0"/>
              <a:t> </a:t>
            </a:r>
            <a:r>
              <a:rPr lang="ru-RU" dirty="0" err="1"/>
              <a:t>коефіцієнт</a:t>
            </a:r>
            <a:r>
              <a:rPr lang="ru-RU" dirty="0"/>
              <a:t> </a:t>
            </a:r>
            <a:r>
              <a:rPr lang="ru-RU" dirty="0" err="1"/>
              <a:t>дозволяє</a:t>
            </a:r>
            <a:r>
              <a:rPr lang="ru-RU" dirty="0"/>
              <a:t> </a:t>
            </a:r>
            <a:r>
              <a:rPr lang="ru-RU" dirty="0" err="1"/>
              <a:t>обчислити</a:t>
            </a:r>
            <a:r>
              <a:rPr lang="ru-RU" dirty="0"/>
              <a:t> </a:t>
            </a:r>
            <a:r>
              <a:rPr lang="ru-RU" dirty="0" err="1"/>
              <a:t>кореляцію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якісними</a:t>
            </a:r>
            <a:r>
              <a:rPr lang="ru-RU" dirty="0"/>
              <a:t> характеристиками </a:t>
            </a:r>
            <a:r>
              <a:rPr lang="ru-RU" dirty="0" err="1"/>
              <a:t>об’єктів</a:t>
            </a:r>
            <a:r>
              <a:rPr lang="ru-RU" dirty="0"/>
              <a:t>. </a:t>
            </a:r>
            <a:r>
              <a:rPr lang="ru-RU" dirty="0" err="1"/>
              <a:t>Використовується</a:t>
            </a:r>
            <a:r>
              <a:rPr lang="ru-RU" dirty="0"/>
              <a:t> для </a:t>
            </a:r>
            <a:r>
              <a:rPr lang="ru-RU" dirty="0" err="1"/>
              <a:t>пошуку</a:t>
            </a:r>
            <a:r>
              <a:rPr lang="ru-RU" dirty="0"/>
              <a:t> </a:t>
            </a:r>
            <a:r>
              <a:rPr lang="ru-RU" dirty="0" err="1"/>
              <a:t>зв’язку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змінними</a:t>
            </a:r>
            <a:r>
              <a:rPr lang="ru-RU" dirty="0"/>
              <a:t>, </a:t>
            </a:r>
            <a:r>
              <a:rPr lang="ru-RU" dirty="0" err="1"/>
              <a:t>виміряними</a:t>
            </a:r>
            <a:r>
              <a:rPr lang="ru-RU" dirty="0"/>
              <a:t> у </a:t>
            </a:r>
            <a:r>
              <a:rPr lang="ru-RU" dirty="0" err="1"/>
              <a:t>дихотомічній</a:t>
            </a:r>
            <a:r>
              <a:rPr lang="ru-RU" dirty="0"/>
              <a:t> </a:t>
            </a:r>
            <a:r>
              <a:rPr lang="ru-RU" dirty="0" err="1"/>
              <a:t>шкалі</a:t>
            </a:r>
            <a:r>
              <a:rPr lang="ru-RU" dirty="0"/>
              <a:t> </a:t>
            </a:r>
            <a:r>
              <a:rPr lang="ru-RU" dirty="0" err="1"/>
              <a:t>найменувань</a:t>
            </a:r>
            <a:r>
              <a:rPr lang="ru-RU" dirty="0"/>
              <a:t> та коли одна </a:t>
            </a:r>
            <a:r>
              <a:rPr lang="ru-RU" dirty="0" err="1"/>
              <a:t>зі</a:t>
            </a:r>
            <a:r>
              <a:rPr lang="ru-RU" dirty="0"/>
              <a:t> </a:t>
            </a:r>
            <a:r>
              <a:rPr lang="ru-RU" dirty="0" err="1"/>
              <a:t>змінних</a:t>
            </a:r>
            <a:r>
              <a:rPr lang="ru-RU" dirty="0"/>
              <a:t> </a:t>
            </a:r>
            <a:r>
              <a:rPr lang="ru-RU" dirty="0" err="1"/>
              <a:t>виражена</a:t>
            </a:r>
            <a:r>
              <a:rPr lang="ru-RU" dirty="0"/>
              <a:t> у </a:t>
            </a:r>
            <a:r>
              <a:rPr lang="ru-RU" dirty="0" err="1"/>
              <a:t>цій</a:t>
            </a:r>
            <a:r>
              <a:rPr lang="ru-RU" dirty="0"/>
              <a:t> </a:t>
            </a:r>
            <a:r>
              <a:rPr lang="ru-RU" dirty="0" err="1"/>
              <a:t>шкалі</a:t>
            </a:r>
            <a:r>
              <a:rPr lang="ru-RU" dirty="0"/>
              <a:t>, а друга – у </a:t>
            </a:r>
            <a:r>
              <a:rPr lang="ru-RU" dirty="0" err="1"/>
              <a:t>цій</a:t>
            </a:r>
            <a:r>
              <a:rPr lang="ru-RU" dirty="0"/>
              <a:t> же </a:t>
            </a:r>
            <a:r>
              <a:rPr lang="ru-RU" dirty="0" err="1"/>
              <a:t>шкалі</a:t>
            </a:r>
            <a:r>
              <a:rPr lang="ru-RU" dirty="0"/>
              <a:t>, але з </a:t>
            </a:r>
            <a:r>
              <a:rPr lang="ru-RU" dirty="0" err="1"/>
              <a:t>припущенням</a:t>
            </a:r>
            <a:r>
              <a:rPr lang="ru-RU" dirty="0"/>
              <a:t> </a:t>
            </a:r>
            <a:r>
              <a:rPr lang="ru-RU" dirty="0" err="1"/>
              <a:t>нормальності</a:t>
            </a:r>
            <a:r>
              <a:rPr lang="ru-RU" dirty="0"/>
              <a:t>. </a:t>
            </a:r>
            <a:endParaRPr lang="en-US" dirty="0"/>
          </a:p>
          <a:p>
            <a:pPr fontAlgn="auto">
              <a:spcAft>
                <a:spcPts val="0"/>
              </a:spcAft>
              <a:defRPr/>
            </a:pPr>
            <a:r>
              <a:rPr lang="ru-RU" i="1" dirty="0"/>
              <a:t>Нехай </a:t>
            </a:r>
            <a:r>
              <a:rPr lang="ru-RU" i="1" dirty="0" err="1"/>
              <a:t>маємо</a:t>
            </a:r>
            <a:r>
              <a:rPr lang="ru-RU" i="1" dirty="0"/>
              <a:t> ряди </a:t>
            </a:r>
            <a:r>
              <a:rPr lang="ru-RU" i="1" dirty="0" err="1"/>
              <a:t>даних</a:t>
            </a:r>
            <a:r>
              <a:rPr lang="ru-RU" i="1" dirty="0"/>
              <a:t> </a:t>
            </a:r>
            <a:r>
              <a:rPr lang="uk-UA" i="1" dirty="0"/>
              <a:t>: </a:t>
            </a:r>
            <a:r>
              <a:rPr lang="ru-RU" i="1" dirty="0"/>
              <a:t>Х – </a:t>
            </a:r>
            <a:r>
              <a:rPr lang="ru-RU" i="1" dirty="0" err="1"/>
              <a:t>сімейний</a:t>
            </a:r>
            <a:r>
              <a:rPr lang="ru-RU" i="1" dirty="0"/>
              <a:t> стан (0-неодружений, 1 – </a:t>
            </a:r>
            <a:r>
              <a:rPr lang="ru-RU" i="1" dirty="0" err="1"/>
              <a:t>одружений</a:t>
            </a:r>
            <a:r>
              <a:rPr lang="ru-RU" i="1" dirty="0"/>
              <a:t>), а У – </a:t>
            </a:r>
            <a:r>
              <a:rPr lang="ru-RU" i="1" dirty="0" err="1"/>
              <a:t>навчання</a:t>
            </a:r>
            <a:r>
              <a:rPr lang="ru-RU" i="1" dirty="0"/>
              <a:t> у </a:t>
            </a:r>
            <a:r>
              <a:rPr lang="ru-RU" i="1" dirty="0" err="1"/>
              <a:t>вузі</a:t>
            </a:r>
            <a:r>
              <a:rPr lang="ru-RU" i="1" dirty="0"/>
              <a:t> (0 – </a:t>
            </a:r>
            <a:r>
              <a:rPr lang="ru-RU" i="1" dirty="0" err="1"/>
              <a:t>продовжує</a:t>
            </a:r>
            <a:r>
              <a:rPr lang="ru-RU" i="1" dirty="0"/>
              <a:t> </a:t>
            </a:r>
            <a:r>
              <a:rPr lang="ru-RU" i="1" dirty="0" err="1"/>
              <a:t>навчання</a:t>
            </a:r>
            <a:r>
              <a:rPr lang="ru-RU" i="1" dirty="0"/>
              <a:t>, 1 - </a:t>
            </a:r>
            <a:r>
              <a:rPr lang="ru-RU" i="1" dirty="0" err="1"/>
              <a:t>виключений</a:t>
            </a:r>
            <a:r>
              <a:rPr lang="ru-RU" i="1" dirty="0"/>
              <a:t>).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b="1" dirty="0"/>
              <a:t>№ </a:t>
            </a:r>
            <a:r>
              <a:rPr lang="ru-RU" dirty="0"/>
              <a:t>	</a:t>
            </a:r>
            <a:r>
              <a:rPr lang="ru-RU" b="1" dirty="0"/>
              <a:t>1 </a:t>
            </a:r>
            <a:r>
              <a:rPr lang="ru-RU" dirty="0"/>
              <a:t>	</a:t>
            </a:r>
            <a:r>
              <a:rPr lang="ru-RU" b="1" dirty="0"/>
              <a:t>2 </a:t>
            </a:r>
            <a:r>
              <a:rPr lang="ru-RU" dirty="0"/>
              <a:t>	</a:t>
            </a:r>
            <a:r>
              <a:rPr lang="ru-RU" b="1" dirty="0"/>
              <a:t>3 </a:t>
            </a:r>
            <a:r>
              <a:rPr lang="ru-RU" dirty="0"/>
              <a:t>	</a:t>
            </a:r>
            <a:r>
              <a:rPr lang="ru-RU" b="1" dirty="0"/>
              <a:t>4 </a:t>
            </a:r>
            <a:r>
              <a:rPr lang="ru-RU" dirty="0"/>
              <a:t>	</a:t>
            </a:r>
            <a:r>
              <a:rPr lang="ru-RU" b="1" dirty="0"/>
              <a:t>5 </a:t>
            </a:r>
            <a:r>
              <a:rPr lang="ru-RU" dirty="0"/>
              <a:t>	</a:t>
            </a:r>
            <a:r>
              <a:rPr lang="ru-RU" b="1" dirty="0"/>
              <a:t>6 </a:t>
            </a:r>
            <a:r>
              <a:rPr lang="ru-RU" dirty="0"/>
              <a:t>	</a:t>
            </a:r>
            <a:r>
              <a:rPr lang="ru-RU" b="1" dirty="0"/>
              <a:t>7 </a:t>
            </a:r>
            <a:r>
              <a:rPr lang="ru-RU" dirty="0"/>
              <a:t>	</a:t>
            </a:r>
            <a:r>
              <a:rPr lang="ru-RU" b="1" dirty="0"/>
              <a:t>8 </a:t>
            </a:r>
            <a:r>
              <a:rPr lang="ru-RU" dirty="0"/>
              <a:t>	</a:t>
            </a:r>
            <a:r>
              <a:rPr lang="ru-RU" b="1" dirty="0"/>
              <a:t>9 </a:t>
            </a:r>
            <a:r>
              <a:rPr lang="ru-RU" dirty="0"/>
              <a:t>	</a:t>
            </a:r>
            <a:r>
              <a:rPr lang="ru-RU" b="1" dirty="0"/>
              <a:t>10 </a:t>
            </a:r>
            <a:r>
              <a:rPr lang="ru-RU" dirty="0"/>
              <a:t>	</a:t>
            </a:r>
            <a:r>
              <a:rPr lang="ru-RU" b="1" dirty="0"/>
              <a:t>11 </a:t>
            </a:r>
            <a:r>
              <a:rPr lang="ru-RU" dirty="0"/>
              <a:t>	</a:t>
            </a:r>
            <a:r>
              <a:rPr lang="ru-RU" b="1" dirty="0"/>
              <a:t>12 </a:t>
            </a:r>
            <a:r>
              <a:rPr lang="ru-RU" dirty="0"/>
              <a:t>	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b="1" dirty="0"/>
              <a:t>Х </a:t>
            </a:r>
            <a:r>
              <a:rPr lang="ru-RU" dirty="0"/>
              <a:t>	0 	1 	0 	0 	1 	1 	0 	1 	0 	0 	0 	1 	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b="1" dirty="0"/>
              <a:t>У </a:t>
            </a:r>
            <a:r>
              <a:rPr lang="ru-RU" dirty="0"/>
              <a:t>	0 	1 	1 	0 	1 	0 	0 	1 	0 	1 	0 	1 	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3387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8600" y="695325"/>
            <a:ext cx="7145338" cy="9271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3600" dirty="0" err="1">
                <a:solidFill>
                  <a:srgbClr val="000000"/>
                </a:solidFill>
              </a:rPr>
              <a:t>Коефіцієнт</a:t>
            </a:r>
            <a:r>
              <a:rPr lang="ru-RU" sz="3600" dirty="0">
                <a:solidFill>
                  <a:srgbClr val="000000"/>
                </a:solidFill>
              </a:rPr>
              <a:t> </a:t>
            </a:r>
            <a:r>
              <a:rPr lang="el-GR" sz="3600" dirty="0">
                <a:solidFill>
                  <a:srgbClr val="000000"/>
                </a:solidFill>
              </a:rPr>
              <a:t>ϕ </a:t>
            </a:r>
            <a:endParaRPr lang="ru-RU" sz="3600" dirty="0"/>
          </a:p>
        </p:txBody>
      </p:sp>
      <p:sp>
        <p:nvSpPr>
          <p:cNvPr id="45059" name="Номер слайда 1">
            <a:extLst>
              <a:ext uri="{FF2B5EF4-FFF2-40B4-BE49-F238E27FC236}">
                <a16:creationId xmlns:a16="http://schemas.microsoft.com/office/drawing/2014/main" id="{E95E7148-F630-49FB-9DBC-A8203E1C2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596D7ECD-B9E5-493C-897D-D10ED92A67E9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21100" y="2184400"/>
            <a:ext cx="4183064" cy="106368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C58021-A459-4211-B509-E9D02ACA8D3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900" y="3429000"/>
            <a:ext cx="6831037" cy="531299"/>
          </a:xfrm>
          <a:prstGeom prst="rect">
            <a:avLst/>
          </a:prstGeom>
          <a:blipFill>
            <a:blip r:embed="rId3"/>
            <a:stretch>
              <a:fillRect t="-22989" r="-446" b="-3908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41A8B1-5BC8-41AD-8B80-6E7C44AA021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4039611"/>
            <a:ext cx="4872872" cy="492443"/>
          </a:xfrm>
          <a:prstGeom prst="rect">
            <a:avLst/>
          </a:prstGeom>
          <a:blipFill>
            <a:blip r:embed="rId4"/>
            <a:stretch>
              <a:fillRect t="-25000" r="-1875" b="-5125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E6639B-3C0E-446D-A39F-3FD4C9A749CF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4611366"/>
            <a:ext cx="4977260" cy="531299"/>
          </a:xfrm>
          <a:prstGeom prst="rect">
            <a:avLst/>
          </a:prstGeom>
          <a:blipFill>
            <a:blip r:embed="rId5"/>
            <a:stretch>
              <a:fillRect t="-21591" b="-38636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9C5488-1DFA-46FB-80B5-8240BB7453C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5146031"/>
            <a:ext cx="4545219" cy="492443"/>
          </a:xfrm>
          <a:prstGeom prst="rect">
            <a:avLst/>
          </a:prstGeom>
          <a:blipFill>
            <a:blip r:embed="rId6"/>
            <a:stretch>
              <a:fillRect t="-23457" b="-50617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DEDB96-CF7C-42A9-BE03-4737AC709EEA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5814117"/>
            <a:ext cx="4536178" cy="531299"/>
          </a:xfrm>
          <a:prstGeom prst="rect">
            <a:avLst/>
          </a:prstGeom>
          <a:blipFill>
            <a:blip r:embed="rId7"/>
            <a:stretch>
              <a:fillRect t="-22989" b="-3908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37E6F5-3C1B-4AB4-852B-BDA96CEF94D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98843" y="4118923"/>
            <a:ext cx="1546577" cy="492443"/>
          </a:xfrm>
          <a:prstGeom prst="rect">
            <a:avLst/>
          </a:prstGeom>
          <a:blipFill>
            <a:blip r:embed="rId8"/>
            <a:stretch>
              <a:fillRect t="-25000" r="-8268" b="-5125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90DECA-A60E-4F3F-80CB-80724AE6FE0D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98843" y="4769990"/>
            <a:ext cx="1672958" cy="531299"/>
          </a:xfrm>
          <a:prstGeom prst="rect">
            <a:avLst/>
          </a:prstGeom>
          <a:blipFill>
            <a:blip r:embed="rId9"/>
            <a:stretch>
              <a:fillRect t="-21591" b="-38636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66608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713" y="779463"/>
            <a:ext cx="7145337" cy="9271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800" b="1" dirty="0"/>
              <a:t>таблиц</a:t>
            </a:r>
            <a:r>
              <a:rPr lang="uk-UA" sz="2800" b="1" dirty="0"/>
              <a:t>я</a:t>
            </a:r>
            <a:r>
              <a:rPr lang="ru-RU" sz="2800" b="1" dirty="0"/>
              <a:t> </a:t>
            </a:r>
            <a:r>
              <a:rPr lang="ru-RU" sz="2800" b="1" dirty="0" err="1"/>
              <a:t>спряженості</a:t>
            </a:r>
            <a:r>
              <a:rPr lang="ru-RU" sz="2800" b="1" dirty="0"/>
              <a:t> </a:t>
            </a:r>
            <a:r>
              <a:rPr lang="ru-RU" sz="2800" b="1" dirty="0" err="1"/>
              <a:t>ознак</a:t>
            </a:r>
            <a:r>
              <a:rPr lang="ru-RU" sz="2800" b="1" dirty="0"/>
              <a:t> </a:t>
            </a:r>
            <a:endParaRPr lang="ru-RU" sz="2800" dirty="0"/>
          </a:p>
        </p:txBody>
      </p:sp>
      <p:sp>
        <p:nvSpPr>
          <p:cNvPr id="46083" name="Номер слайда 1">
            <a:extLst>
              <a:ext uri="{FF2B5EF4-FFF2-40B4-BE49-F238E27FC236}">
                <a16:creationId xmlns:a16="http://schemas.microsoft.com/office/drawing/2014/main" id="{BF8261C8-06F0-42A5-9FF8-5175D0E88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03F8C92-C60F-4B2A-8B60-A1D1E29DFCE3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7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87500" y="4936828"/>
            <a:ext cx="8204200" cy="11417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D4FB51F4-8064-41F7-B9F2-E1F83CFCD2E7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1900238"/>
          <a:ext cx="11315700" cy="184467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63140">
                  <a:extLst>
                    <a:ext uri="{9D8B030D-6E8A-4147-A177-3AD203B41FA5}">
                      <a16:colId xmlns:a16="http://schemas.microsoft.com/office/drawing/2014/main" val="2367610432"/>
                    </a:ext>
                  </a:extLst>
                </a:gridCol>
                <a:gridCol w="2263140">
                  <a:extLst>
                    <a:ext uri="{9D8B030D-6E8A-4147-A177-3AD203B41FA5}">
                      <a16:colId xmlns:a16="http://schemas.microsoft.com/office/drawing/2014/main" val="1490412823"/>
                    </a:ext>
                  </a:extLst>
                </a:gridCol>
                <a:gridCol w="2263140">
                  <a:extLst>
                    <a:ext uri="{9D8B030D-6E8A-4147-A177-3AD203B41FA5}">
                      <a16:colId xmlns:a16="http://schemas.microsoft.com/office/drawing/2014/main" val="3907239317"/>
                    </a:ext>
                  </a:extLst>
                </a:gridCol>
                <a:gridCol w="2263140">
                  <a:extLst>
                    <a:ext uri="{9D8B030D-6E8A-4147-A177-3AD203B41FA5}">
                      <a16:colId xmlns:a16="http://schemas.microsoft.com/office/drawing/2014/main" val="4190009797"/>
                    </a:ext>
                  </a:extLst>
                </a:gridCol>
                <a:gridCol w="2263140">
                  <a:extLst>
                    <a:ext uri="{9D8B030D-6E8A-4147-A177-3AD203B41FA5}">
                      <a16:colId xmlns:a16="http://schemas.microsoft.com/office/drawing/2014/main" val="1539745328"/>
                    </a:ext>
                  </a:extLst>
                </a:gridCol>
              </a:tblGrid>
              <a:tr h="365886">
                <a:tc rowSpan="2"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Х 	</a:t>
                      </a: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05993"/>
                  </a:ext>
                </a:extLst>
              </a:tr>
              <a:tr h="36588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631550"/>
                  </a:ext>
                </a:extLst>
              </a:tr>
              <a:tr h="37096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	</a:t>
                      </a: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b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a+b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837842"/>
                  </a:ext>
                </a:extLst>
              </a:tr>
              <a:tr h="3709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c+d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376379"/>
                  </a:ext>
                </a:extLst>
              </a:tr>
              <a:tr h="3709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a+c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b+d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687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0163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713" y="779463"/>
            <a:ext cx="7145337" cy="9271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uk-UA" sz="2800" b="1" dirty="0"/>
              <a:t>Приклад </a:t>
            </a:r>
            <a:endParaRPr lang="ru-RU" sz="2800" dirty="0"/>
          </a:p>
        </p:txBody>
      </p:sp>
      <p:sp>
        <p:nvSpPr>
          <p:cNvPr id="47107" name="Номер слайда 1">
            <a:extLst>
              <a:ext uri="{FF2B5EF4-FFF2-40B4-BE49-F238E27FC236}">
                <a16:creationId xmlns:a16="http://schemas.microsoft.com/office/drawing/2014/main" id="{410E0590-3D6B-4C1A-951D-CD95B4DE2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1BDE4361-3A65-4753-A6DF-AE90456B4A8F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87500" y="4936828"/>
            <a:ext cx="8204200" cy="731482"/>
          </a:xfrm>
          <a:prstGeom prst="rect">
            <a:avLst/>
          </a:prstGeom>
          <a:blipFill>
            <a:blip r:embed="rId2"/>
            <a:stretch>
              <a:fillRect t="-1667" b="-1583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D4FB51F4-8064-41F7-B9F2-E1F83CFCD2E7}"/>
              </a:ext>
            </a:extLst>
          </p:cNvPr>
          <p:cNvGraphicFramePr>
            <a:graphicFrameLocks noGrp="1"/>
          </p:cNvGraphicFramePr>
          <p:nvPr/>
        </p:nvGraphicFramePr>
        <p:xfrm>
          <a:off x="2125663" y="1916113"/>
          <a:ext cx="7145335" cy="1828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29067">
                  <a:extLst>
                    <a:ext uri="{9D8B030D-6E8A-4147-A177-3AD203B41FA5}">
                      <a16:colId xmlns:a16="http://schemas.microsoft.com/office/drawing/2014/main" val="2367610432"/>
                    </a:ext>
                  </a:extLst>
                </a:gridCol>
                <a:gridCol w="1506054">
                  <a:extLst>
                    <a:ext uri="{9D8B030D-6E8A-4147-A177-3AD203B41FA5}">
                      <a16:colId xmlns:a16="http://schemas.microsoft.com/office/drawing/2014/main" val="1490412823"/>
                    </a:ext>
                  </a:extLst>
                </a:gridCol>
                <a:gridCol w="1352080">
                  <a:extLst>
                    <a:ext uri="{9D8B030D-6E8A-4147-A177-3AD203B41FA5}">
                      <a16:colId xmlns:a16="http://schemas.microsoft.com/office/drawing/2014/main" val="3907239317"/>
                    </a:ext>
                  </a:extLst>
                </a:gridCol>
                <a:gridCol w="1429067">
                  <a:extLst>
                    <a:ext uri="{9D8B030D-6E8A-4147-A177-3AD203B41FA5}">
                      <a16:colId xmlns:a16="http://schemas.microsoft.com/office/drawing/2014/main" val="4190009797"/>
                    </a:ext>
                  </a:extLst>
                </a:gridCol>
                <a:gridCol w="1429067">
                  <a:extLst>
                    <a:ext uri="{9D8B030D-6E8A-4147-A177-3AD203B41FA5}">
                      <a16:colId xmlns:a16="http://schemas.microsoft.com/office/drawing/2014/main" val="1539745328"/>
                    </a:ext>
                  </a:extLst>
                </a:gridCol>
              </a:tblGrid>
              <a:tr h="364727"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Х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05993"/>
                  </a:ext>
                </a:extLst>
              </a:tr>
              <a:tr h="36472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631550"/>
                  </a:ext>
                </a:extLst>
              </a:tr>
              <a:tr h="36472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dirty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dirty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837842"/>
                  </a:ext>
                </a:extLst>
              </a:tr>
              <a:tr h="36472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dirty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376379"/>
                  </a:ext>
                </a:extLst>
              </a:tr>
              <a:tr h="3647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12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687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770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 1">
            <a:extLst>
              <a:ext uri="{FF2B5EF4-FFF2-40B4-BE49-F238E27FC236}">
                <a16:creationId xmlns:a16="http://schemas.microsoft.com/office/drawing/2014/main" id="{F4CDAF99-89F9-4146-A219-CDF738DAD6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i="1"/>
              <a:t>ТОЧКОВИЙ БІСЕРІАЛЬНИЙ КОЕФІЦІЄНТ КОРЕЛЯЦІЇ </a:t>
            </a:r>
            <a:endParaRPr lang="uk-UA" altLang="ru-RU"/>
          </a:p>
        </p:txBody>
      </p:sp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46CDEE9A-453F-462C-ABA5-083DD6276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1549400"/>
            <a:ext cx="11518900" cy="5054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/>
              <a:t>Цей</a:t>
            </a:r>
            <a:r>
              <a:rPr lang="ru-RU" dirty="0"/>
              <a:t> </a:t>
            </a:r>
            <a:r>
              <a:rPr lang="ru-RU" dirty="0" err="1"/>
              <a:t>коефіцієнт</a:t>
            </a:r>
            <a:r>
              <a:rPr lang="ru-RU" dirty="0"/>
              <a:t> </a:t>
            </a:r>
            <a:r>
              <a:rPr lang="ru-RU" dirty="0" err="1"/>
              <a:t>кореляції</a:t>
            </a:r>
            <a:r>
              <a:rPr lang="ru-RU" dirty="0"/>
              <a:t> </a:t>
            </a:r>
            <a:r>
              <a:rPr lang="ru-RU" dirty="0" err="1"/>
              <a:t>використовується</a:t>
            </a:r>
            <a:r>
              <a:rPr lang="ru-RU" dirty="0"/>
              <a:t> у </a:t>
            </a:r>
            <a:r>
              <a:rPr lang="ru-RU" dirty="0" err="1"/>
              <a:t>випадку</a:t>
            </a:r>
            <a:r>
              <a:rPr lang="ru-RU" dirty="0"/>
              <a:t>, коли </a:t>
            </a:r>
            <a:r>
              <a:rPr lang="ru-RU" dirty="0">
                <a:solidFill>
                  <a:srgbClr val="0070C0"/>
                </a:solidFill>
              </a:rPr>
              <a:t>одна</a:t>
            </a:r>
            <a:r>
              <a:rPr lang="ru-RU" dirty="0"/>
              <a:t> </a:t>
            </a:r>
            <a:r>
              <a:rPr lang="ru-RU" dirty="0" err="1"/>
              <a:t>змінна</a:t>
            </a:r>
            <a:r>
              <a:rPr lang="ru-RU" dirty="0"/>
              <a:t> </a:t>
            </a:r>
            <a:r>
              <a:rPr lang="ru-RU" dirty="0" err="1"/>
              <a:t>виміряна</a:t>
            </a:r>
            <a:r>
              <a:rPr lang="ru-RU" dirty="0"/>
              <a:t> у </a:t>
            </a:r>
            <a:r>
              <a:rPr lang="ru-RU" dirty="0" err="1">
                <a:solidFill>
                  <a:srgbClr val="FF0000"/>
                </a:solidFill>
              </a:rPr>
              <a:t>дихотомічній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шкалі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найменувань</a:t>
            </a:r>
            <a:r>
              <a:rPr lang="ru-RU" dirty="0"/>
              <a:t>, а </a:t>
            </a:r>
            <a:r>
              <a:rPr lang="ru-RU" dirty="0">
                <a:solidFill>
                  <a:srgbClr val="0070C0"/>
                </a:solidFill>
              </a:rPr>
              <a:t>друга</a:t>
            </a:r>
            <a:r>
              <a:rPr lang="ru-RU" dirty="0"/>
              <a:t> – в </a:t>
            </a:r>
            <a:r>
              <a:rPr lang="ru-RU" dirty="0" err="1">
                <a:solidFill>
                  <a:srgbClr val="FF0000"/>
                </a:solidFill>
              </a:rPr>
              <a:t>шкалі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інтервалів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чи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відношень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(</a:t>
            </a:r>
            <a:r>
              <a:rPr lang="ru-RU" dirty="0" err="1"/>
              <a:t>бісеріальний</a:t>
            </a:r>
            <a:r>
              <a:rPr lang="ru-RU" dirty="0"/>
              <a:t> – тому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мова</a:t>
            </a:r>
            <a:r>
              <a:rPr lang="ru-RU" dirty="0"/>
              <a:t> </a:t>
            </a:r>
            <a:r>
              <a:rPr lang="ru-RU" dirty="0" err="1"/>
              <a:t>йдеться</a:t>
            </a:r>
            <a:r>
              <a:rPr lang="ru-RU" dirty="0"/>
              <a:t> про </a:t>
            </a:r>
            <a:r>
              <a:rPr lang="ru-RU" dirty="0" err="1"/>
              <a:t>дві</a:t>
            </a:r>
            <a:r>
              <a:rPr lang="ru-RU" dirty="0"/>
              <a:t> </a:t>
            </a:r>
            <a:r>
              <a:rPr lang="ru-RU" dirty="0" err="1"/>
              <a:t>серії</a:t>
            </a:r>
            <a:r>
              <a:rPr lang="ru-RU" dirty="0"/>
              <a:t> </a:t>
            </a:r>
            <a:r>
              <a:rPr lang="ru-RU" dirty="0" err="1"/>
              <a:t>об’єктів</a:t>
            </a:r>
            <a:r>
              <a:rPr lang="ru-RU" dirty="0"/>
              <a:t> – </a:t>
            </a:r>
            <a:r>
              <a:rPr lang="ru-RU" dirty="0" err="1"/>
              <a:t>ті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0 по Х, і </a:t>
            </a:r>
            <a:r>
              <a:rPr lang="ru-RU" dirty="0" err="1"/>
              <a:t>ті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1 по Х).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err="1"/>
              <a:t>Дослідження</a:t>
            </a:r>
            <a:r>
              <a:rPr lang="ru-RU" dirty="0"/>
              <a:t> </a:t>
            </a:r>
            <a:r>
              <a:rPr lang="ru-RU" dirty="0" err="1"/>
              <a:t>зв’язку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статтю</a:t>
            </a:r>
            <a:r>
              <a:rPr lang="ru-RU" dirty="0"/>
              <a:t> та </a:t>
            </a:r>
            <a:r>
              <a:rPr lang="ru-RU" dirty="0" err="1"/>
              <a:t>рівнем</a:t>
            </a:r>
            <a:r>
              <a:rPr lang="ru-RU" dirty="0"/>
              <a:t> </a:t>
            </a:r>
            <a:r>
              <a:rPr lang="ru-RU" dirty="0" err="1"/>
              <a:t>тривожності</a:t>
            </a:r>
            <a:endParaRPr lang="ru-RU" dirty="0"/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dirty="0"/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DC8C66D5-9E29-4E8F-A77E-2776361B0E0F}"/>
              </a:ext>
            </a:extLst>
          </p:cNvPr>
          <p:cNvGraphicFramePr>
            <a:graphicFrameLocks noGrp="1"/>
          </p:cNvGraphicFramePr>
          <p:nvPr/>
        </p:nvGraphicFramePr>
        <p:xfrm>
          <a:off x="817563" y="3932238"/>
          <a:ext cx="10553700" cy="188125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84400">
                  <a:extLst>
                    <a:ext uri="{9D8B030D-6E8A-4147-A177-3AD203B41FA5}">
                      <a16:colId xmlns:a16="http://schemas.microsoft.com/office/drawing/2014/main" val="153583600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4158739932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8414258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660985889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3382535708"/>
                    </a:ext>
                  </a:extLst>
                </a:gridCol>
                <a:gridCol w="596900">
                  <a:extLst>
                    <a:ext uri="{9D8B030D-6E8A-4147-A177-3AD203B41FA5}">
                      <a16:colId xmlns:a16="http://schemas.microsoft.com/office/drawing/2014/main" val="1441211527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55211029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3286922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1435879856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412421746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14246165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600515865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169394972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12680245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328394755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288316119"/>
                    </a:ext>
                  </a:extLst>
                </a:gridCol>
              </a:tblGrid>
              <a:tr h="620591">
                <a:tc>
                  <a:txBody>
                    <a:bodyPr/>
                    <a:lstStyle/>
                    <a:p>
                      <a:r>
                        <a:rPr lang="uk-UA" sz="1800" dirty="0"/>
                        <a:t>№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2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3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4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5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6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7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8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9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12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13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14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15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90033"/>
                  </a:ext>
                </a:extLst>
              </a:tr>
              <a:tr h="640005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Стать (1-ч, 0-ж) (Х) 	</a:t>
                      </a:r>
                    </a:p>
                    <a:p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919827"/>
                  </a:ext>
                </a:extLst>
              </a:tr>
              <a:tr h="620591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Тривожність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(У) 	</a:t>
                      </a: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170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165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140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183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157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152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163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168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155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157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152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890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6313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1516</Words>
  <Application>Microsoft Office PowerPoint</Application>
  <PresentationFormat>Широкий екран</PresentationFormat>
  <Paragraphs>501</Paragraphs>
  <Slides>24</Slides>
  <Notes>7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Cambria Math</vt:lpstr>
      <vt:lpstr>Times New Roman</vt:lpstr>
      <vt:lpstr>Wingdings</vt:lpstr>
      <vt:lpstr>Тема Office</vt:lpstr>
      <vt:lpstr>МІРИ ЗВ’ЯЗКУ В НЕПАРАМЕТРИЧНІЙ СТАТИСТИЦІ</vt:lpstr>
      <vt:lpstr> Залежність типу коефіцієнта кореляції від способу вимірювання  </vt:lpstr>
      <vt:lpstr>МІРИ ЗВ’ЯЗКУ В НЕПАРАМЕТРИЧНІЙ СТАТИСТИЦІ Залежність типу коефіцієнта кореляції від способу вимірювання  </vt:lpstr>
      <vt:lpstr>Презентація PowerPoint</vt:lpstr>
      <vt:lpstr>КОЕФІЦІЄНТ КОРЕЛЯЦІЇ φ </vt:lpstr>
      <vt:lpstr>Презентація PowerPoint</vt:lpstr>
      <vt:lpstr>Презентація PowerPoint</vt:lpstr>
      <vt:lpstr>Презентація PowerPoint</vt:lpstr>
      <vt:lpstr>ТОЧКОВИЙ БІСЕРІАЛЬНИЙ КОЕФІЦІЄНТ КОРЕЛЯЦІЇ </vt:lpstr>
      <vt:lpstr>Презентація PowerPoint</vt:lpstr>
      <vt:lpstr>Презентація PowerPoint</vt:lpstr>
      <vt:lpstr>ТЕТРАХОРИЧНИЙ КОЕФІЦІЄНТ КОРЕЛЯЦІЇ </vt:lpstr>
      <vt:lpstr>Приклад </vt:lpstr>
      <vt:lpstr>Презентація PowerPoint</vt:lpstr>
      <vt:lpstr>БІСЕРІАЛЬНИЙ КОЕФІЦІЄНТ КОРЕЛЯЦІЇ </vt:lpstr>
      <vt:lpstr>Презентація PowerPoint</vt:lpstr>
      <vt:lpstr>КОЕФІЦІЄНТ РАНГОВОЇ КОРЕЛЯЦІЇ СПІРМЕНА </vt:lpstr>
      <vt:lpstr>Презентація PowerPoint</vt:lpstr>
      <vt:lpstr>КОЕФІЦІЄНТ τ-КЕНДАЛЛА </vt:lpstr>
      <vt:lpstr>Презентація PowerPoint</vt:lpstr>
      <vt:lpstr>БІСЕРІАЛЬНИЙ КОЕФІЦІЄНТ РАНГОВОЇ КОРЕЛЯЦІЇ </vt:lpstr>
      <vt:lpstr>Презентація PowerPoint</vt:lpstr>
      <vt:lpstr>Презентація PowerPoint</vt:lpstr>
      <vt:lpstr>МНОЖИННА КОРЕЛЯЦІЯ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ruslana</dc:creator>
  <cp:lastModifiedBy>ruslana</cp:lastModifiedBy>
  <cp:revision>28</cp:revision>
  <cp:lastPrinted>2018-03-28T20:36:24Z</cp:lastPrinted>
  <dcterms:created xsi:type="dcterms:W3CDTF">2018-03-14T18:13:18Z</dcterms:created>
  <dcterms:modified xsi:type="dcterms:W3CDTF">2018-12-27T10:58:19Z</dcterms:modified>
</cp:coreProperties>
</file>