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4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3" d="100"/>
          <a:sy n="53" d="100"/>
        </p:scale>
        <p:origin x="2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BD563D-3E55-4533-B801-105A9635BD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330200"/>
            <a:ext cx="7766936" cy="2616200"/>
          </a:xfrm>
        </p:spPr>
        <p:txBody>
          <a:bodyPr/>
          <a:lstStyle/>
          <a:p>
            <a:pPr algn="ctr"/>
            <a:r>
              <a:rPr lang="ru-RU" dirty="0"/>
              <a:t>ВИЯВЛЕННЯ ВІДМІННОСТЕЙ У РОЗПОДІЛІ ОЗНАК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ідзаголовок 2">
                <a:extLst>
                  <a:ext uri="{FF2B5EF4-FFF2-40B4-BE49-F238E27FC236}">
                    <a16:creationId xmlns:a16="http://schemas.microsoft.com/office/drawing/2014/main" id="{FBFD3C0D-0E82-47EB-83E8-7A595884E4C6}"/>
                  </a:ext>
                </a:extLst>
              </p:cNvPr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927100" y="3073400"/>
                <a:ext cx="9715500" cy="2959099"/>
              </a:xfrm>
            </p:spPr>
            <p:txBody>
              <a:bodyPr>
                <a:normAutofit/>
              </a:bodyPr>
              <a:lstStyle/>
              <a:p>
                <a:pPr algn="l"/>
                <a:endParaRPr lang="ru-RU" dirty="0"/>
              </a:p>
              <a:p>
                <a:pPr algn="l"/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 Задача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порівняння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розподілу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ознак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l"/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Критерій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χ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-Пірсона </a:t>
                </a:r>
              </a:p>
              <a:p>
                <a:pPr algn="l"/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3.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Критерій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λ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Колмогорова-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Смірнова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l"/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4. Алгоритм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вибору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критерію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порівняння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розподілів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l"/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5.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Поняття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про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багатофункціональні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критерії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Критерій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φ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*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кутове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перетворення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Фішера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  <a:p>
                <a:pPr algn="l"/>
                <a:endParaRPr lang="ru-RU" dirty="0"/>
              </a:p>
            </p:txBody>
          </p:sp>
        </mc:Choice>
        <mc:Fallback xmlns="">
          <p:sp>
            <p:nvSpPr>
              <p:cNvPr id="3" name="Підзаголовок 2">
                <a:extLst>
                  <a:ext uri="{FF2B5EF4-FFF2-40B4-BE49-F238E27FC236}">
                    <a16:creationId xmlns:a16="http://schemas.microsoft.com/office/drawing/2014/main" id="{FBFD3C0D-0E82-47EB-83E8-7A595884E4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927100" y="3073400"/>
                <a:ext cx="9715500" cy="2959099"/>
              </a:xfrm>
              <a:blipFill>
                <a:blip r:embed="rId2"/>
                <a:stretch>
                  <a:fillRect l="-5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6063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9EE30C86-6631-4AF2-A41D-F5F6536A012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381000"/>
                <a:ext cx="10638366" cy="6134099"/>
              </a:xfrm>
            </p:spPr>
            <p:txBody>
              <a:bodyPr>
                <a:normAutofit/>
              </a:bodyPr>
              <a:lstStyle/>
              <a:p>
                <a:r>
                  <a:rPr lang="ru-RU" sz="2000" dirty="0"/>
                  <a:t>Спробуємо </a:t>
                </a:r>
                <a:r>
                  <a:rPr lang="ru-RU" sz="2000" dirty="0" err="1"/>
                  <a:t>перевірити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цю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гіпотезу</a:t>
                </a:r>
                <a:r>
                  <a:rPr lang="ru-RU" sz="2000" dirty="0"/>
                  <a:t> – </a:t>
                </a:r>
                <a:r>
                  <a:rPr lang="ru-RU" sz="2000" dirty="0" err="1"/>
                  <a:t>проведемо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спостереження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протягом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певного</a:t>
                </a:r>
                <a:r>
                  <a:rPr lang="ru-RU" sz="2000" dirty="0"/>
                  <a:t> часу за 90 </a:t>
                </a:r>
                <a:r>
                  <a:rPr lang="ru-RU" sz="2000" dirty="0" err="1"/>
                  <a:t>відвідувачами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компанії</a:t>
                </a:r>
                <a:r>
                  <a:rPr lang="ru-RU" sz="2000" dirty="0"/>
                  <a:t>, </a:t>
                </a:r>
                <a:r>
                  <a:rPr lang="ru-RU" sz="2000" dirty="0" err="1"/>
                  <a:t>відмічаючи</a:t>
                </a:r>
                <a:r>
                  <a:rPr lang="ru-RU" sz="2000" dirty="0"/>
                  <a:t>, по </a:t>
                </a:r>
                <a:r>
                  <a:rPr lang="ru-RU" sz="2000" dirty="0" err="1"/>
                  <a:t>якій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доріжці</a:t>
                </a:r>
                <a:r>
                  <a:rPr lang="ru-RU" sz="2000" dirty="0"/>
                  <a:t> вони </a:t>
                </a:r>
                <a:r>
                  <a:rPr lang="ru-RU" sz="2000" dirty="0" err="1"/>
                  <a:t>пішли</a:t>
                </a:r>
                <a:r>
                  <a:rPr lang="ru-RU" sz="2000" dirty="0"/>
                  <a:t> (по </a:t>
                </a:r>
                <a:r>
                  <a:rPr lang="ru-RU" sz="2000" dirty="0" err="1"/>
                  <a:t>лівій</a:t>
                </a:r>
                <a:r>
                  <a:rPr lang="ru-RU" sz="2000" dirty="0"/>
                  <a:t>, </a:t>
                </a:r>
                <a:r>
                  <a:rPr lang="ru-RU" sz="2000" dirty="0" err="1"/>
                  <a:t>чи</a:t>
                </a:r>
                <a:r>
                  <a:rPr lang="ru-RU" sz="2000" dirty="0"/>
                  <a:t> по </a:t>
                </a:r>
                <a:r>
                  <a:rPr lang="ru-RU" sz="2000" dirty="0" err="1"/>
                  <a:t>правій</a:t>
                </a:r>
                <a:r>
                  <a:rPr lang="ru-RU" sz="2000" dirty="0"/>
                  <a:t>). </a:t>
                </a:r>
              </a:p>
              <a:p>
                <a:r>
                  <a:rPr lang="ru-RU" sz="2000" dirty="0"/>
                  <a:t>Нехай в </a:t>
                </a:r>
                <a:r>
                  <a:rPr lang="ru-RU" sz="2000" dirty="0" err="1"/>
                  <a:t>результаті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спостереження</a:t>
                </a:r>
                <a:r>
                  <a:rPr lang="ru-RU" sz="2000" dirty="0"/>
                  <a:t> ми </a:t>
                </a:r>
                <a:r>
                  <a:rPr lang="ru-RU" sz="2000" dirty="0" err="1"/>
                  <a:t>отримали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такі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дані</a:t>
                </a:r>
                <a:r>
                  <a:rPr lang="ru-RU" sz="2000" dirty="0"/>
                  <a:t>: по </a:t>
                </a:r>
                <a:r>
                  <a:rPr lang="ru-RU" sz="2000" dirty="0" err="1"/>
                  <a:t>лівій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доріжці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пішло</a:t>
                </a:r>
                <a:r>
                  <a:rPr lang="ru-RU" sz="2000" dirty="0"/>
                  <a:t> 32 особи (Л=32), а по </a:t>
                </a:r>
                <a:r>
                  <a:rPr lang="ru-RU" sz="2000" dirty="0" err="1"/>
                  <a:t>правій</a:t>
                </a:r>
                <a:r>
                  <a:rPr lang="ru-RU" sz="2000" dirty="0"/>
                  <a:t> – </a:t>
                </a:r>
                <a:r>
                  <a:rPr lang="en-US" sz="2000" dirty="0"/>
                  <a:t>5</a:t>
                </a:r>
                <a:r>
                  <a:rPr lang="ru-RU" sz="2000" dirty="0"/>
                  <a:t>8 (П=58). На жаль, </a:t>
                </a:r>
                <a:r>
                  <a:rPr lang="ru-RU" sz="2000" dirty="0" err="1"/>
                  <a:t>порівнюючи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лише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кількості</a:t>
                </a:r>
                <a:r>
                  <a:rPr lang="ru-RU" sz="2000" dirty="0"/>
                  <a:t> людей, ми </a:t>
                </a:r>
                <a:r>
                  <a:rPr lang="ru-RU" sz="2000" dirty="0" err="1"/>
                  <a:t>нічого</a:t>
                </a:r>
                <a:r>
                  <a:rPr lang="ru-RU" sz="2000" dirty="0"/>
                  <a:t> не </a:t>
                </a:r>
                <a:r>
                  <a:rPr lang="ru-RU" sz="2000" dirty="0" err="1"/>
                  <a:t>можемо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сказати</a:t>
                </a:r>
                <a:r>
                  <a:rPr lang="ru-RU" sz="2000" dirty="0"/>
                  <a:t> однозначно. Ми </a:t>
                </a:r>
                <a:r>
                  <a:rPr lang="ru-RU" sz="2000" dirty="0" err="1"/>
                  <a:t>мусимо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перевірити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значимість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цих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відмінностей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між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доріжками</a:t>
                </a:r>
                <a:r>
                  <a:rPr lang="ru-RU" sz="2000" dirty="0"/>
                  <a:t>. Для </a:t>
                </a:r>
                <a:r>
                  <a:rPr lang="ru-RU" sz="2000" dirty="0" err="1"/>
                  <a:t>цього</a:t>
                </a:r>
                <a:r>
                  <a:rPr lang="ru-RU" sz="2000" dirty="0"/>
                  <a:t> ми </a:t>
                </a:r>
                <a:r>
                  <a:rPr lang="ru-RU" sz="2000" dirty="0" err="1"/>
                  <a:t>використаємо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критерій</a:t>
                </a:r>
                <a:r>
                  <a:rPr lang="ru-RU" sz="2000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sz="2000" i="1" smtClean="0">
                            <a:latin typeface="Cambria Math" panose="02040503050406030204" pitchFamily="18" charset="0"/>
                          </a:rPr>
                          <m:t>χ</m:t>
                        </m:r>
                      </m:e>
                      <m:sup>
                        <m:r>
                          <a:rPr lang="uk-UA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/>
                  <a:t>-</a:t>
                </a:r>
                <a:r>
                  <a:rPr lang="ru-RU" sz="2000" dirty="0" err="1"/>
                  <a:t>Пірсона</a:t>
                </a:r>
                <a:r>
                  <a:rPr lang="ru-RU" sz="2000" dirty="0"/>
                  <a:t>. </a:t>
                </a:r>
              </a:p>
              <a:p>
                <a:r>
                  <a:rPr lang="ru-RU" sz="2000" dirty="0"/>
                  <a:t>Яким же чином? </a:t>
                </a:r>
                <a:r>
                  <a:rPr lang="ru-RU" sz="2000" dirty="0" err="1"/>
                  <a:t>Дані</a:t>
                </a:r>
                <a:r>
                  <a:rPr lang="ru-RU" sz="2000" dirty="0"/>
                  <a:t>, </a:t>
                </a:r>
                <a:r>
                  <a:rPr lang="ru-RU" sz="2000" dirty="0" err="1"/>
                  <a:t>які</a:t>
                </a:r>
                <a:r>
                  <a:rPr lang="ru-RU" sz="2000" dirty="0"/>
                  <a:t> ми </a:t>
                </a:r>
                <a:r>
                  <a:rPr lang="ru-RU" sz="2000" dirty="0" err="1"/>
                  <a:t>отримали</a:t>
                </a:r>
                <a:r>
                  <a:rPr lang="ru-RU" sz="2000" dirty="0"/>
                  <a:t> в </a:t>
                </a:r>
                <a:r>
                  <a:rPr lang="ru-RU" sz="2000" dirty="0" err="1"/>
                  <a:t>результаті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спостереження</a:t>
                </a:r>
                <a:r>
                  <a:rPr lang="ru-RU" sz="2000" dirty="0"/>
                  <a:t>, – </a:t>
                </a:r>
                <a:r>
                  <a:rPr lang="ru-RU" sz="2000" dirty="0" err="1"/>
                  <a:t>це</a:t>
                </a:r>
                <a:r>
                  <a:rPr lang="ru-RU" sz="2000" dirty="0"/>
                  <a:t> і є наш </a:t>
                </a:r>
                <a:r>
                  <a:rPr lang="ru-RU" sz="2000" dirty="0" err="1"/>
                  <a:t>емпіричний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розподіл</a:t>
                </a:r>
                <a:r>
                  <a:rPr lang="ru-RU" sz="2000" dirty="0"/>
                  <a:t>. </a:t>
                </a:r>
                <a:r>
                  <a:rPr lang="ru-RU" sz="2000" dirty="0" err="1"/>
                  <a:t>Теоретичний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розподіл</a:t>
                </a:r>
                <a:r>
                  <a:rPr lang="ru-RU" sz="2000" dirty="0"/>
                  <a:t>, </a:t>
                </a:r>
                <a:r>
                  <a:rPr lang="ru-RU" sz="2000" dirty="0" err="1"/>
                  <a:t>який</a:t>
                </a:r>
                <a:r>
                  <a:rPr lang="ru-RU" sz="2000" dirty="0"/>
                  <a:t> ми </a:t>
                </a:r>
                <a:r>
                  <a:rPr lang="ru-RU" sz="2000" dirty="0" err="1"/>
                  <a:t>візьмемо</a:t>
                </a:r>
                <a:r>
                  <a:rPr lang="ru-RU" sz="2000" dirty="0"/>
                  <a:t> для </a:t>
                </a:r>
                <a:r>
                  <a:rPr lang="ru-RU" sz="2000" dirty="0" err="1"/>
                  <a:t>порівняння</a:t>
                </a:r>
                <a:r>
                  <a:rPr lang="ru-RU" sz="2000" dirty="0"/>
                  <a:t>, буде </a:t>
                </a:r>
                <a:r>
                  <a:rPr lang="ru-RU" sz="2000" dirty="0" err="1"/>
                  <a:t>рівномірним</a:t>
                </a:r>
                <a:r>
                  <a:rPr lang="ru-RU" sz="2000" dirty="0"/>
                  <a:t> – </a:t>
                </a:r>
                <a:r>
                  <a:rPr lang="ru-RU" sz="2000" dirty="0" err="1"/>
                  <a:t>дійсно</a:t>
                </a:r>
                <a:r>
                  <a:rPr lang="ru-RU" sz="2000" dirty="0"/>
                  <a:t>, </a:t>
                </a:r>
                <a:r>
                  <a:rPr lang="ru-RU" sz="2000" dirty="0" err="1"/>
                  <a:t>якби</a:t>
                </a:r>
                <a:r>
                  <a:rPr lang="ru-RU" sz="2000" dirty="0"/>
                  <a:t> не </a:t>
                </a:r>
                <a:r>
                  <a:rPr lang="ru-RU" sz="2000" dirty="0" err="1"/>
                  <a:t>було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різниці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між</a:t>
                </a:r>
                <a:r>
                  <a:rPr lang="ru-RU" sz="2000" dirty="0"/>
                  <a:t> правою та </a:t>
                </a:r>
                <a:r>
                  <a:rPr lang="ru-RU" sz="2000" dirty="0" err="1"/>
                  <a:t>лівою</a:t>
                </a:r>
                <a:r>
                  <a:rPr lang="ru-RU" sz="2000" dirty="0"/>
                  <a:t> ногами, і </a:t>
                </a:r>
                <a:r>
                  <a:rPr lang="ru-RU" sz="2000" dirty="0" err="1"/>
                  <a:t>доріжки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були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рівнозначні</a:t>
                </a:r>
                <a:r>
                  <a:rPr lang="ru-RU" sz="2000" dirty="0"/>
                  <a:t>, то люди </a:t>
                </a:r>
                <a:r>
                  <a:rPr lang="ru-RU" sz="2000" dirty="0" err="1"/>
                  <a:t>розподілилися</a:t>
                </a:r>
                <a:r>
                  <a:rPr lang="ru-RU" sz="2000" dirty="0"/>
                  <a:t> б </a:t>
                </a:r>
                <a:r>
                  <a:rPr lang="ru-RU" sz="2000" dirty="0" err="1"/>
                  <a:t>між</a:t>
                </a:r>
                <a:r>
                  <a:rPr lang="ru-RU" sz="2000" dirty="0"/>
                  <a:t> ними </a:t>
                </a:r>
                <a:r>
                  <a:rPr lang="ru-RU" sz="2000" dirty="0" err="1"/>
                  <a:t>рівномірно</a:t>
                </a:r>
                <a:r>
                  <a:rPr lang="ru-RU" sz="2000" dirty="0"/>
                  <a:t> (50 на 50). </a:t>
                </a:r>
              </a:p>
              <a:p>
                <a:r>
                  <a:rPr lang="ru-RU" sz="2000" dirty="0"/>
                  <a:t>Для </a:t>
                </a:r>
                <a:r>
                  <a:rPr lang="ru-RU" sz="2000" dirty="0" err="1"/>
                  <a:t>перевірки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гіпотези</a:t>
                </a:r>
                <a:r>
                  <a:rPr lang="ru-RU" sz="2000" dirty="0"/>
                  <a:t> про </a:t>
                </a:r>
                <a:r>
                  <a:rPr lang="ru-RU" sz="2000" dirty="0" err="1"/>
                  <a:t>нерівномірність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розподілу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відвідувачів</a:t>
                </a:r>
                <a:r>
                  <a:rPr lang="ru-RU" sz="2000" dirty="0"/>
                  <a:t> по </a:t>
                </a:r>
                <a:r>
                  <a:rPr lang="ru-RU" sz="2000" dirty="0" err="1"/>
                  <a:t>доріжках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сформулюємо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такі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статистичні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гіпотези</a:t>
                </a:r>
                <a:r>
                  <a:rPr lang="ru-RU" sz="2000" dirty="0"/>
                  <a:t>: </a:t>
                </a:r>
              </a:p>
              <a:p>
                <a:pPr marL="0" indent="0">
                  <a:buNone/>
                </a:pPr>
                <a:r>
                  <a:rPr lang="ru-RU" sz="2000" dirty="0"/>
                  <a:t>Н0 – </a:t>
                </a:r>
                <a:r>
                  <a:rPr lang="ru-RU" sz="2000" dirty="0" err="1"/>
                  <a:t>емпіричний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розподіл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відвідувачів</a:t>
                </a:r>
                <a:r>
                  <a:rPr lang="ru-RU" sz="2000" dirty="0"/>
                  <a:t> значимо не </a:t>
                </a:r>
                <a:r>
                  <a:rPr lang="ru-RU" sz="2000" dirty="0" err="1"/>
                  <a:t>відрізняється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від</a:t>
                </a:r>
                <a:r>
                  <a:rPr lang="ru-RU" sz="2000" dirty="0"/>
                  <a:t> теоретичного </a:t>
                </a:r>
                <a:r>
                  <a:rPr lang="ru-RU" sz="2000" dirty="0" err="1"/>
                  <a:t>рівномірного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розподілу</a:t>
                </a:r>
                <a:r>
                  <a:rPr lang="ru-RU" sz="2000" dirty="0"/>
                  <a:t>, </a:t>
                </a:r>
              </a:p>
              <a:p>
                <a:pPr marL="0" indent="0">
                  <a:buNone/>
                </a:pPr>
                <a:r>
                  <a:rPr lang="ru-RU" sz="2000" dirty="0"/>
                  <a:t>Н1 – </a:t>
                </a:r>
                <a:r>
                  <a:rPr lang="ru-RU" sz="2000" dirty="0" err="1"/>
                  <a:t>емпіричний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розподіл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відвідувачів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достатньо</a:t>
                </a:r>
                <a:r>
                  <a:rPr lang="ru-RU" sz="2000" dirty="0"/>
                  <a:t> значимо </a:t>
                </a:r>
                <a:r>
                  <a:rPr lang="ru-RU" sz="2000" dirty="0" err="1"/>
                  <a:t>відрізняється</a:t>
                </a:r>
                <a:r>
                  <a:rPr lang="ru-RU" sz="2000" dirty="0"/>
                  <a:t> </a:t>
                </a:r>
                <a:r>
                  <a:rPr lang="ru-RU" sz="2000" dirty="0" err="1"/>
                  <a:t>від</a:t>
                </a:r>
                <a:r>
                  <a:rPr lang="ru-RU" sz="2000" dirty="0"/>
                  <a:t> теоретичного </a:t>
                </a:r>
                <a:r>
                  <a:rPr lang="ru-RU" sz="2000" dirty="0" err="1"/>
                  <a:t>рівномірного</a:t>
                </a:r>
                <a:r>
                  <a:rPr lang="ru-RU" sz="2000" dirty="0"/>
                  <a:t> </a:t>
                </a:r>
                <a:r>
                  <a:rPr lang="ru-RU" sz="2000" dirty="0" err="1"/>
                  <a:t>розподілу</a:t>
                </a:r>
                <a:r>
                  <a:rPr lang="ru-RU" sz="2000" dirty="0"/>
                  <a:t>. </a:t>
                </a: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9EE30C86-6631-4AF2-A41D-F5F6536A01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381000"/>
                <a:ext cx="10638366" cy="6134099"/>
              </a:xfrm>
              <a:blipFill>
                <a:blip r:embed="rId2"/>
                <a:stretch>
                  <a:fillRect l="-573" t="-696" r="-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91854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9EE30C86-6631-4AF2-A41D-F5F6536A012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381000"/>
                <a:ext cx="10638366" cy="6134099"/>
              </a:xfrm>
            </p:spPr>
            <p:txBody>
              <a:bodyPr>
                <a:normAutofit/>
              </a:bodyPr>
              <a:lstStyle/>
              <a:p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.Необхідно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обчислити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теоретичні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частоти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для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рівномірного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розподілу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uk-UA" sz="2000" b="0" i="1" smtClean="0">
                              <a:latin typeface="Cambria Math" panose="02040503050406030204" pitchFamily="18" charset="0"/>
                            </a:rPr>
                            <m:t>теор</m:t>
                          </m:r>
                        </m:sub>
                      </m:sSub>
                      <m:r>
                        <a:rPr lang="uk-UA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uk-UA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  <m:r>
                        <a:rPr lang="uk-UA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uk-UA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uk-UA" sz="2000" b="0" i="1" smtClean="0">
                              <a:latin typeface="Cambria Math" panose="02040503050406030204" pitchFamily="18" charset="0"/>
                            </a:rPr>
                            <m:t>90</m:t>
                          </m:r>
                        </m:num>
                        <m:den>
                          <m:r>
                            <a:rPr lang="uk-UA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uk-UA" sz="2000" b="0" i="1" smtClean="0">
                          <a:latin typeface="Cambria Math" panose="02040503050406030204" pitchFamily="18" charset="0"/>
                        </a:rPr>
                        <m:t>=45</m:t>
                      </m:r>
                    </m:oMath>
                  </m:oMathPara>
                </a14:m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 –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кількість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спостережень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</a:p>
              <a:p>
                <a:pPr marL="0" indent="0">
                  <a:buNone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 –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кількість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розрядів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досліджуваної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ознаки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indent="0">
                  <a:buNone/>
                </a:pPr>
                <a:r>
                  <a:rPr lang="uk-UA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Обчислюється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емпіричне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значення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критерія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χ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Пірсона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ru-RU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sz="20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χ</m:t>
                        </m:r>
                      </m:e>
                      <m:sub>
                        <m:r>
                          <a:rPr lang="uk-UA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емп</m:t>
                        </m:r>
                      </m:sub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uk-UA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uk-UA" sz="20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/>
                      <m:sup/>
                      <m:e>
                        <m:f>
                          <m:fPr>
                            <m:ctrlPr>
                              <a:rPr lang="uk-UA" sz="20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uk-UA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uk-UA" sz="20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uk-UA" sz="20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uk-UA" sz="20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ем</m:t>
                                        </m:r>
                                      </m:sub>
                                    </m:sSub>
                                    <m:r>
                                      <a:rPr lang="uk-UA" sz="20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uk-UA" sz="20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0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uk-UA" sz="20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тео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uk-UA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sSub>
                              <m:sSubPr>
                                <m:ctrlPr>
                                  <a:rPr lang="uk-UA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uk-UA" sz="20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теор</m:t>
                                </m:r>
                              </m:sub>
                            </m:sSub>
                          </m:den>
                        </m:f>
                      </m:e>
                    </m:nary>
                  </m:oMath>
                </a14:m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:r>
                  <a:rPr lang="uk-UA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Обчислюємо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число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ступенів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свободи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𝑣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−1=2−1=1</m:t>
                      </m:r>
                    </m:oMath>
                  </m:oMathPara>
                </a14:m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де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 –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кількість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розрядів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Якщо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χ</m:t>
                        </m:r>
                      </m:e>
                      <m:sub>
                        <m:r>
                          <a:rPr lang="uk-UA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емп</m:t>
                        </m:r>
                      </m:sub>
                      <m:sup>
                        <m:r>
                          <a:rPr lang="en-US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χ</m:t>
                        </m:r>
                      </m:e>
                      <m:sub>
                        <m:r>
                          <a:rPr lang="uk-UA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крит</m:t>
                        </m:r>
                      </m:sub>
                      <m:sup>
                        <m:r>
                          <a:rPr lang="en-US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приймається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гіпотеза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Н0,</a:t>
                </a:r>
              </a:p>
              <a:p>
                <a:pPr marL="0" indent="0">
                  <a:buNone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	   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Якщо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χ</m:t>
                        </m:r>
                      </m:e>
                      <m:sub>
                        <m:r>
                          <a:rPr lang="uk-UA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емп</m:t>
                        </m:r>
                      </m:sub>
                      <m:sup>
                        <m:r>
                          <a:rPr lang="en-US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i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χ</m:t>
                        </m:r>
                      </m:e>
                      <m:sub>
                        <m:r>
                          <a:rPr lang="uk-UA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крит</m:t>
                        </m:r>
                      </m:sub>
                      <m:sup>
                        <m:r>
                          <a:rPr lang="en-US" i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приймається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гіпотеза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Н1. </a:t>
                </a: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9EE30C86-6631-4AF2-A41D-F5F6536A01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381000"/>
                <a:ext cx="10638366" cy="6134099"/>
              </a:xfrm>
              <a:blipFill>
                <a:blip r:embed="rId2"/>
                <a:stretch>
                  <a:fillRect l="-573" t="-5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24402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Місце для вмісту 1">
                <a:extLst>
                  <a:ext uri="{FF2B5EF4-FFF2-40B4-BE49-F238E27FC236}">
                    <a16:creationId xmlns:a16="http://schemas.microsoft.com/office/drawing/2014/main" id="{52340D02-8D9F-4115-B2F9-37C1305051ED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15436845"/>
                  </p:ext>
                </p:extLst>
              </p:nvPr>
            </p:nvGraphicFramePr>
            <p:xfrm>
              <a:off x="627063" y="1206500"/>
              <a:ext cx="10637838" cy="183432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72973">
                      <a:extLst>
                        <a:ext uri="{9D8B030D-6E8A-4147-A177-3AD203B41FA5}">
                          <a16:colId xmlns:a16="http://schemas.microsoft.com/office/drawing/2014/main" val="1007957195"/>
                        </a:ext>
                      </a:extLst>
                    </a:gridCol>
                    <a:gridCol w="1772973">
                      <a:extLst>
                        <a:ext uri="{9D8B030D-6E8A-4147-A177-3AD203B41FA5}">
                          <a16:colId xmlns:a16="http://schemas.microsoft.com/office/drawing/2014/main" val="469205735"/>
                        </a:ext>
                      </a:extLst>
                    </a:gridCol>
                    <a:gridCol w="1772973">
                      <a:extLst>
                        <a:ext uri="{9D8B030D-6E8A-4147-A177-3AD203B41FA5}">
                          <a16:colId xmlns:a16="http://schemas.microsoft.com/office/drawing/2014/main" val="1429062401"/>
                        </a:ext>
                      </a:extLst>
                    </a:gridCol>
                    <a:gridCol w="1772973">
                      <a:extLst>
                        <a:ext uri="{9D8B030D-6E8A-4147-A177-3AD203B41FA5}">
                          <a16:colId xmlns:a16="http://schemas.microsoft.com/office/drawing/2014/main" val="2925556267"/>
                        </a:ext>
                      </a:extLst>
                    </a:gridCol>
                    <a:gridCol w="1772973">
                      <a:extLst>
                        <a:ext uri="{9D8B030D-6E8A-4147-A177-3AD203B41FA5}">
                          <a16:colId xmlns:a16="http://schemas.microsoft.com/office/drawing/2014/main" val="3817385233"/>
                        </a:ext>
                      </a:extLst>
                    </a:gridCol>
                    <a:gridCol w="1772973">
                      <a:extLst>
                        <a:ext uri="{9D8B030D-6E8A-4147-A177-3AD203B41FA5}">
                          <a16:colId xmlns:a16="http://schemas.microsoft.com/office/drawing/2014/main" val="234969644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Розряд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	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uk-UA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uk-UA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ем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uk-UA" sz="1800" b="0" i="1" smtClean="0">
                                        <a:latin typeface="Cambria Math" panose="02040503050406030204" pitchFamily="18" charset="0"/>
                                      </a:rPr>
                                      <m:t>теор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uk-UA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uk-UA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ем</m:t>
                                    </m:r>
                                  </m:sub>
                                </m:sSub>
                                <m:r>
                                  <a:rPr lang="uk-UA" sz="18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uk-UA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uk-UA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тео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uk-UA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uk-UA" sz="18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uk-UA" sz="1800" b="0" i="1" smtClean="0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𝑓</m:t>
                                            </m:r>
                                          </m:e>
                                          <m:sub>
                                            <m:r>
                                              <a:rPr lang="uk-UA" sz="1800" b="0" i="1" smtClean="0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ем</m:t>
                                            </m:r>
                                          </m:sub>
                                        </m:sSub>
                                        <m:r>
                                          <a:rPr lang="uk-UA" sz="18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uk-UA" sz="1800" b="0" i="1" smtClean="0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800" b="0" i="1" smtClean="0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𝑓</m:t>
                                            </m:r>
                                          </m:e>
                                          <m:sub>
                                            <m:r>
                                              <a:rPr lang="uk-UA" sz="1800" b="0" i="1" smtClean="0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тео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uk-UA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uk-UA" sz="18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uk-UA" sz="18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uk-UA" sz="1800" b="0" i="1" smtClean="0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uk-UA" sz="1800" b="0" i="1" smtClean="0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𝑓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uk-UA" sz="1800" b="0" i="1" smtClean="0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ем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uk-UA" sz="1800" b="0" i="1" smtClean="0">
                                                <a:latin typeface="Cambria Math" panose="020405030504060302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uk-UA" sz="1800" b="0" i="1" smtClean="0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1800" b="0" i="1" smtClean="0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𝑓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uk-UA" sz="1800" b="0" i="1" smtClean="0">
                                                    <a:latin typeface="Cambria Math" panose="020405030504060302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тео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uk-UA" sz="18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uk-UA" sz="18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𝑓</m:t>
                                        </m:r>
                                      </m:e>
                                      <m:sub>
                                        <m:r>
                                          <a:rPr lang="uk-UA" sz="1800" b="0" i="1" smtClean="0"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теор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595624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Ліва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доріжка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32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45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-13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169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3,756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509370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Права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доріжка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58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45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169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3,756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74947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Сума 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90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90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7,512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432753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Місце для вмісту 1">
                <a:extLst>
                  <a:ext uri="{FF2B5EF4-FFF2-40B4-BE49-F238E27FC236}">
                    <a16:creationId xmlns:a16="http://schemas.microsoft.com/office/drawing/2014/main" id="{52340D02-8D9F-4115-B2F9-37C1305051ED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015436845"/>
                  </p:ext>
                </p:extLst>
              </p:nvPr>
            </p:nvGraphicFramePr>
            <p:xfrm>
              <a:off x="627063" y="1206500"/>
              <a:ext cx="10637838" cy="183432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72973">
                      <a:extLst>
                        <a:ext uri="{9D8B030D-6E8A-4147-A177-3AD203B41FA5}">
                          <a16:colId xmlns:a16="http://schemas.microsoft.com/office/drawing/2014/main" val="1007957195"/>
                        </a:ext>
                      </a:extLst>
                    </a:gridCol>
                    <a:gridCol w="1772973">
                      <a:extLst>
                        <a:ext uri="{9D8B030D-6E8A-4147-A177-3AD203B41FA5}">
                          <a16:colId xmlns:a16="http://schemas.microsoft.com/office/drawing/2014/main" val="469205735"/>
                        </a:ext>
                      </a:extLst>
                    </a:gridCol>
                    <a:gridCol w="1772973">
                      <a:extLst>
                        <a:ext uri="{9D8B030D-6E8A-4147-A177-3AD203B41FA5}">
                          <a16:colId xmlns:a16="http://schemas.microsoft.com/office/drawing/2014/main" val="1429062401"/>
                        </a:ext>
                      </a:extLst>
                    </a:gridCol>
                    <a:gridCol w="1772973">
                      <a:extLst>
                        <a:ext uri="{9D8B030D-6E8A-4147-A177-3AD203B41FA5}">
                          <a16:colId xmlns:a16="http://schemas.microsoft.com/office/drawing/2014/main" val="2925556267"/>
                        </a:ext>
                      </a:extLst>
                    </a:gridCol>
                    <a:gridCol w="1772973">
                      <a:extLst>
                        <a:ext uri="{9D8B030D-6E8A-4147-A177-3AD203B41FA5}">
                          <a16:colId xmlns:a16="http://schemas.microsoft.com/office/drawing/2014/main" val="3817385233"/>
                        </a:ext>
                      </a:extLst>
                    </a:gridCol>
                    <a:gridCol w="1772973">
                      <a:extLst>
                        <a:ext uri="{9D8B030D-6E8A-4147-A177-3AD203B41FA5}">
                          <a16:colId xmlns:a16="http://schemas.microsoft.com/office/drawing/2014/main" val="2349696441"/>
                        </a:ext>
                      </a:extLst>
                    </a:gridCol>
                  </a:tblGrid>
                  <a:tr h="721805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Розряд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	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00344" t="-5042" r="-401718" b="-1655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200344" t="-5042" r="-301718" b="-1655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300344" t="-5042" r="-201718" b="-1655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400344" t="-5042" r="-101718" b="-1655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500344" t="-5042" r="-1718" b="-1655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595624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Ліва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доріжка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32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45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-13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169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3,756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509370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Права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доріжка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dk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58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45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169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3,756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74947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Сума 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90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90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7,512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432753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кутник 3">
                <a:extLst>
                  <a:ext uri="{FF2B5EF4-FFF2-40B4-BE49-F238E27FC236}">
                    <a16:creationId xmlns:a16="http://schemas.microsoft.com/office/drawing/2014/main" id="{5EB7A01A-FABA-4270-BB8E-6844CDC41C1B}"/>
                  </a:ext>
                </a:extLst>
              </p:cNvPr>
              <p:cNvSpPr/>
              <p:nvPr/>
            </p:nvSpPr>
            <p:spPr>
              <a:xfrm>
                <a:off x="1011576" y="3441700"/>
                <a:ext cx="4071949" cy="7862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m:rPr>
                              <m:sty m:val="p"/>
                            </m:rPr>
                            <a:rPr lang="el-GR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χ</m:t>
                          </m:r>
                        </m:e>
                        <m:sub>
                          <m:r>
                            <a:rPr lang="uk-UA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емп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uk-UA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uk-UA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uk-UA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uk-UA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uk-UA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uk-UA" i="1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b>
                                          <m:r>
                                            <a:rPr lang="uk-UA" i="1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ем</m:t>
                                          </m:r>
                                        </m:sub>
                                      </m:sSub>
                                      <m:r>
                                        <a:rPr lang="uk-UA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uk-UA" i="1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𝑓</m:t>
                                          </m:r>
                                        </m:e>
                                        <m:sub>
                                          <m:r>
                                            <a:rPr lang="uk-UA" i="1"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</a:rPr>
                                            <m:t>тео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uk-UA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sSub>
                                <m:sSubPr>
                                  <m:ctrlPr>
                                    <a:rPr lang="uk-UA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uk-UA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теор</m:t>
                                  </m:r>
                                </m:sub>
                              </m:sSub>
                            </m:den>
                          </m:f>
                        </m:e>
                      </m:nary>
                      <m:r>
                        <a:rPr lang="uk-UA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uk-UA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uk-UA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169</m:t>
                          </m:r>
                        </m:num>
                        <m:den>
                          <m:r>
                            <a:rPr lang="uk-UA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45</m:t>
                          </m:r>
                        </m:den>
                      </m:f>
                      <m:r>
                        <a:rPr lang="uk-UA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=7,512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Прямокутник 3">
                <a:extLst>
                  <a:ext uri="{FF2B5EF4-FFF2-40B4-BE49-F238E27FC236}">
                    <a16:creationId xmlns:a16="http://schemas.microsoft.com/office/drawing/2014/main" id="{5EB7A01A-FABA-4270-BB8E-6844CDC41C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576" y="3441700"/>
                <a:ext cx="4071949" cy="7862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кутник 4">
                <a:extLst>
                  <a:ext uri="{FF2B5EF4-FFF2-40B4-BE49-F238E27FC236}">
                    <a16:creationId xmlns:a16="http://schemas.microsoft.com/office/drawing/2014/main" id="{BD491151-63E4-42AE-9849-BF8A1E4766D4}"/>
                  </a:ext>
                </a:extLst>
              </p:cNvPr>
              <p:cNvSpPr/>
              <p:nvPr/>
            </p:nvSpPr>
            <p:spPr>
              <a:xfrm>
                <a:off x="1205813" y="4527216"/>
                <a:ext cx="3190617" cy="3997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ru-RU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χ</m:t>
                        </m:r>
                      </m:e>
                      <m:sub>
                        <m:r>
                          <a:rPr lang="uk-UA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емп</m:t>
                        </m:r>
                      </m:sub>
                      <m:sup>
                        <m:r>
                          <a:rPr lang="en-US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l-GR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χ</m:t>
                        </m:r>
                      </m:e>
                      <m:sub>
                        <m:r>
                          <a:rPr lang="uk-UA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крит</m:t>
                        </m:r>
                      </m:sub>
                      <m:sup>
                        <m:r>
                          <a:rPr lang="en-US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uk-UA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=6,635</m:t>
                    </m:r>
                    <m:d>
                      <m:dPr>
                        <m:ctrlPr>
                          <a:rPr lang="uk-UA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=0,01</m:t>
                        </m:r>
                      </m:e>
                    </m:d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5" name="Прямокутник 4">
                <a:extLst>
                  <a:ext uri="{FF2B5EF4-FFF2-40B4-BE49-F238E27FC236}">
                    <a16:creationId xmlns:a16="http://schemas.microsoft.com/office/drawing/2014/main" id="{BD491151-63E4-42AE-9849-BF8A1E4766D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5813" y="4527216"/>
                <a:ext cx="3190617" cy="399725"/>
              </a:xfrm>
              <a:prstGeom prst="rect">
                <a:avLst/>
              </a:prstGeom>
              <a:blipFill>
                <a:blip r:embed="rId4"/>
                <a:stretch>
                  <a:fillRect t="-7692" b="-184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кутник 5">
            <a:extLst>
              <a:ext uri="{FF2B5EF4-FFF2-40B4-BE49-F238E27FC236}">
                <a16:creationId xmlns:a16="http://schemas.microsoft.com/office/drawing/2014/main" id="{6467701D-1518-4C33-BE58-7DE3AD21723D}"/>
              </a:ext>
            </a:extLst>
          </p:cNvPr>
          <p:cNvSpPr/>
          <p:nvPr/>
        </p:nvSpPr>
        <p:spPr>
          <a:xfrm>
            <a:off x="627062" y="5029200"/>
            <a:ext cx="106378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>
                <a:solidFill>
                  <a:srgbClr val="000000"/>
                </a:solidFill>
                <a:latin typeface="Arial" panose="020B0604020202020204" pitchFamily="34" charset="0"/>
              </a:rPr>
              <a:t>П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риймаємо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гіпотезу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Н</a:t>
            </a:r>
            <a:r>
              <a:rPr lang="ru-RU" sz="800" dirty="0">
                <a:solidFill>
                  <a:srgbClr val="000000"/>
                </a:solidFill>
                <a:latin typeface="Arial" panose="020B0604020202020204" pitchFamily="34" charset="0"/>
              </a:rPr>
              <a:t>1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про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значимість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відмінностей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між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емпіричним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та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теоретичним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рівномірним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розподілами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Таким чином, ми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можемо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стверджувати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що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дійсно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більшість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відвідувачів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обирають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праву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доріжку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, а тому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ліву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можна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закрити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і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перебудувати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для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інших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цілей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7047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E4752-C259-4A71-AFC4-752DA95A4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397066" cy="850900"/>
          </a:xfrm>
        </p:spPr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КРИТЕРІЙ </a:t>
            </a:r>
            <a:r>
              <a:rPr lang="el-GR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λ</a:t>
            </a:r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КОЛМОГОРОВА-СМІРНОВА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5B1435A-EB09-4468-8B9B-BC61F0711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60501"/>
            <a:ext cx="8596668" cy="45808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1. </a:t>
            </a:r>
            <a:r>
              <a:rPr lang="ru-RU" sz="2400" dirty="0" err="1"/>
              <a:t>Можна</a:t>
            </a:r>
            <a:r>
              <a:rPr lang="ru-RU" sz="2400" dirty="0"/>
              <a:t> </a:t>
            </a:r>
            <a:r>
              <a:rPr lang="ru-RU" sz="2400" dirty="0" err="1"/>
              <a:t>порівнювати</a:t>
            </a:r>
            <a:r>
              <a:rPr lang="ru-RU" sz="2400" dirty="0"/>
              <a:t> </a:t>
            </a:r>
            <a:r>
              <a:rPr lang="ru-RU" sz="2400" dirty="0" err="1"/>
              <a:t>лише</a:t>
            </a:r>
            <a:r>
              <a:rPr lang="ru-RU" sz="2400" dirty="0"/>
              <a:t> два </a:t>
            </a:r>
            <a:r>
              <a:rPr lang="ru-RU" sz="2400" dirty="0" err="1"/>
              <a:t>емпіричних</a:t>
            </a:r>
            <a:r>
              <a:rPr lang="ru-RU" sz="2400" dirty="0"/>
              <a:t> </a:t>
            </a:r>
            <a:r>
              <a:rPr lang="ru-RU" sz="2400" dirty="0" err="1"/>
              <a:t>розподіли</a:t>
            </a:r>
            <a:r>
              <a:rPr lang="ru-RU" sz="2400" dirty="0"/>
              <a:t> </a:t>
            </a:r>
            <a:r>
              <a:rPr lang="ru-RU" sz="2400" dirty="0" err="1"/>
              <a:t>між</a:t>
            </a:r>
            <a:r>
              <a:rPr lang="ru-RU" sz="2400" dirty="0"/>
              <a:t> собою. </a:t>
            </a:r>
          </a:p>
          <a:p>
            <a:pPr marL="0" indent="0">
              <a:buNone/>
            </a:pPr>
            <a:r>
              <a:rPr lang="ru-RU" sz="2400" dirty="0"/>
              <a:t>2. </a:t>
            </a:r>
            <a:r>
              <a:rPr lang="ru-RU" sz="2400" dirty="0" err="1"/>
              <a:t>Дозволяє</a:t>
            </a:r>
            <a:r>
              <a:rPr lang="ru-RU" sz="2400" dirty="0"/>
              <a:t> </a:t>
            </a:r>
            <a:r>
              <a:rPr lang="ru-RU" sz="2400" dirty="0" err="1"/>
              <a:t>знайти</a:t>
            </a:r>
            <a:r>
              <a:rPr lang="ru-RU" sz="2400" dirty="0"/>
              <a:t> точку, в </a:t>
            </a:r>
            <a:r>
              <a:rPr lang="ru-RU" sz="2400" dirty="0" err="1"/>
              <a:t>якій</a:t>
            </a:r>
            <a:r>
              <a:rPr lang="ru-RU" sz="2400" dirty="0"/>
              <a:t> сума </a:t>
            </a:r>
            <a:r>
              <a:rPr lang="ru-RU" sz="2400" dirty="0" err="1"/>
              <a:t>накопичених</a:t>
            </a:r>
            <a:r>
              <a:rPr lang="ru-RU" sz="2400" dirty="0"/>
              <a:t> </a:t>
            </a:r>
            <a:r>
              <a:rPr lang="ru-RU" sz="2400" dirty="0" err="1"/>
              <a:t>відмінностей</a:t>
            </a:r>
            <a:r>
              <a:rPr lang="ru-RU" sz="2400" dirty="0"/>
              <a:t> </a:t>
            </a:r>
            <a:r>
              <a:rPr lang="ru-RU" sz="2400" dirty="0" err="1"/>
              <a:t>між</a:t>
            </a:r>
            <a:r>
              <a:rPr lang="ru-RU" sz="2400" dirty="0"/>
              <a:t> </a:t>
            </a:r>
            <a:r>
              <a:rPr lang="ru-RU" sz="2400" dirty="0" err="1"/>
              <a:t>двома</a:t>
            </a:r>
            <a:r>
              <a:rPr lang="ru-RU" sz="2400" dirty="0"/>
              <a:t> </a:t>
            </a:r>
            <a:r>
              <a:rPr lang="ru-RU" sz="2400" dirty="0" err="1"/>
              <a:t>розподілами</a:t>
            </a:r>
            <a:r>
              <a:rPr lang="ru-RU" sz="2400" dirty="0"/>
              <a:t> є </a:t>
            </a:r>
            <a:r>
              <a:rPr lang="ru-RU" sz="2400" dirty="0" err="1"/>
              <a:t>найбільшою</a:t>
            </a:r>
            <a:r>
              <a:rPr lang="ru-RU" sz="2400" dirty="0"/>
              <a:t>, та </a:t>
            </a:r>
            <a:r>
              <a:rPr lang="ru-RU" sz="2400" dirty="0" err="1"/>
              <a:t>оцінити</a:t>
            </a:r>
            <a:r>
              <a:rPr lang="ru-RU" sz="2400" dirty="0"/>
              <a:t> </a:t>
            </a:r>
            <a:r>
              <a:rPr lang="ru-RU" sz="2400" dirty="0" err="1"/>
              <a:t>достовірність</a:t>
            </a:r>
            <a:r>
              <a:rPr lang="ru-RU" sz="2400" dirty="0"/>
              <a:t> </a:t>
            </a:r>
            <a:r>
              <a:rPr lang="ru-RU" sz="2400" dirty="0" err="1"/>
              <a:t>цієї</a:t>
            </a:r>
            <a:r>
              <a:rPr lang="ru-RU" sz="2400" dirty="0"/>
              <a:t> </a:t>
            </a:r>
            <a:r>
              <a:rPr lang="ru-RU" sz="2400" dirty="0" err="1"/>
              <a:t>відмінності</a:t>
            </a:r>
            <a:r>
              <a:rPr lang="ru-RU" sz="2400" dirty="0"/>
              <a:t>. </a:t>
            </a:r>
          </a:p>
          <a:p>
            <a:r>
              <a:rPr lang="ru-RU" sz="2400" dirty="0" err="1"/>
              <a:t>Також</a:t>
            </a:r>
            <a:r>
              <a:rPr lang="ru-RU" sz="2400" dirty="0"/>
              <a:t> </a:t>
            </a:r>
            <a:r>
              <a:rPr lang="ru-RU" sz="2400" dirty="0" err="1"/>
              <a:t>критерій</a:t>
            </a:r>
            <a:r>
              <a:rPr lang="ru-RU" sz="2400" dirty="0"/>
              <a:t> Колмогорова-</a:t>
            </a:r>
            <a:r>
              <a:rPr lang="ru-RU" sz="2400" dirty="0" err="1"/>
              <a:t>Смірнова</a:t>
            </a:r>
            <a:r>
              <a:rPr lang="ru-RU" sz="2400" dirty="0"/>
              <a:t> </a:t>
            </a:r>
            <a:r>
              <a:rPr lang="ru-RU" sz="2400" dirty="0" err="1"/>
              <a:t>має</a:t>
            </a:r>
            <a:r>
              <a:rPr lang="ru-RU" sz="2400" dirty="0"/>
              <a:t> </a:t>
            </a:r>
            <a:r>
              <a:rPr lang="ru-RU" sz="2400" dirty="0" err="1"/>
              <a:t>свої</a:t>
            </a:r>
            <a:r>
              <a:rPr lang="ru-RU" sz="2400" dirty="0"/>
              <a:t> </a:t>
            </a:r>
            <a:r>
              <a:rPr lang="ru-RU" sz="2400" dirty="0" err="1">
                <a:solidFill>
                  <a:srgbClr val="FF0000"/>
                </a:solidFill>
              </a:rPr>
              <a:t>обмеження</a:t>
            </a:r>
            <a:r>
              <a:rPr lang="ru-RU" sz="2400" dirty="0"/>
              <a:t>. У </a:t>
            </a:r>
            <a:r>
              <a:rPr lang="ru-RU" sz="2400" dirty="0" err="1"/>
              <a:t>випадку</a:t>
            </a:r>
            <a:r>
              <a:rPr lang="ru-RU" sz="2400" dirty="0"/>
              <a:t>, коли </a:t>
            </a:r>
            <a:r>
              <a:rPr lang="ru-RU" sz="2400" dirty="0" err="1"/>
              <a:t>аналізується</a:t>
            </a:r>
            <a:r>
              <a:rPr lang="ru-RU" sz="2400" dirty="0"/>
              <a:t> </a:t>
            </a:r>
            <a:r>
              <a:rPr lang="ru-RU" sz="2400" dirty="0" err="1"/>
              <a:t>відмінність</a:t>
            </a:r>
            <a:r>
              <a:rPr lang="ru-RU" sz="2400" dirty="0"/>
              <a:t> </a:t>
            </a:r>
            <a:r>
              <a:rPr lang="ru-RU" sz="2400" dirty="0" err="1"/>
              <a:t>між</a:t>
            </a:r>
            <a:r>
              <a:rPr lang="ru-RU" sz="2400" dirty="0"/>
              <a:t> </a:t>
            </a:r>
            <a:r>
              <a:rPr lang="ru-RU" sz="2400" dirty="0" err="1"/>
              <a:t>двома</a:t>
            </a:r>
            <a:r>
              <a:rPr lang="ru-RU" sz="2400" dirty="0"/>
              <a:t> </a:t>
            </a:r>
            <a:r>
              <a:rPr lang="ru-RU" sz="2400" dirty="0" err="1"/>
              <a:t>емпіричними</a:t>
            </a:r>
            <a:r>
              <a:rPr lang="ru-RU" sz="2400" dirty="0"/>
              <a:t> </a:t>
            </a:r>
            <a:r>
              <a:rPr lang="ru-RU" sz="2400" dirty="0" err="1"/>
              <a:t>розподілами</a:t>
            </a:r>
            <a:r>
              <a:rPr lang="ru-RU" sz="2400" dirty="0"/>
              <a:t>, </a:t>
            </a:r>
            <a:r>
              <a:rPr lang="ru-RU" sz="2400" dirty="0" err="1"/>
              <a:t>вибірка</a:t>
            </a:r>
            <a:r>
              <a:rPr lang="ru-RU" sz="2400" dirty="0"/>
              <a:t> повинна бути </a:t>
            </a:r>
            <a:r>
              <a:rPr lang="ru-RU" sz="2400" b="1" dirty="0" err="1"/>
              <a:t>більше</a:t>
            </a:r>
            <a:r>
              <a:rPr lang="ru-RU" sz="2400" b="1" dirty="0"/>
              <a:t> 50 </a:t>
            </a:r>
            <a:r>
              <a:rPr lang="ru-RU" sz="2400" dirty="0" err="1"/>
              <a:t>досліджуваних</a:t>
            </a:r>
            <a:r>
              <a:rPr lang="ru-RU" sz="2400" dirty="0"/>
              <a:t>, а у </a:t>
            </a:r>
            <a:r>
              <a:rPr lang="ru-RU" sz="2400" dirty="0" err="1"/>
              <a:t>випадку</a:t>
            </a:r>
            <a:r>
              <a:rPr lang="ru-RU" sz="2400" dirty="0"/>
              <a:t>, коли </a:t>
            </a:r>
            <a:r>
              <a:rPr lang="ru-RU" sz="2400" dirty="0" err="1"/>
              <a:t>аналізуються</a:t>
            </a:r>
            <a:r>
              <a:rPr lang="ru-RU" sz="2400" dirty="0"/>
              <a:t> </a:t>
            </a:r>
            <a:r>
              <a:rPr lang="ru-RU" sz="2400" dirty="0" err="1"/>
              <a:t>відмінності</a:t>
            </a:r>
            <a:r>
              <a:rPr lang="ru-RU" sz="2400" dirty="0"/>
              <a:t> </a:t>
            </a:r>
            <a:r>
              <a:rPr lang="ru-RU" sz="2400" dirty="0" err="1"/>
              <a:t>між</a:t>
            </a:r>
            <a:r>
              <a:rPr lang="ru-RU" sz="2400" dirty="0"/>
              <a:t> </a:t>
            </a:r>
            <a:r>
              <a:rPr lang="ru-RU" sz="2400" dirty="0" err="1"/>
              <a:t>емпіричним</a:t>
            </a:r>
            <a:r>
              <a:rPr lang="ru-RU" sz="2400" dirty="0"/>
              <a:t> та </a:t>
            </a:r>
            <a:r>
              <a:rPr lang="ru-RU" sz="2400" dirty="0" err="1"/>
              <a:t>теоретичним</a:t>
            </a:r>
            <a:r>
              <a:rPr lang="ru-RU" sz="2400" dirty="0"/>
              <a:t> </a:t>
            </a:r>
            <a:r>
              <a:rPr lang="ru-RU" sz="2400" dirty="0" err="1"/>
              <a:t>розподілами</a:t>
            </a:r>
            <a:r>
              <a:rPr lang="ru-RU" sz="2400" dirty="0"/>
              <a:t> – </a:t>
            </a:r>
            <a:r>
              <a:rPr lang="ru-RU" sz="2400" b="1" dirty="0" err="1"/>
              <a:t>більше</a:t>
            </a:r>
            <a:r>
              <a:rPr lang="ru-RU" sz="2400" b="1" dirty="0"/>
              <a:t> 5 </a:t>
            </a:r>
            <a:r>
              <a:rPr lang="ru-RU" sz="2400" dirty="0" err="1"/>
              <a:t>досліджуваних</a:t>
            </a:r>
            <a:r>
              <a:rPr lang="ru-RU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538787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E4752-C259-4A71-AFC4-752DA95A4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397066" cy="647700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Приклад:</a:t>
            </a:r>
            <a:endParaRPr lang="ru-RU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5B1435A-EB09-4468-8B9B-BC61F0711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892301"/>
            <a:ext cx="10498666" cy="4580862"/>
          </a:xfrm>
        </p:spPr>
        <p:txBody>
          <a:bodyPr/>
          <a:lstStyle/>
          <a:p>
            <a:pPr marL="0" indent="0">
              <a:buNone/>
            </a:pPr>
            <a:r>
              <a:rPr lang="ru-RU" sz="2800" i="1" dirty="0" err="1"/>
              <a:t>Медичний</a:t>
            </a:r>
            <a:r>
              <a:rPr lang="ru-RU" sz="2800" i="1" dirty="0"/>
              <a:t> психолог </a:t>
            </a:r>
            <a:r>
              <a:rPr lang="ru-RU" sz="2800" i="1" dirty="0" err="1"/>
              <a:t>однієї</a:t>
            </a:r>
            <a:r>
              <a:rPr lang="ru-RU" sz="2800" i="1" dirty="0"/>
              <a:t> з </a:t>
            </a:r>
            <a:r>
              <a:rPr lang="ru-RU" sz="2800" i="1" dirty="0" err="1"/>
              <a:t>лікарень</a:t>
            </a:r>
            <a:r>
              <a:rPr lang="ru-RU" sz="2800" i="1" dirty="0"/>
              <a:t> </a:t>
            </a:r>
            <a:r>
              <a:rPr lang="ru-RU" sz="2800" i="1" dirty="0" err="1"/>
              <a:t>вирішив</a:t>
            </a:r>
            <a:r>
              <a:rPr lang="ru-RU" sz="2800" i="1" dirty="0"/>
              <a:t> </a:t>
            </a:r>
            <a:r>
              <a:rPr lang="ru-RU" sz="2800" i="1" dirty="0" err="1"/>
              <a:t>оцінити</a:t>
            </a:r>
            <a:r>
              <a:rPr lang="ru-RU" sz="2800" i="1" dirty="0"/>
              <a:t> </a:t>
            </a:r>
            <a:r>
              <a:rPr lang="ru-RU" sz="2800" i="1" dirty="0" err="1"/>
              <a:t>емоційний</a:t>
            </a:r>
            <a:r>
              <a:rPr lang="ru-RU" sz="2800" i="1" dirty="0"/>
              <a:t> стан </a:t>
            </a:r>
            <a:r>
              <a:rPr lang="ru-RU" sz="2800" i="1" dirty="0" err="1"/>
              <a:t>її</a:t>
            </a:r>
            <a:r>
              <a:rPr lang="ru-RU" sz="2800" i="1" dirty="0"/>
              <a:t> </a:t>
            </a:r>
            <a:r>
              <a:rPr lang="ru-RU" sz="2800" i="1" dirty="0" err="1"/>
              <a:t>пацієнтів</a:t>
            </a:r>
            <a:r>
              <a:rPr lang="ru-RU" sz="2800" i="1" dirty="0"/>
              <a:t>. Для </a:t>
            </a:r>
            <a:r>
              <a:rPr lang="ru-RU" sz="2800" i="1" dirty="0" err="1"/>
              <a:t>цього</a:t>
            </a:r>
            <a:r>
              <a:rPr lang="ru-RU" sz="2800" i="1" dirty="0"/>
              <a:t> </a:t>
            </a:r>
            <a:r>
              <a:rPr lang="ru-RU" sz="2800" i="1" dirty="0" err="1"/>
              <a:t>він</a:t>
            </a:r>
            <a:r>
              <a:rPr lang="ru-RU" sz="2800" i="1" dirty="0"/>
              <a:t> </a:t>
            </a:r>
            <a:r>
              <a:rPr lang="ru-RU" sz="2800" i="1" dirty="0" err="1"/>
              <a:t>використав</a:t>
            </a:r>
            <a:r>
              <a:rPr lang="ru-RU" sz="2800" i="1" dirty="0"/>
              <a:t> тест </a:t>
            </a:r>
            <a:r>
              <a:rPr lang="ru-RU" sz="2800" i="1" dirty="0" err="1"/>
              <a:t>Люшера</a:t>
            </a:r>
            <a:r>
              <a:rPr lang="ru-RU" sz="2800" i="1" dirty="0"/>
              <a:t>. </a:t>
            </a:r>
            <a:r>
              <a:rPr lang="ru-RU" sz="2800" i="1" dirty="0" err="1"/>
              <a:t>Аналізуючи</a:t>
            </a:r>
            <a:r>
              <a:rPr lang="ru-RU" sz="2800" i="1" dirty="0"/>
              <a:t> </a:t>
            </a:r>
            <a:r>
              <a:rPr lang="ru-RU" sz="2800" i="1" dirty="0" err="1"/>
              <a:t>його</a:t>
            </a:r>
            <a:r>
              <a:rPr lang="ru-RU" sz="2800" i="1" dirty="0"/>
              <a:t> </a:t>
            </a:r>
            <a:r>
              <a:rPr lang="ru-RU" sz="2800" i="1" dirty="0" err="1"/>
              <a:t>результати</a:t>
            </a:r>
            <a:r>
              <a:rPr lang="ru-RU" sz="2800" i="1" dirty="0"/>
              <a:t>, </a:t>
            </a:r>
            <a:r>
              <a:rPr lang="ru-RU" sz="2800" i="1" dirty="0" err="1"/>
              <a:t>він</a:t>
            </a:r>
            <a:r>
              <a:rPr lang="ru-RU" sz="2800" i="1" dirty="0"/>
              <a:t> </a:t>
            </a:r>
            <a:r>
              <a:rPr lang="ru-RU" sz="2800" i="1" dirty="0" err="1"/>
              <a:t>виявив</a:t>
            </a:r>
            <a:r>
              <a:rPr lang="ru-RU" sz="2800" i="1" dirty="0"/>
              <a:t> </a:t>
            </a:r>
            <a:r>
              <a:rPr lang="ru-RU" sz="2800" i="1" dirty="0" err="1"/>
              <a:t>цікаву</a:t>
            </a:r>
            <a:r>
              <a:rPr lang="ru-RU" sz="2800" i="1" dirty="0"/>
              <a:t> </a:t>
            </a:r>
            <a:r>
              <a:rPr lang="ru-RU" sz="2800" i="1" dirty="0" err="1"/>
              <a:t>закономірність</a:t>
            </a:r>
            <a:r>
              <a:rPr lang="ru-RU" sz="2800" i="1" dirty="0"/>
              <a:t> – </a:t>
            </a:r>
            <a:r>
              <a:rPr lang="ru-RU" sz="2800" i="1" dirty="0" err="1"/>
              <a:t>більшість</a:t>
            </a:r>
            <a:r>
              <a:rPr lang="ru-RU" sz="2800" i="1" dirty="0"/>
              <a:t> </a:t>
            </a:r>
            <a:r>
              <a:rPr lang="ru-RU" sz="2800" i="1" dirty="0" err="1"/>
              <a:t>пацієнтів</a:t>
            </a:r>
            <a:r>
              <a:rPr lang="ru-RU" sz="2800" i="1" dirty="0"/>
              <a:t> на </a:t>
            </a:r>
            <a:r>
              <a:rPr lang="ru-RU" sz="2800" i="1" dirty="0" err="1"/>
              <a:t>перші</a:t>
            </a:r>
            <a:r>
              <a:rPr lang="ru-RU" sz="2800" i="1" dirty="0"/>
              <a:t> </a:t>
            </a:r>
            <a:r>
              <a:rPr lang="ru-RU" sz="2800" i="1" dirty="0" err="1"/>
              <a:t>місця</a:t>
            </a:r>
            <a:r>
              <a:rPr lang="ru-RU" sz="2800" i="1" dirty="0"/>
              <a:t> ставили </a:t>
            </a:r>
            <a:r>
              <a:rPr lang="ru-RU" sz="2800" i="1" dirty="0" err="1"/>
              <a:t>чорний</a:t>
            </a:r>
            <a:r>
              <a:rPr lang="ru-RU" sz="2800" i="1" dirty="0"/>
              <a:t> </a:t>
            </a:r>
            <a:r>
              <a:rPr lang="ru-RU" sz="2800" i="1" dirty="0" err="1"/>
              <a:t>колір</a:t>
            </a:r>
            <a:r>
              <a:rPr lang="ru-RU" sz="2800" i="1" dirty="0"/>
              <a:t>. Перед ним </a:t>
            </a:r>
            <a:r>
              <a:rPr lang="ru-RU" sz="2800" i="1" dirty="0" err="1"/>
              <a:t>постала</a:t>
            </a:r>
            <a:r>
              <a:rPr lang="ru-RU" sz="2800" i="1" dirty="0"/>
              <a:t> проблема – довести, </a:t>
            </a:r>
            <a:r>
              <a:rPr lang="ru-RU" sz="2800" i="1" dirty="0" err="1"/>
              <a:t>що</a:t>
            </a:r>
            <a:r>
              <a:rPr lang="ru-RU" sz="2800" i="1" dirty="0"/>
              <a:t> </a:t>
            </a:r>
            <a:r>
              <a:rPr lang="ru-RU" sz="2800" i="1" dirty="0" err="1"/>
              <a:t>розміщення</a:t>
            </a:r>
            <a:r>
              <a:rPr lang="ru-RU" sz="2800" i="1" dirty="0"/>
              <a:t> </a:t>
            </a:r>
            <a:r>
              <a:rPr lang="ru-RU" sz="2800" i="1" dirty="0" err="1"/>
              <a:t>чорного</a:t>
            </a:r>
            <a:r>
              <a:rPr lang="ru-RU" sz="2800" i="1" dirty="0"/>
              <a:t> </a:t>
            </a:r>
            <a:r>
              <a:rPr lang="ru-RU" sz="2800" i="1" dirty="0" err="1"/>
              <a:t>кольору</a:t>
            </a:r>
            <a:r>
              <a:rPr lang="ru-RU" sz="2800" i="1" dirty="0"/>
              <a:t> на перших </a:t>
            </a:r>
            <a:r>
              <a:rPr lang="ru-RU" sz="2800" i="1" dirty="0" err="1"/>
              <a:t>позиціях</a:t>
            </a:r>
            <a:r>
              <a:rPr lang="ru-RU" sz="2800" i="1" dirty="0"/>
              <a:t> є </a:t>
            </a:r>
            <a:r>
              <a:rPr lang="ru-RU" sz="2800" i="1" dirty="0" err="1"/>
              <a:t>невипадковим</a:t>
            </a:r>
            <a:r>
              <a:rPr lang="ru-RU" sz="2800" i="1" dirty="0"/>
              <a:t> </a:t>
            </a:r>
            <a:r>
              <a:rPr lang="ru-RU" i="1" dirty="0"/>
              <a:t>(</a:t>
            </a:r>
            <a:r>
              <a:rPr lang="ru-RU" i="1" dirty="0" err="1"/>
              <a:t>ідея</a:t>
            </a:r>
            <a:r>
              <a:rPr lang="ru-RU" i="1" dirty="0"/>
              <a:t> прикладу – з Сидоренко Е.В., 2000). </a:t>
            </a:r>
            <a:r>
              <a:rPr lang="ru-RU" sz="2800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3380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>
            <a:extLst>
              <a:ext uri="{FF2B5EF4-FFF2-40B4-BE49-F238E27FC236}">
                <a16:creationId xmlns:a16="http://schemas.microsoft.com/office/drawing/2014/main" id="{C67E2CE8-D32D-45BD-B87F-2B2EB61260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49300" y="843627"/>
            <a:ext cx="10096500" cy="562067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Нехай </a:t>
            </a:r>
            <a:r>
              <a:rPr lang="ru-RU" sz="2400" dirty="0" err="1"/>
              <a:t>було</a:t>
            </a:r>
            <a:r>
              <a:rPr lang="ru-RU" sz="2400" dirty="0"/>
              <a:t> </a:t>
            </a:r>
            <a:r>
              <a:rPr lang="ru-RU" sz="2400" dirty="0" err="1"/>
              <a:t>отримано</a:t>
            </a:r>
            <a:r>
              <a:rPr lang="ru-RU" sz="2400" dirty="0"/>
              <a:t> </a:t>
            </a:r>
            <a:r>
              <a:rPr lang="ru-RU" sz="2400" dirty="0" err="1"/>
              <a:t>такі</a:t>
            </a:r>
            <a:r>
              <a:rPr lang="ru-RU" sz="2400" dirty="0"/>
              <a:t> </a:t>
            </a:r>
            <a:r>
              <a:rPr lang="ru-RU" sz="2400" dirty="0" err="1"/>
              <a:t>дані</a:t>
            </a:r>
            <a:r>
              <a:rPr lang="ru-RU" sz="2400" dirty="0"/>
              <a:t>: </a:t>
            </a:r>
          </a:p>
          <a:p>
            <a:endParaRPr lang="uk-UA" dirty="0"/>
          </a:p>
          <a:p>
            <a:endParaRPr lang="ru-RU" dirty="0"/>
          </a:p>
        </p:txBody>
      </p:sp>
      <p:graphicFrame>
        <p:nvGraphicFramePr>
          <p:cNvPr id="7" name="Місце для вмісту 6">
            <a:extLst>
              <a:ext uri="{FF2B5EF4-FFF2-40B4-BE49-F238E27FC236}">
                <a16:creationId xmlns:a16="http://schemas.microsoft.com/office/drawing/2014/main" id="{98CFF9C4-7037-4299-93D5-0DD4E1EE175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93202777"/>
              </p:ext>
            </p:extLst>
          </p:nvPr>
        </p:nvGraphicFramePr>
        <p:xfrm>
          <a:off x="1092200" y="1511300"/>
          <a:ext cx="9753597" cy="1545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3901">
                  <a:extLst>
                    <a:ext uri="{9D8B030D-6E8A-4147-A177-3AD203B41FA5}">
                      <a16:colId xmlns:a16="http://schemas.microsoft.com/office/drawing/2014/main" val="136531465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4458189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225162381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392840157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247693038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3199644277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1673109777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4113887359"/>
                    </a:ext>
                  </a:extLst>
                </a:gridCol>
                <a:gridCol w="584196">
                  <a:extLst>
                    <a:ext uri="{9D8B030D-6E8A-4147-A177-3AD203B41FA5}">
                      <a16:colId xmlns:a16="http://schemas.microsoft.com/office/drawing/2014/main" val="1401336201"/>
                    </a:ext>
                  </a:extLst>
                </a:gridCol>
              </a:tblGrid>
              <a:tr h="539249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Позиція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чорного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кольору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577648"/>
                  </a:ext>
                </a:extLst>
              </a:tr>
              <a:tr h="90855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Кількість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досліджуваних</a:t>
                      </a:r>
                      <a:r>
                        <a:rPr lang="ru-RU" sz="20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що</a:t>
                      </a:r>
                      <a:r>
                        <a:rPr lang="ru-RU" sz="20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поставили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чорний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колір</a:t>
                      </a:r>
                      <a:r>
                        <a:rPr lang="ru-RU" sz="20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цю</a:t>
                      </a:r>
                      <a:r>
                        <a:rPr lang="ru-RU" sz="20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позицію</a:t>
                      </a:r>
                      <a:r>
                        <a:rPr lang="ru-RU" sz="20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20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8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3285368"/>
                  </a:ext>
                </a:extLst>
              </a:tr>
            </a:tbl>
          </a:graphicData>
        </a:graphic>
      </p:graphicFrame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5E16C38E-D77D-4046-A108-BC35184860BC}"/>
              </a:ext>
            </a:extLst>
          </p:cNvPr>
          <p:cNvSpPr/>
          <p:nvPr/>
        </p:nvSpPr>
        <p:spPr>
          <a:xfrm>
            <a:off x="918634" y="3095163"/>
            <a:ext cx="905086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Сформулюємо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дві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альтернативні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гіпотези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: </a:t>
            </a: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Н0 –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емпіричний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розподіл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чорного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кольору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значимо не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відрізняється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від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теоретичного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рівномірного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розподілу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</a:p>
          <a:p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Н1 –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емпіричний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розподіл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чорного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кольору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достатньо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значимо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відрізняється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від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теоретичного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рівномірного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rial" panose="020B0604020202020204" pitchFamily="34" charset="0"/>
              </a:rPr>
              <a:t>розподілу</a:t>
            </a:r>
            <a:r>
              <a:rPr lang="ru-RU" sz="280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56829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9EE30C86-6631-4AF2-A41D-F5F6536A012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381000"/>
                <a:ext cx="10638366" cy="6134099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Емпірична </a:t>
                </a:r>
                <a:r>
                  <a:rPr lang="ru-RU" sz="2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частість</a:t>
                </a:r>
                <a:endPara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sz="2000" b="1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𝒇</m:t>
                          </m:r>
                        </m:e>
                        <m:sub>
                          <m:r>
                            <a:rPr lang="uk-UA" sz="2000" b="1" i="1" smtClean="0">
                              <a:latin typeface="Cambria Math" panose="02040503050406030204" pitchFamily="18" charset="0"/>
                            </a:rPr>
                            <m:t>ем</m:t>
                          </m:r>
                        </m:sub>
                        <m:sup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bSup>
                      <m:r>
                        <a:rPr lang="uk-UA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uk-UA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uk-UA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1" i="1" smtClean="0"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</m:e>
                            <m:sub>
                              <m:r>
                                <a:rPr lang="uk-UA" sz="2000" b="1" i="1" smtClean="0">
                                  <a:latin typeface="Cambria Math" panose="02040503050406030204" pitchFamily="18" charset="0"/>
                                </a:rPr>
                                <m:t>ем</m:t>
                              </m:r>
                            </m:sub>
                          </m:sSub>
                        </m:num>
                        <m:den>
                          <m:r>
                            <a:rPr lang="en-US" sz="2000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den>
                      </m:f>
                    </m:oMath>
                  </m:oMathPara>
                </a14:m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де </a:t>
                </a:r>
                <a:r>
                  <a:rPr lang="ru-RU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кількість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досліджуваних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у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вибірці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ru-RU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Накопичена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емпірична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частість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ru-RU" sz="2000" b="1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Sup>
                          <m:sSubSupPr>
                            <m:ctrlPr>
                              <a:rPr lang="ru-RU" sz="2000" b="1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1" i="1"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uk-UA" sz="2000" b="1" i="1">
                                <a:latin typeface="Cambria Math" panose="02040503050406030204" pitchFamily="18" charset="0"/>
                              </a:rPr>
                              <m:t>ем</m:t>
                            </m:r>
                          </m:sub>
                          <m:sup>
                            <m:r>
                              <a:rPr lang="en-US" sz="2000" b="1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nary>
                  </m:oMath>
                </a14:m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–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обчислюється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для кожного з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розрядів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ознаки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починаючи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з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першого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(для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кожної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позиції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чорного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кольору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як сума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відповідної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емпіричної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частості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та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попередньої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емпіричної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частості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Наприклад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для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першого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розряду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вона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залишиться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рівна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0,267, для другого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розряду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позиції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вона буде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рівна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(0,267+0,167)=0,434, для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третього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розряду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(0,434+0,150)=0,584 і так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далі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r>
                  <a:rPr lang="ru-RU" sz="2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Накопичена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теоретична </a:t>
                </a:r>
                <a:r>
                  <a:rPr lang="ru-RU" sz="2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частість</a:t>
                </a:r>
                <a:r>
                  <a: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ru-RU" sz="2000" b="1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bSup>
                          <m:sSubSupPr>
                            <m:ctrlPr>
                              <a:rPr lang="ru-RU" sz="2000" b="1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1" i="1"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uk-UA" sz="2000" b="1" i="1" smtClean="0">
                                <a:latin typeface="Cambria Math" panose="02040503050406030204" pitchFamily="18" charset="0"/>
                              </a:rPr>
                              <m:t>теор </m:t>
                            </m:r>
                          </m:sub>
                          <m:sup>
                            <m:r>
                              <a:rPr lang="en-US" sz="2000" b="1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</m:sup>
                        </m:sSubSup>
                      </m:e>
                    </m:nary>
                    <m:r>
                      <m:rPr>
                        <m:nor/>
                      </m:rPr>
                      <a:rPr lang="ru-RU" sz="200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обчислюється аналогічно до накопиченої емпіричної частості, але сумуються вже теоретичні частості. Для визначення теоретичної частості використовують таку формулу:</m:t>
                    </m:r>
                  </m:oMath>
                </a14:m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000" b="1" dirty="0"/>
                  <a:t>											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2000" b="1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1" i="1"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uk-UA" sz="2000" b="1" i="1" smtClean="0">
                            <a:latin typeface="Cambria Math" panose="02040503050406030204" pitchFamily="18" charset="0"/>
                          </a:rPr>
                          <m:t>т</m:t>
                        </m:r>
                        <m:r>
                          <a:rPr lang="uk-UA" sz="2000" b="1" i="1">
                            <a:latin typeface="Cambria Math" panose="02040503050406030204" pitchFamily="18" charset="0"/>
                          </a:rPr>
                          <m:t>е</m:t>
                        </m:r>
                        <m:r>
                          <a:rPr lang="uk-UA" sz="2000" b="1" i="1" smtClean="0">
                            <a:latin typeface="Cambria Math" panose="02040503050406030204" pitchFamily="18" charset="0"/>
                          </a:rPr>
                          <m:t>ор</m:t>
                        </m:r>
                      </m:sub>
                      <m:sup>
                        <m:r>
                          <a:rPr lang="en-US" sz="2000" b="1" i="1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uk-UA" sz="20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uk-UA" sz="2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0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𝒌</m:t>
                        </m:r>
                      </m:den>
                    </m:f>
                  </m:oMath>
                </a14:m>
                <a:r>
                  <a:rPr lang="en-US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де 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 –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кількість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розрядів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uk-UA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 нашому випадку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uk-UA" sz="2000" b="0" i="1">
                            <a:latin typeface="Cambria Math" panose="02040503050406030204" pitchFamily="18" charset="0"/>
                          </a:rPr>
                          <m:t>теор</m:t>
                        </m:r>
                      </m:sub>
                      <m:sup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bSup>
                    <m:r>
                      <a:rPr lang="uk-UA" sz="2000" b="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uk-UA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uk-UA" sz="2000" b="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0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uk-UA" sz="2000" b="0" i="1" smtClean="0">
                        <a:latin typeface="Cambria Math" panose="02040503050406030204" pitchFamily="18" charset="0"/>
                      </a:rPr>
                      <m:t>=0,125</m:t>
                    </m:r>
                  </m:oMath>
                </a14:m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uk-UA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2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Різниця</a:t>
                </a:r>
                <a:r>
                  <a:rPr lang="ru-RU" sz="2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</a:t>
                </a:r>
                <a:r>
                  <a:rPr lang="en-US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 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–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обчислюється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як модуль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різниці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відповідних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емпіричних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та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теоретичних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частостей</a:t>
                </a:r>
                <a:r>
                  <a:rPr lang="ru-RU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9EE30C86-6631-4AF2-A41D-F5F6536A01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381000"/>
                <a:ext cx="10638366" cy="6134099"/>
              </a:xfrm>
              <a:blipFill>
                <a:blip r:embed="rId2"/>
                <a:stretch>
                  <a:fillRect l="-573" t="-1093" b="-4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4414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BD369DB4-7745-4092-A5D5-5D660F0D0534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23477098"/>
                  </p:ext>
                </p:extLst>
              </p:nvPr>
            </p:nvGraphicFramePr>
            <p:xfrm>
              <a:off x="774701" y="444500"/>
              <a:ext cx="10058400" cy="427659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87394">
                      <a:extLst>
                        <a:ext uri="{9D8B030D-6E8A-4147-A177-3AD203B41FA5}">
                          <a16:colId xmlns:a16="http://schemas.microsoft.com/office/drawing/2014/main" val="1408277953"/>
                        </a:ext>
                      </a:extLst>
                    </a:gridCol>
                    <a:gridCol w="1241048">
                      <a:extLst>
                        <a:ext uri="{9D8B030D-6E8A-4147-A177-3AD203B41FA5}">
                          <a16:colId xmlns:a16="http://schemas.microsoft.com/office/drawing/2014/main" val="1046444775"/>
                        </a:ext>
                      </a:extLst>
                    </a:gridCol>
                    <a:gridCol w="1323785">
                      <a:extLst>
                        <a:ext uri="{9D8B030D-6E8A-4147-A177-3AD203B41FA5}">
                          <a16:colId xmlns:a16="http://schemas.microsoft.com/office/drawing/2014/main" val="1082399041"/>
                        </a:ext>
                      </a:extLst>
                    </a:gridCol>
                    <a:gridCol w="2387540">
                      <a:extLst>
                        <a:ext uri="{9D8B030D-6E8A-4147-A177-3AD203B41FA5}">
                          <a16:colId xmlns:a16="http://schemas.microsoft.com/office/drawing/2014/main" val="3451345750"/>
                        </a:ext>
                      </a:extLst>
                    </a:gridCol>
                    <a:gridCol w="2529374">
                      <a:extLst>
                        <a:ext uri="{9D8B030D-6E8A-4147-A177-3AD203B41FA5}">
                          <a16:colId xmlns:a16="http://schemas.microsoft.com/office/drawing/2014/main" val="2024731296"/>
                        </a:ext>
                      </a:extLst>
                    </a:gridCol>
                    <a:gridCol w="1489259">
                      <a:extLst>
                        <a:ext uri="{9D8B030D-6E8A-4147-A177-3AD203B41FA5}">
                          <a16:colId xmlns:a16="http://schemas.microsoft.com/office/drawing/2014/main" val="258488457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Позиція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чорного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кольору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Емпірична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частота </a:t>
                          </a: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uk-UA" sz="1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uk-UA" sz="1800" b="1" i="1" smtClean="0">
                                        <a:latin typeface="Cambria Math" panose="02040503050406030204" pitchFamily="18" charset="0"/>
                                      </a:rPr>
                                      <m:t>ем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Емпірична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частість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	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ru-RU" sz="1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𝒇</m:t>
                                  </m:r>
                                </m:e>
                                <m:sub>
                                  <m:r>
                                    <a:rPr lang="uk-UA" sz="1800" b="1" i="1" smtClean="0">
                                      <a:latin typeface="Cambria Math" panose="02040503050406030204" pitchFamily="18" charset="0"/>
                                    </a:rPr>
                                    <m:t>ем</m:t>
                                  </m:r>
                                </m:sub>
                                <m:sup>
                                  <m:r>
                                    <a:rPr lang="en-US" sz="1800" b="1" i="1" smtClean="0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bSup>
                            </m:oMath>
                          </a14:m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Накопичена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емпірична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частість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	</a:t>
                          </a:r>
                          <a14:m>
                            <m:oMath xmlns:m="http://schemas.openxmlformats.org/officeDocument/2006/math"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ru-RU" sz="1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Sup>
                                    <m:sSubSupPr>
                                      <m:ctrlPr>
                                        <a:rPr lang="ru-RU" sz="1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1800" b="1" i="1"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e>
                                    <m:sub>
                                      <m:r>
                                        <a:rPr lang="uk-UA" sz="1800" b="1" i="1">
                                          <a:latin typeface="Cambria Math" panose="02040503050406030204" pitchFamily="18" charset="0"/>
                                        </a:rPr>
                                        <m:t>ем</m:t>
                                      </m:r>
                                    </m:sub>
                                    <m:sup>
                                      <m:r>
                                        <a:rPr lang="en-US" sz="1800" b="1" i="1">
                                          <a:latin typeface="Cambria Math" panose="02040503050406030204" pitchFamily="18" charset="0"/>
                                        </a:rPr>
                                        <m:t>∗</m:t>
                                      </m:r>
                                    </m:sup>
                                  </m:sSubSup>
                                </m:e>
                              </m:nary>
                            </m:oMath>
                          </a14:m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Накопичена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теоретична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частість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ru-RU" sz="1800" b="1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Sup>
                                    <m:sSubSupPr>
                                      <m:ctrlPr>
                                        <a:rPr lang="ru-RU" sz="18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1800" b="1" i="1">
                                          <a:latin typeface="Cambria Math" panose="02040503050406030204" pitchFamily="18" charset="0"/>
                                        </a:rPr>
                                        <m:t>𝒇</m:t>
                                      </m:r>
                                    </m:e>
                                    <m:sub>
                                      <m:r>
                                        <a:rPr lang="uk-UA" sz="1800" b="1" i="1" smtClean="0">
                                          <a:latin typeface="Cambria Math" panose="02040503050406030204" pitchFamily="18" charset="0"/>
                                        </a:rPr>
                                        <m:t>теор </m:t>
                                      </m:r>
                                    </m:sub>
                                    <m:sup>
                                      <m:r>
                                        <a:rPr lang="en-US" sz="1800" b="1" i="1">
                                          <a:latin typeface="Cambria Math" panose="02040503050406030204" pitchFamily="18" charset="0"/>
                                        </a:rPr>
                                        <m:t>∗</m:t>
                                      </m:r>
                                    </m:sup>
                                  </m:sSubSup>
                                </m:e>
                              </m:nary>
                            </m:oMath>
                          </a14:m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	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Різниця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  <a:p>
                          <a:pPr algn="ctr"/>
                          <a:r>
                            <a:rPr lang="en-US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 	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314374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32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0,267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0,267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0,125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0,142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66989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20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0,434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0,250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0,184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720464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0,150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0,584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0,375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>
                              <a:solidFill>
                                <a:srgbClr val="FF0000"/>
                              </a:solidFill>
                            </a:rPr>
                            <a:t>0,209</a:t>
                          </a:r>
                          <a:endParaRPr lang="ru-RU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727388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0,684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0,500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0,184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381894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0,108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0,792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0,625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0,167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05041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0,859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0,750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0,109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235191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0,075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0,934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0,875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0,059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780683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0,066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147070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Сума 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120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616470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BD369DB4-7745-4092-A5D5-5D660F0D0534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023477098"/>
                  </p:ext>
                </p:extLst>
              </p:nvPr>
            </p:nvGraphicFramePr>
            <p:xfrm>
              <a:off x="774701" y="444500"/>
              <a:ext cx="10058400" cy="427659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87394">
                      <a:extLst>
                        <a:ext uri="{9D8B030D-6E8A-4147-A177-3AD203B41FA5}">
                          <a16:colId xmlns:a16="http://schemas.microsoft.com/office/drawing/2014/main" val="1408277953"/>
                        </a:ext>
                      </a:extLst>
                    </a:gridCol>
                    <a:gridCol w="1241048">
                      <a:extLst>
                        <a:ext uri="{9D8B030D-6E8A-4147-A177-3AD203B41FA5}">
                          <a16:colId xmlns:a16="http://schemas.microsoft.com/office/drawing/2014/main" val="1046444775"/>
                        </a:ext>
                      </a:extLst>
                    </a:gridCol>
                    <a:gridCol w="1323785">
                      <a:extLst>
                        <a:ext uri="{9D8B030D-6E8A-4147-A177-3AD203B41FA5}">
                          <a16:colId xmlns:a16="http://schemas.microsoft.com/office/drawing/2014/main" val="1082399041"/>
                        </a:ext>
                      </a:extLst>
                    </a:gridCol>
                    <a:gridCol w="2387540">
                      <a:extLst>
                        <a:ext uri="{9D8B030D-6E8A-4147-A177-3AD203B41FA5}">
                          <a16:colId xmlns:a16="http://schemas.microsoft.com/office/drawing/2014/main" val="3451345750"/>
                        </a:ext>
                      </a:extLst>
                    </a:gridCol>
                    <a:gridCol w="2529374">
                      <a:extLst>
                        <a:ext uri="{9D8B030D-6E8A-4147-A177-3AD203B41FA5}">
                          <a16:colId xmlns:a16="http://schemas.microsoft.com/office/drawing/2014/main" val="2024731296"/>
                        </a:ext>
                      </a:extLst>
                    </a:gridCol>
                    <a:gridCol w="1489259">
                      <a:extLst>
                        <a:ext uri="{9D8B030D-6E8A-4147-A177-3AD203B41FA5}">
                          <a16:colId xmlns:a16="http://schemas.microsoft.com/office/drawing/2014/main" val="2584884573"/>
                        </a:ext>
                      </a:extLst>
                    </a:gridCol>
                  </a:tblGrid>
                  <a:tr h="939038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Позиція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чорного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кольору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87745" t="-3896" r="-624020" b="-3655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76498" t="-3896" r="-486636" b="-3655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53061" t="-3896" r="-169388" b="-3655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238462" t="-3896" r="-59615" b="-3655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Різниця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  <a:p>
                          <a:pPr algn="ctr"/>
                          <a:r>
                            <a:rPr lang="en-US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 	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314374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32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0,267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0,267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0,125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0,142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66989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20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0,434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0,250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0,184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720464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0,150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0,584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0,375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>
                              <a:solidFill>
                                <a:srgbClr val="FF0000"/>
                              </a:solidFill>
                            </a:rPr>
                            <a:t>0,209</a:t>
                          </a:r>
                          <a:endParaRPr lang="ru-RU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727388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0,684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0,500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0,184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381894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0,108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0,792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0,625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0,167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05041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0,859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0,750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0,109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235191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0,075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0,934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0,875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0,059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780683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0,066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147070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Сума 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120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616470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F0072B57-95A2-4039-ACD7-68A50DA662E4}"/>
              </a:ext>
            </a:extLst>
          </p:cNvPr>
          <p:cNvSpPr/>
          <p:nvPr/>
        </p:nvSpPr>
        <p:spPr>
          <a:xfrm>
            <a:off x="774700" y="4875937"/>
            <a:ext cx="10058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Після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заповнення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таблиці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слід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в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стовпчику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“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Різниця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”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знайти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найбільшу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величину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різниці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між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емпіричними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та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теоретичними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частостями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. В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нашому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випадку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це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буде число 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</a:rPr>
              <a:t>0,209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в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третьому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розряді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Це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число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позначимо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як </a:t>
            </a:r>
            <a:r>
              <a:rPr lang="en-US" i="1" dirty="0" err="1">
                <a:solidFill>
                  <a:srgbClr val="000000"/>
                </a:solidFill>
                <a:latin typeface="Arial" panose="020B0604020202020204" pitchFamily="34" charset="0"/>
              </a:rPr>
              <a:t>d</a:t>
            </a:r>
            <a:r>
              <a:rPr lang="en-US" sz="800" i="1" dirty="0" err="1">
                <a:solidFill>
                  <a:srgbClr val="000000"/>
                </a:solidFill>
                <a:latin typeface="Arial" panose="020B0604020202020204" pitchFamily="34" charset="0"/>
              </a:rPr>
              <a:t>max</a:t>
            </a:r>
            <a:r>
              <a:rPr lang="uk-UA" i="1" dirty="0">
                <a:solidFill>
                  <a:srgbClr val="000000"/>
                </a:solidFill>
                <a:latin typeface="Arial" panose="020B0604020202020204" pitchFamily="34" charset="0"/>
              </a:rPr>
              <a:t>=0,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209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31784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9EE30C86-6631-4AF2-A41D-F5F6536A012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381000"/>
                <a:ext cx="10638366" cy="6134099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ru-RU" dirty="0"/>
                  <a:t>Тепер </a:t>
                </a:r>
                <a:r>
                  <a:rPr lang="ru-RU" dirty="0" err="1"/>
                  <a:t>необхідно</a:t>
                </a:r>
                <a:r>
                  <a:rPr lang="ru-RU" dirty="0"/>
                  <a:t> </a:t>
                </a:r>
                <a:r>
                  <a:rPr lang="ru-RU" dirty="0" err="1"/>
                  <a:t>знайти</a:t>
                </a:r>
                <a:r>
                  <a:rPr lang="ru-RU" dirty="0"/>
                  <a:t> </a:t>
                </a:r>
                <a:r>
                  <a:rPr lang="ru-RU" dirty="0" err="1"/>
                  <a:t>критичне</a:t>
                </a:r>
                <a:r>
                  <a:rPr lang="ru-RU" dirty="0"/>
                  <a:t> </a:t>
                </a:r>
                <a:r>
                  <a:rPr lang="ru-RU" dirty="0" err="1"/>
                  <a:t>значення</a:t>
                </a:r>
                <a:r>
                  <a:rPr lang="ru-RU" dirty="0"/>
                  <a:t> </a:t>
                </a:r>
                <a:r>
                  <a:rPr lang="ru-RU" i="1" dirty="0" err="1"/>
                  <a:t>dкр</a:t>
                </a:r>
                <a:r>
                  <a:rPr lang="ru-RU" dirty="0"/>
                  <a:t>. Для </a:t>
                </a:r>
                <a:r>
                  <a:rPr lang="ru-RU" dirty="0" err="1"/>
                  <a:t>цього</a:t>
                </a:r>
                <a:r>
                  <a:rPr lang="ru-RU" dirty="0"/>
                  <a:t> </a:t>
                </a:r>
                <a:r>
                  <a:rPr lang="ru-RU" dirty="0" err="1"/>
                  <a:t>варто</a:t>
                </a:r>
                <a:r>
                  <a:rPr lang="ru-RU" dirty="0"/>
                  <a:t> </a:t>
                </a:r>
                <a:r>
                  <a:rPr lang="ru-RU" dirty="0" err="1"/>
                  <a:t>скористатися</a:t>
                </a:r>
                <a:r>
                  <a:rPr lang="ru-RU" dirty="0"/>
                  <a:t> таблицею </a:t>
                </a:r>
                <a:r>
                  <a:rPr lang="ru-RU" dirty="0" err="1"/>
                  <a:t>критичних</a:t>
                </a:r>
                <a:r>
                  <a:rPr lang="ru-RU" dirty="0"/>
                  <a:t> </a:t>
                </a:r>
                <a:r>
                  <a:rPr lang="ru-RU" dirty="0" err="1"/>
                  <a:t>значень</a:t>
                </a:r>
                <a:r>
                  <a:rPr lang="ru-RU" dirty="0"/>
                  <a:t> для n&lt;100, та </a:t>
                </a:r>
                <a:r>
                  <a:rPr lang="ru-RU" dirty="0" err="1"/>
                  <a:t>наступною</a:t>
                </a:r>
                <a:r>
                  <a:rPr lang="ru-RU" dirty="0"/>
                  <a:t> формулою, </a:t>
                </a:r>
                <a:r>
                  <a:rPr lang="ru-RU" dirty="0" err="1"/>
                  <a:t>якщо</a:t>
                </a:r>
                <a:r>
                  <a:rPr lang="ru-RU" dirty="0"/>
                  <a:t> n&gt;100.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𝒅</m:t>
                        </m:r>
                      </m:e>
                      <m:sub>
                        <m:r>
                          <a:rPr lang="uk-UA" sz="2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кр</m:t>
                        </m:r>
                      </m:sub>
                    </m:sSub>
                    <m:r>
                      <a:rPr lang="uk-UA" sz="2400" b="1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uk-UA" sz="24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uk-UA" sz="24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uk-UA" sz="24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uk-UA" sz="24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uk-UA" sz="24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uk-UA" sz="24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𝟑𝟔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𝒏</m:t>
                                    </m:r>
                                  </m:e>
                                </m:rad>
                              </m:den>
                            </m:f>
                            <m:r>
                              <a:rPr lang="uk-UA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→</m:t>
                            </m:r>
                            <m:d>
                              <m:dPr>
                                <m:ctrlPr>
                                  <a:rPr lang="uk-UA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𝒑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𝟎𝟓</m:t>
                                </m:r>
                              </m:e>
                            </m:d>
                          </m:e>
                          <m:e>
                            <m:f>
                              <m:fPr>
                                <m:ctrlPr>
                                  <a:rPr lang="uk-UA" sz="24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𝟔𝟑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lang="uk-UA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𝒏</m:t>
                                    </m:r>
                                  </m:e>
                                </m:rad>
                              </m:den>
                            </m:f>
                            <m:r>
                              <a:rPr lang="uk-UA" sz="24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→</m:t>
                            </m:r>
                            <m:d>
                              <m:dPr>
                                <m:ctrlPr>
                                  <a:rPr lang="uk-UA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𝒑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sz="24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𝟎𝟏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dirty="0"/>
                  <a:t>У </a:t>
                </a:r>
                <a:r>
                  <a:rPr lang="ru-RU" dirty="0" err="1"/>
                  <a:t>нашому</a:t>
                </a:r>
                <a:r>
                  <a:rPr lang="ru-RU" dirty="0"/>
                  <a:t> </a:t>
                </a:r>
                <a:r>
                  <a:rPr lang="ru-RU" dirty="0" err="1"/>
                  <a:t>випадку</a:t>
                </a:r>
                <a:r>
                  <a:rPr lang="ru-RU" dirty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𝒅</m:t>
                        </m:r>
                      </m:e>
                      <m:sub>
                        <m:r>
                          <a:rPr lang="uk-UA" sz="2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кр</m:t>
                        </m:r>
                      </m:sub>
                    </m:sSub>
                    <m:r>
                      <a:rPr lang="uk-UA" sz="2000" b="1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uk-UA" sz="20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uk-UA" sz="2000" b="1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uk-UA" sz="2000" b="1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uk-UA" sz="2000" b="1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uk-UA" sz="2000" b="1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uk-UA" sz="2000" b="1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𝟑𝟔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lang="uk-UA" sz="2000" b="1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uk-UA" sz="20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𝟏𝟐𝟎</m:t>
                                    </m:r>
                                  </m:e>
                                </m:rad>
                              </m:den>
                            </m:f>
                            <m:r>
                              <a:rPr lang="uk-UA" sz="20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uk-UA" sz="20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  <m:r>
                              <a:rPr lang="uk-UA" sz="20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uk-UA" sz="20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𝟏𝟐𝟒</m:t>
                            </m:r>
                            <m:r>
                              <a:rPr lang="uk-UA" sz="20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→</m:t>
                            </m:r>
                            <m:d>
                              <m:dPr>
                                <m:ctrlPr>
                                  <a:rPr lang="uk-UA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𝒑</m:t>
                                </m:r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𝟎𝟓</m:t>
                                </m:r>
                              </m:e>
                            </m:d>
                          </m:e>
                          <m:e>
                            <m:f>
                              <m:fPr>
                                <m:ctrlPr>
                                  <a:rPr lang="uk-UA" sz="2000" b="1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𝟔𝟑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lang="uk-UA" sz="2000" b="1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uk-UA" sz="20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𝟏𝟐𝟎</m:t>
                                    </m:r>
                                  </m:e>
                                </m:rad>
                              </m:den>
                            </m:f>
                            <m:r>
                              <a:rPr lang="uk-UA" sz="20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</m:t>
                            </m:r>
                            <m:r>
                              <a:rPr lang="uk-UA" sz="20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𝟎</m:t>
                            </m:r>
                            <m:r>
                              <a:rPr lang="uk-UA" sz="20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uk-UA" sz="2000" b="1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𝟏𝟒𝟗</m:t>
                            </m:r>
                            <m:r>
                              <a:rPr lang="uk-UA" sz="2000" b="1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→</m:t>
                            </m:r>
                            <m:d>
                              <m:dPr>
                                <m:ctrlPr>
                                  <a:rPr lang="uk-UA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𝒑</m:t>
                                </m:r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≤</m:t>
                                </m:r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𝟎</m:t>
                                </m:r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en-US" sz="2000" b="1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𝟎𝟏</m:t>
                                </m:r>
                              </m:e>
                            </m:d>
                          </m:e>
                        </m:eqArr>
                      </m:e>
                    </m:d>
                  </m:oMath>
                </a14:m>
                <a:endPara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i="1" dirty="0" err="1"/>
                  <a:t>Якщо</a:t>
                </a:r>
                <a:r>
                  <a:rPr lang="ru-RU" i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uk-UA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uk-U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uk-UA" b="0" i="1" smtClean="0">
                            <a:latin typeface="Cambria Math" panose="02040503050406030204" pitchFamily="18" charset="0"/>
                          </a:rPr>
                          <m:t>кр</m:t>
                        </m:r>
                      </m:sub>
                    </m:sSub>
                  </m:oMath>
                </a14:m>
                <a:r>
                  <a:rPr lang="ru-RU" i="1" dirty="0"/>
                  <a:t> - приймається </a:t>
                </a:r>
                <a:r>
                  <a:rPr lang="ru-RU" i="1" dirty="0" err="1"/>
                  <a:t>гіпотеза</a:t>
                </a:r>
                <a:r>
                  <a:rPr lang="ru-RU" i="1" dirty="0"/>
                  <a:t> Н0,</a:t>
                </a:r>
              </a:p>
              <a:p>
                <a:pPr marL="0" indent="0">
                  <a:buNone/>
                </a:pPr>
                <a:r>
                  <a:rPr lang="ru-RU" i="1" dirty="0" err="1"/>
                  <a:t>якщо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uk-UA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uk-UA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≥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uk-UA" i="1">
                            <a:latin typeface="Cambria Math" panose="02040503050406030204" pitchFamily="18" charset="0"/>
                          </a:rPr>
                          <m:t>кр</m:t>
                        </m:r>
                      </m:sub>
                    </m:sSub>
                  </m:oMath>
                </a14:m>
                <a:r>
                  <a:rPr lang="ru-RU" i="1" dirty="0"/>
                  <a:t>– </a:t>
                </a:r>
                <a:r>
                  <a:rPr lang="ru-RU" i="1" dirty="0" err="1"/>
                  <a:t>приймається</a:t>
                </a:r>
                <a:r>
                  <a:rPr lang="ru-RU" i="1" dirty="0"/>
                  <a:t> </a:t>
                </a:r>
                <a:r>
                  <a:rPr lang="ru-RU" i="1" dirty="0" err="1"/>
                  <a:t>гіпотеза</a:t>
                </a:r>
                <a:r>
                  <a:rPr lang="ru-RU" i="1" dirty="0"/>
                  <a:t> Н1</a:t>
                </a:r>
              </a:p>
              <a:p>
                <a:pPr marL="0" indent="0">
                  <a:buNone/>
                </a:pPr>
                <a:r>
                  <a:rPr lang="ru-RU" dirty="0"/>
                  <a:t>У </a:t>
                </a:r>
                <a:r>
                  <a:rPr lang="ru-RU" dirty="0" err="1"/>
                  <a:t>нашому</a:t>
                </a:r>
                <a:r>
                  <a:rPr lang="ru-RU" dirty="0"/>
                  <a:t> </a:t>
                </a:r>
                <a:r>
                  <a:rPr lang="ru-RU" dirty="0" err="1"/>
                  <a:t>випадку</a:t>
                </a:r>
                <a:r>
                  <a:rPr lang="ru-RU" dirty="0"/>
                  <a:t> </a:t>
                </a:r>
                <a:r>
                  <a:rPr lang="ru-RU" dirty="0" err="1"/>
                  <a:t>приймається</a:t>
                </a:r>
                <a:r>
                  <a:rPr lang="ru-RU" dirty="0"/>
                  <a:t> </a:t>
                </a:r>
                <a:r>
                  <a:rPr lang="ru-RU" dirty="0" err="1"/>
                  <a:t>гіпотеза</a:t>
                </a:r>
                <a:r>
                  <a:rPr lang="ru-RU" dirty="0"/>
                  <a:t> </a:t>
                </a:r>
                <a:r>
                  <a:rPr lang="ru-RU" i="1" dirty="0"/>
                  <a:t>Н1 </a:t>
                </a:r>
                <a:r>
                  <a:rPr lang="ru-RU" dirty="0"/>
                  <a:t>про </a:t>
                </a:r>
                <a:r>
                  <a:rPr lang="ru-RU" dirty="0" err="1"/>
                  <a:t>значимість</a:t>
                </a:r>
                <a:r>
                  <a:rPr lang="ru-RU" dirty="0"/>
                  <a:t> </a:t>
                </a:r>
                <a:r>
                  <a:rPr lang="ru-RU" dirty="0" err="1"/>
                  <a:t>відмінності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 err="1"/>
                  <a:t>емпіричного</a:t>
                </a:r>
                <a:r>
                  <a:rPr lang="ru-RU" dirty="0"/>
                  <a:t> </a:t>
                </a:r>
                <a:r>
                  <a:rPr lang="ru-RU" dirty="0" err="1"/>
                  <a:t>розподілу</a:t>
                </a:r>
                <a:r>
                  <a:rPr lang="ru-RU" dirty="0"/>
                  <a:t> </a:t>
                </a:r>
                <a:r>
                  <a:rPr lang="ru-RU" dirty="0" err="1"/>
                  <a:t>чорного</a:t>
                </a:r>
                <a:r>
                  <a:rPr lang="ru-RU" dirty="0"/>
                  <a:t> </a:t>
                </a:r>
                <a:r>
                  <a:rPr lang="ru-RU" dirty="0" err="1"/>
                  <a:t>кольору</a:t>
                </a:r>
                <a:r>
                  <a:rPr lang="ru-RU" dirty="0"/>
                  <a:t> </a:t>
                </a:r>
                <a:r>
                  <a:rPr lang="ru-RU" dirty="0" err="1"/>
                  <a:t>від</a:t>
                </a:r>
                <a:r>
                  <a:rPr lang="ru-RU" dirty="0"/>
                  <a:t> теоретичного </a:t>
                </a:r>
                <a:r>
                  <a:rPr lang="ru-RU" dirty="0" err="1"/>
                  <a:t>рівномірного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 err="1"/>
                  <a:t>розподілу</a:t>
                </a:r>
                <a:r>
                  <a:rPr lang="ru-RU" dirty="0"/>
                  <a:t> на </a:t>
                </a:r>
                <a:r>
                  <a:rPr lang="ru-RU" dirty="0" err="1"/>
                  <a:t>рівні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≤0,05</m:t>
                    </m:r>
                  </m:oMath>
                </a14:m>
                <a:r>
                  <a:rPr lang="ru-RU" dirty="0"/>
                  <a:t> .</a:t>
                </a:r>
              </a:p>
              <a:p>
                <a:r>
                  <a:rPr lang="ru-RU" dirty="0"/>
                  <a:t>Таким чином, психолог-</a:t>
                </a:r>
                <a:r>
                  <a:rPr lang="ru-RU" dirty="0" err="1"/>
                  <a:t>дослідник</a:t>
                </a:r>
                <a:r>
                  <a:rPr lang="ru-RU" dirty="0"/>
                  <a:t> </a:t>
                </a:r>
                <a:r>
                  <a:rPr lang="ru-RU" dirty="0" err="1"/>
                  <a:t>може</a:t>
                </a:r>
                <a:r>
                  <a:rPr lang="ru-RU" dirty="0"/>
                  <a:t> </a:t>
                </a:r>
                <a:r>
                  <a:rPr lang="ru-RU" dirty="0" err="1"/>
                  <a:t>зробити</a:t>
                </a:r>
                <a:r>
                  <a:rPr lang="ru-RU" dirty="0"/>
                  <a:t> </a:t>
                </a:r>
                <a:r>
                  <a:rPr lang="ru-RU" dirty="0" err="1"/>
                  <a:t>висновок</a:t>
                </a:r>
                <a:r>
                  <a:rPr lang="ru-RU" dirty="0"/>
                  <a:t>, </a:t>
                </a:r>
                <a:r>
                  <a:rPr lang="ru-RU" dirty="0" err="1"/>
                  <a:t>що</a:t>
                </a:r>
                <a:r>
                  <a:rPr lang="ru-RU" dirty="0"/>
                  <a:t> </a:t>
                </a:r>
                <a:r>
                  <a:rPr lang="ru-RU" dirty="0" err="1"/>
                  <a:t>така</a:t>
                </a:r>
                <a:r>
                  <a:rPr lang="ru-RU" dirty="0"/>
                  <a:t> </a:t>
                </a:r>
                <a:r>
                  <a:rPr lang="ru-RU" dirty="0" err="1"/>
                  <a:t>ситуація</a:t>
                </a:r>
                <a:r>
                  <a:rPr lang="ru-RU" dirty="0"/>
                  <a:t> з</a:t>
                </a:r>
              </a:p>
              <a:p>
                <a:pPr marL="0" indent="0">
                  <a:buNone/>
                </a:pPr>
                <a:r>
                  <a:rPr lang="ru-RU" dirty="0" err="1"/>
                  <a:t>емоційним</a:t>
                </a:r>
                <a:r>
                  <a:rPr lang="ru-RU" dirty="0"/>
                  <a:t> станом </a:t>
                </a:r>
                <a:r>
                  <a:rPr lang="ru-RU" dirty="0" err="1"/>
                  <a:t>пацієнтів</a:t>
                </a:r>
                <a:r>
                  <a:rPr lang="ru-RU" dirty="0"/>
                  <a:t> є </a:t>
                </a:r>
                <a:r>
                  <a:rPr lang="ru-RU" dirty="0" err="1"/>
                  <a:t>невипадковою</a:t>
                </a:r>
                <a:r>
                  <a:rPr lang="ru-RU" dirty="0"/>
                  <a:t> і </a:t>
                </a:r>
                <a:r>
                  <a:rPr lang="ru-RU" dirty="0" err="1"/>
                  <a:t>вимагає</a:t>
                </a:r>
                <a:r>
                  <a:rPr lang="ru-RU" dirty="0"/>
                  <a:t> </a:t>
                </a:r>
                <a:r>
                  <a:rPr lang="ru-RU" dirty="0" err="1"/>
                  <a:t>глибшого</a:t>
                </a:r>
                <a:r>
                  <a:rPr lang="ru-RU" dirty="0"/>
                  <a:t> </a:t>
                </a:r>
                <a:r>
                  <a:rPr lang="ru-RU" dirty="0" err="1"/>
                  <a:t>аналізу</a:t>
                </a:r>
                <a:r>
                  <a:rPr lang="ru-RU" dirty="0"/>
                  <a:t>.</a:t>
                </a:r>
                <a:endParaRPr lang="ru-RU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9EE30C86-6631-4AF2-A41D-F5F6536A01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381000"/>
                <a:ext cx="10638366" cy="6134099"/>
              </a:xfrm>
              <a:blipFill>
                <a:blip r:embed="rId2"/>
                <a:stretch>
                  <a:fillRect l="-458" t="-10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84531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вмісту 4">
            <a:extLst>
              <a:ext uri="{FF2B5EF4-FFF2-40B4-BE49-F238E27FC236}">
                <a16:creationId xmlns:a16="http://schemas.microsoft.com/office/drawing/2014/main" id="{C67E2CE8-D32D-45BD-B87F-2B2EB61260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49300" y="843627"/>
            <a:ext cx="10096500" cy="5620673"/>
          </a:xfrm>
        </p:spPr>
        <p:txBody>
          <a:bodyPr/>
          <a:lstStyle/>
          <a:p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ілюстрації</a:t>
            </a: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алгоритму </a:t>
            </a:r>
            <a:r>
              <a:rPr lang="ru-RU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критерію</a:t>
            </a: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Колмогорова-</a:t>
            </a:r>
            <a:r>
              <a:rPr lang="ru-RU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Смірнова</a:t>
            </a: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випадку</a:t>
            </a: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порівняння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емпіричних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розподілів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продовжимо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аналіз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емоційного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лікарні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Медичний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психолог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знайомої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нам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лікарні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зупинився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констатації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факту негативного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емоційного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вирішив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емоційний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пацієнтів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лікарні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сусідньої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він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знову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Люшера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провівши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сусідній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лікарні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з’явилася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необхідність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два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рідній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лікарні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сусідній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  <a:p>
            <a:endParaRPr lang="ru-RU" dirty="0"/>
          </a:p>
        </p:txBody>
      </p:sp>
      <p:graphicFrame>
        <p:nvGraphicFramePr>
          <p:cNvPr id="7" name="Місце для вмісту 6">
            <a:extLst>
              <a:ext uri="{FF2B5EF4-FFF2-40B4-BE49-F238E27FC236}">
                <a16:creationId xmlns:a16="http://schemas.microsoft.com/office/drawing/2014/main" id="{98CFF9C4-7037-4299-93D5-0DD4E1EE175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50870102"/>
              </p:ext>
            </p:extLst>
          </p:nvPr>
        </p:nvGraphicFramePr>
        <p:xfrm>
          <a:off x="955676" y="3189855"/>
          <a:ext cx="9683748" cy="1229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052">
                  <a:extLst>
                    <a:ext uri="{9D8B030D-6E8A-4147-A177-3AD203B41FA5}">
                      <a16:colId xmlns:a16="http://schemas.microsoft.com/office/drawing/2014/main" val="136531465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4458189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225162381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392840157"/>
                    </a:ext>
                  </a:extLst>
                </a:gridCol>
                <a:gridCol w="749300">
                  <a:extLst>
                    <a:ext uri="{9D8B030D-6E8A-4147-A177-3AD203B41FA5}">
                      <a16:colId xmlns:a16="http://schemas.microsoft.com/office/drawing/2014/main" val="2247693038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3199644277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1673109777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4113887359"/>
                    </a:ext>
                  </a:extLst>
                </a:gridCol>
                <a:gridCol w="584196">
                  <a:extLst>
                    <a:ext uri="{9D8B030D-6E8A-4147-A177-3AD203B41FA5}">
                      <a16:colId xmlns:a16="http://schemas.microsoft.com/office/drawing/2014/main" val="1401336201"/>
                    </a:ext>
                  </a:extLst>
                </a:gridCol>
              </a:tblGrid>
              <a:tr h="429191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Позиція</a:t>
                      </a:r>
                      <a:r>
                        <a:rPr lang="ru-RU" sz="16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0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чорного</a:t>
                      </a:r>
                      <a:r>
                        <a:rPr lang="ru-RU" sz="16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0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кольору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8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9577648"/>
                  </a:ext>
                </a:extLst>
              </a:tr>
              <a:tr h="400277">
                <a:tc rowSpan="2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Кількість</a:t>
                      </a:r>
                      <a:r>
                        <a:rPr lang="ru-RU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досліджуваних</a:t>
                      </a:r>
                      <a:r>
                        <a:rPr lang="ru-RU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6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що</a:t>
                      </a:r>
                      <a:r>
                        <a:rPr lang="ru-RU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поставили </a:t>
                      </a:r>
                      <a:r>
                        <a:rPr lang="ru-RU" sz="16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чорний</a:t>
                      </a:r>
                      <a:r>
                        <a:rPr lang="ru-RU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колір</a:t>
                      </a:r>
                      <a:r>
                        <a:rPr lang="ru-RU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6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цю</a:t>
                      </a:r>
                      <a:r>
                        <a:rPr lang="ru-RU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0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позицію</a:t>
                      </a:r>
                      <a:r>
                        <a:rPr lang="ru-RU" sz="16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32</a:t>
                      </a:r>
                      <a:endParaRPr lang="ru-RU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20</a:t>
                      </a:r>
                      <a:endParaRPr lang="ru-RU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18</a:t>
                      </a:r>
                      <a:endParaRPr lang="ru-RU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12</a:t>
                      </a:r>
                      <a:endParaRPr lang="ru-RU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13</a:t>
                      </a:r>
                      <a:endParaRPr lang="ru-RU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8</a:t>
                      </a:r>
                      <a:endParaRPr lang="ru-RU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9</a:t>
                      </a:r>
                      <a:endParaRPr lang="ru-RU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8</a:t>
                      </a:r>
                      <a:endParaRPr lang="ru-RU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3285368"/>
                  </a:ext>
                </a:extLst>
              </a:tr>
              <a:tr h="4002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9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9903595"/>
                  </a:ext>
                </a:extLst>
              </a:tr>
            </a:tbl>
          </a:graphicData>
        </a:graphic>
      </p:graphicFrame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5E16C38E-D77D-4046-A108-BC35184860BC}"/>
              </a:ext>
            </a:extLst>
          </p:cNvPr>
          <p:cNvSpPr/>
          <p:nvPr/>
        </p:nvSpPr>
        <p:spPr>
          <a:xfrm>
            <a:off x="1092200" y="4796963"/>
            <a:ext cx="90508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Сформулюємо</a:t>
            </a:r>
            <a:r>
              <a:rPr lang="ru-RU" dirty="0"/>
              <a:t> </a:t>
            </a:r>
            <a:r>
              <a:rPr lang="ru-RU" dirty="0" err="1"/>
              <a:t>дві</a:t>
            </a:r>
            <a:r>
              <a:rPr lang="ru-RU" dirty="0"/>
              <a:t> </a:t>
            </a:r>
            <a:r>
              <a:rPr lang="ru-RU" dirty="0" err="1"/>
              <a:t>альтернативні</a:t>
            </a:r>
            <a:r>
              <a:rPr lang="ru-RU" dirty="0"/>
              <a:t> </a:t>
            </a:r>
            <a:r>
              <a:rPr lang="ru-RU" dirty="0" err="1"/>
              <a:t>гіпотези</a:t>
            </a:r>
            <a:r>
              <a:rPr lang="ru-RU" dirty="0"/>
              <a:t>: </a:t>
            </a:r>
          </a:p>
          <a:p>
            <a:r>
              <a:rPr lang="ru-RU" dirty="0"/>
              <a:t>Н0 – </a:t>
            </a:r>
            <a:r>
              <a:rPr lang="ru-RU" dirty="0" err="1"/>
              <a:t>емпіричний</a:t>
            </a:r>
            <a:r>
              <a:rPr lang="ru-RU" dirty="0"/>
              <a:t> </a:t>
            </a:r>
            <a:r>
              <a:rPr lang="ru-RU" dirty="0" err="1"/>
              <a:t>розподіл</a:t>
            </a:r>
            <a:r>
              <a:rPr lang="ru-RU" dirty="0"/>
              <a:t> </a:t>
            </a:r>
            <a:r>
              <a:rPr lang="ru-RU" dirty="0" err="1"/>
              <a:t>чорного</a:t>
            </a:r>
            <a:r>
              <a:rPr lang="ru-RU" dirty="0"/>
              <a:t> </a:t>
            </a:r>
            <a:r>
              <a:rPr lang="ru-RU" dirty="0" err="1"/>
              <a:t>кольору</a:t>
            </a:r>
            <a:r>
              <a:rPr lang="ru-RU" dirty="0"/>
              <a:t> в </a:t>
            </a:r>
            <a:r>
              <a:rPr lang="ru-RU" dirty="0" err="1"/>
              <a:t>лікарні</a:t>
            </a:r>
            <a:r>
              <a:rPr lang="ru-RU" dirty="0"/>
              <a:t> №1 значимо не </a:t>
            </a:r>
            <a:r>
              <a:rPr lang="ru-RU" dirty="0" err="1"/>
              <a:t>відрізняється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емпіричного</a:t>
            </a:r>
            <a:r>
              <a:rPr lang="ru-RU" dirty="0"/>
              <a:t> </a:t>
            </a:r>
            <a:r>
              <a:rPr lang="ru-RU" dirty="0" err="1"/>
              <a:t>розподілу</a:t>
            </a:r>
            <a:r>
              <a:rPr lang="ru-RU" dirty="0"/>
              <a:t> в </a:t>
            </a:r>
            <a:r>
              <a:rPr lang="ru-RU" dirty="0" err="1"/>
              <a:t>лікарні</a:t>
            </a:r>
            <a:r>
              <a:rPr lang="ru-RU" dirty="0"/>
              <a:t> №2 </a:t>
            </a:r>
            <a:r>
              <a:rPr lang="ru-RU" dirty="0" err="1"/>
              <a:t>розподілу</a:t>
            </a:r>
            <a:r>
              <a:rPr lang="ru-RU" dirty="0"/>
              <a:t>, </a:t>
            </a:r>
          </a:p>
          <a:p>
            <a:r>
              <a:rPr lang="ru-RU" dirty="0"/>
              <a:t>Н1 – </a:t>
            </a:r>
            <a:r>
              <a:rPr lang="ru-RU" dirty="0" err="1"/>
              <a:t>емпіричний</a:t>
            </a:r>
            <a:r>
              <a:rPr lang="ru-RU" dirty="0"/>
              <a:t> </a:t>
            </a:r>
            <a:r>
              <a:rPr lang="ru-RU" dirty="0" err="1"/>
              <a:t>розподіл</a:t>
            </a:r>
            <a:r>
              <a:rPr lang="ru-RU" dirty="0"/>
              <a:t> </a:t>
            </a:r>
            <a:r>
              <a:rPr lang="ru-RU" dirty="0" err="1"/>
              <a:t>чорного</a:t>
            </a:r>
            <a:r>
              <a:rPr lang="ru-RU" dirty="0"/>
              <a:t> </a:t>
            </a:r>
            <a:r>
              <a:rPr lang="ru-RU" dirty="0" err="1"/>
              <a:t>кольору</a:t>
            </a:r>
            <a:r>
              <a:rPr lang="ru-RU" dirty="0"/>
              <a:t> в </a:t>
            </a:r>
            <a:r>
              <a:rPr lang="ru-RU" dirty="0" err="1"/>
              <a:t>лікарні</a:t>
            </a:r>
            <a:r>
              <a:rPr lang="ru-RU" dirty="0"/>
              <a:t> №1 значимо </a:t>
            </a:r>
            <a:r>
              <a:rPr lang="ru-RU" dirty="0" err="1"/>
              <a:t>відрізняється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емпіричного</a:t>
            </a:r>
            <a:r>
              <a:rPr lang="ru-RU" dirty="0"/>
              <a:t> </a:t>
            </a:r>
            <a:r>
              <a:rPr lang="ru-RU" dirty="0" err="1"/>
              <a:t>розподілу</a:t>
            </a:r>
            <a:r>
              <a:rPr lang="ru-RU" dirty="0"/>
              <a:t> в </a:t>
            </a:r>
            <a:r>
              <a:rPr lang="ru-RU" dirty="0" err="1"/>
              <a:t>лікарні</a:t>
            </a:r>
            <a:r>
              <a:rPr lang="ru-RU" dirty="0"/>
              <a:t> №2 </a:t>
            </a:r>
            <a:r>
              <a:rPr lang="ru-RU" dirty="0" err="1"/>
              <a:t>розподілу</a:t>
            </a:r>
            <a:r>
              <a:rPr lang="ru-RU" dirty="0"/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070366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E4752-C259-4A71-AFC4-752DA95A4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397066" cy="850900"/>
          </a:xfrm>
        </p:spPr>
        <p:txBody>
          <a:bodyPr/>
          <a:lstStyle/>
          <a:p>
            <a:r>
              <a:rPr lang="ru-RU" i="1" dirty="0"/>
              <a:t>ЗАДАЧА ПОРІВНЯННЯ РОЗПОДІЛУ ОЗНАК </a:t>
            </a:r>
            <a:endParaRPr lang="ru-RU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5B1435A-EB09-4468-8B9B-BC61F0711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60501"/>
            <a:ext cx="8596668" cy="4580862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err="1"/>
              <a:t>Розподіли</a:t>
            </a:r>
            <a:r>
              <a:rPr lang="ru-RU" sz="2400" dirty="0"/>
              <a:t> </a:t>
            </a:r>
            <a:r>
              <a:rPr lang="ru-RU" sz="2400" dirty="0" err="1"/>
              <a:t>порівню</a:t>
            </a:r>
            <a:r>
              <a:rPr lang="uk-UA" sz="2400" dirty="0" err="1"/>
              <a:t>ють</a:t>
            </a:r>
            <a:r>
              <a:rPr lang="uk-UA" sz="2400" dirty="0"/>
              <a:t> за параметрами:</a:t>
            </a:r>
          </a:p>
          <a:p>
            <a:r>
              <a:rPr lang="ru-RU" sz="2400" dirty="0"/>
              <a:t>1. </a:t>
            </a:r>
            <a:r>
              <a:rPr lang="ru-RU" sz="2400" dirty="0" err="1"/>
              <a:t>Можна</a:t>
            </a:r>
            <a:r>
              <a:rPr lang="ru-RU" sz="2400" dirty="0"/>
              <a:t> </a:t>
            </a:r>
            <a:r>
              <a:rPr lang="ru-RU" sz="2400" dirty="0" err="1"/>
              <a:t>аналізувати</a:t>
            </a:r>
            <a:r>
              <a:rPr lang="ru-RU" sz="2400" dirty="0"/>
              <a:t> </a:t>
            </a:r>
            <a:r>
              <a:rPr lang="ru-RU" sz="2400" dirty="0" err="1"/>
              <a:t>відмінності</a:t>
            </a:r>
            <a:r>
              <a:rPr lang="ru-RU" sz="2400" dirty="0"/>
              <a:t> </a:t>
            </a:r>
            <a:r>
              <a:rPr lang="ru-RU" sz="2400" dirty="0" err="1"/>
              <a:t>дисперсій</a:t>
            </a:r>
            <a:r>
              <a:rPr lang="ru-RU" sz="2400" dirty="0"/>
              <a:t> </a:t>
            </a:r>
            <a:r>
              <a:rPr lang="ru-RU" sz="2400" dirty="0" err="1"/>
              <a:t>розподілів</a:t>
            </a:r>
            <a:r>
              <a:rPr lang="ru-RU" sz="2400" dirty="0"/>
              <a:t>. </a:t>
            </a:r>
          </a:p>
          <a:p>
            <a:endParaRPr lang="ru-RU" sz="2400" dirty="0"/>
          </a:p>
          <a:p>
            <a:pPr marL="0" indent="0">
              <a:buNone/>
            </a:pPr>
            <a:r>
              <a:rPr lang="ru-RU" sz="2400" dirty="0" err="1"/>
              <a:t>Наприклад</a:t>
            </a:r>
            <a:r>
              <a:rPr lang="ru-RU" sz="2400" dirty="0"/>
              <a:t>, </a:t>
            </a:r>
            <a:r>
              <a:rPr lang="ru-RU" sz="2400" dirty="0" err="1"/>
              <a:t>було</a:t>
            </a:r>
            <a:r>
              <a:rPr lang="ru-RU" sz="2400" dirty="0"/>
              <a:t> </a:t>
            </a:r>
            <a:r>
              <a:rPr lang="ru-RU" sz="2400" dirty="0" err="1"/>
              <a:t>висунуто</a:t>
            </a:r>
            <a:r>
              <a:rPr lang="ru-RU" sz="2400" dirty="0"/>
              <a:t> </a:t>
            </a:r>
            <a:r>
              <a:rPr lang="ru-RU" sz="2400" dirty="0" err="1"/>
              <a:t>таку</a:t>
            </a:r>
            <a:r>
              <a:rPr lang="ru-RU" sz="2400" dirty="0"/>
              <a:t> </a:t>
            </a:r>
            <a:r>
              <a:rPr lang="ru-RU" sz="2400" dirty="0" err="1"/>
              <a:t>гіпотезу</a:t>
            </a:r>
            <a:r>
              <a:rPr lang="ru-RU" sz="2400" dirty="0"/>
              <a:t>: </a:t>
            </a:r>
            <a:r>
              <a:rPr lang="ru-RU" sz="2400" i="1" dirty="0" err="1"/>
              <a:t>дорослі</a:t>
            </a:r>
            <a:r>
              <a:rPr lang="ru-RU" sz="2400" i="1" dirty="0"/>
              <a:t>, </a:t>
            </a:r>
            <a:r>
              <a:rPr lang="ru-RU" sz="2400" i="1" dirty="0" err="1"/>
              <a:t>що</a:t>
            </a:r>
            <a:r>
              <a:rPr lang="ru-RU" sz="2400" i="1" dirty="0"/>
              <a:t> </a:t>
            </a:r>
            <a:r>
              <a:rPr lang="ru-RU" sz="2400" i="1" dirty="0" err="1"/>
              <a:t>виховувалися</a:t>
            </a:r>
            <a:r>
              <a:rPr lang="ru-RU" sz="2400" i="1" dirty="0"/>
              <a:t> в </a:t>
            </a:r>
            <a:r>
              <a:rPr lang="ru-RU" sz="2400" i="1" dirty="0" err="1"/>
              <a:t>середовищі</a:t>
            </a:r>
            <a:r>
              <a:rPr lang="ru-RU" sz="2400" i="1" dirty="0"/>
              <a:t>, </a:t>
            </a:r>
            <a:r>
              <a:rPr lang="ru-RU" sz="2400" i="1" dirty="0" err="1"/>
              <a:t>збагаченому</a:t>
            </a:r>
            <a:r>
              <a:rPr lang="ru-RU" sz="2400" i="1" dirty="0"/>
              <a:t> стимулами, </a:t>
            </a:r>
            <a:r>
              <a:rPr lang="ru-RU" sz="2400" i="1" dirty="0" err="1"/>
              <a:t>будуть</a:t>
            </a:r>
            <a:r>
              <a:rPr lang="ru-RU" sz="2400" i="1" dirty="0"/>
              <a:t> </a:t>
            </a:r>
            <a:r>
              <a:rPr lang="ru-RU" sz="2400" i="1" dirty="0" err="1"/>
              <a:t>мати</a:t>
            </a:r>
            <a:r>
              <a:rPr lang="ru-RU" sz="2400" i="1" dirty="0"/>
              <a:t> </a:t>
            </a:r>
            <a:r>
              <a:rPr lang="ru-RU" sz="2400" i="1" dirty="0" err="1"/>
              <a:t>варіативніші</a:t>
            </a:r>
            <a:r>
              <a:rPr lang="ru-RU" sz="2400" i="1" dirty="0"/>
              <a:t> </a:t>
            </a:r>
            <a:r>
              <a:rPr lang="ru-RU" sz="2400" i="1" dirty="0" err="1"/>
              <a:t>показники</a:t>
            </a:r>
            <a:r>
              <a:rPr lang="ru-RU" sz="2400" i="1" dirty="0"/>
              <a:t> </a:t>
            </a:r>
            <a:r>
              <a:rPr lang="ru-RU" sz="2400" i="1" dirty="0" err="1"/>
              <a:t>когнітивної</a:t>
            </a:r>
            <a:r>
              <a:rPr lang="ru-RU" sz="2400" i="1" dirty="0"/>
              <a:t> </a:t>
            </a:r>
            <a:r>
              <a:rPr lang="ru-RU" sz="2400" i="1" dirty="0" err="1"/>
              <a:t>складності</a:t>
            </a:r>
            <a:r>
              <a:rPr lang="ru-RU" sz="2400" i="1" dirty="0"/>
              <a:t>, </a:t>
            </a:r>
            <a:r>
              <a:rPr lang="ru-RU" sz="2400" i="1" dirty="0" err="1"/>
              <a:t>ніж</a:t>
            </a:r>
            <a:r>
              <a:rPr lang="ru-RU" sz="2400" i="1" dirty="0"/>
              <a:t> </a:t>
            </a:r>
            <a:r>
              <a:rPr lang="ru-RU" sz="2400" i="1" dirty="0" err="1"/>
              <a:t>дорослі</a:t>
            </a:r>
            <a:r>
              <a:rPr lang="ru-RU" sz="2400" i="1" dirty="0"/>
              <a:t>, </a:t>
            </a:r>
            <a:r>
              <a:rPr lang="ru-RU" sz="2400" i="1" dirty="0" err="1"/>
              <a:t>що</a:t>
            </a:r>
            <a:r>
              <a:rPr lang="ru-RU" sz="2400" i="1" dirty="0"/>
              <a:t> </a:t>
            </a:r>
            <a:r>
              <a:rPr lang="ru-RU" sz="2400" i="1" dirty="0" err="1"/>
              <a:t>виховувалися</a:t>
            </a:r>
            <a:r>
              <a:rPr lang="ru-RU" sz="2400" i="1" dirty="0"/>
              <a:t> в </a:t>
            </a:r>
            <a:r>
              <a:rPr lang="ru-RU" sz="2400" i="1" dirty="0" err="1"/>
              <a:t>середовищі</a:t>
            </a:r>
            <a:r>
              <a:rPr lang="ru-RU" sz="2400" i="1" dirty="0"/>
              <a:t>, </a:t>
            </a:r>
            <a:r>
              <a:rPr lang="ru-RU" sz="2400" i="1" dirty="0" err="1"/>
              <a:t>збідненому</a:t>
            </a:r>
            <a:r>
              <a:rPr lang="ru-RU" sz="2400" i="1" dirty="0"/>
              <a:t> стимулами</a:t>
            </a:r>
            <a:r>
              <a:rPr lang="ru-RU" sz="2400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086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BD369DB4-7745-4092-A5D5-5D660F0D0534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05112500"/>
                  </p:ext>
                </p:extLst>
              </p:nvPr>
            </p:nvGraphicFramePr>
            <p:xfrm>
              <a:off x="1003300" y="-15240"/>
              <a:ext cx="9423398" cy="507879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48773">
                      <a:extLst>
                        <a:ext uri="{9D8B030D-6E8A-4147-A177-3AD203B41FA5}">
                          <a16:colId xmlns:a16="http://schemas.microsoft.com/office/drawing/2014/main" val="1408277953"/>
                        </a:ext>
                      </a:extLst>
                    </a:gridCol>
                    <a:gridCol w="769680">
                      <a:extLst>
                        <a:ext uri="{9D8B030D-6E8A-4147-A177-3AD203B41FA5}">
                          <a16:colId xmlns:a16="http://schemas.microsoft.com/office/drawing/2014/main" val="1046444775"/>
                        </a:ext>
                      </a:extLst>
                    </a:gridCol>
                    <a:gridCol w="890315">
                      <a:extLst>
                        <a:ext uri="{9D8B030D-6E8A-4147-A177-3AD203B41FA5}">
                          <a16:colId xmlns:a16="http://schemas.microsoft.com/office/drawing/2014/main" val="917531330"/>
                        </a:ext>
                      </a:extLst>
                    </a:gridCol>
                    <a:gridCol w="1023926">
                      <a:extLst>
                        <a:ext uri="{9D8B030D-6E8A-4147-A177-3AD203B41FA5}">
                          <a16:colId xmlns:a16="http://schemas.microsoft.com/office/drawing/2014/main" val="1082399041"/>
                        </a:ext>
                      </a:extLst>
                    </a:gridCol>
                    <a:gridCol w="1008174">
                      <a:extLst>
                        <a:ext uri="{9D8B030D-6E8A-4147-A177-3AD203B41FA5}">
                          <a16:colId xmlns:a16="http://schemas.microsoft.com/office/drawing/2014/main" val="1772955726"/>
                        </a:ext>
                      </a:extLst>
                    </a:gridCol>
                    <a:gridCol w="1267648">
                      <a:extLst>
                        <a:ext uri="{9D8B030D-6E8A-4147-A177-3AD203B41FA5}">
                          <a16:colId xmlns:a16="http://schemas.microsoft.com/office/drawing/2014/main" val="3451345750"/>
                        </a:ext>
                      </a:extLst>
                    </a:gridCol>
                    <a:gridCol w="1267648">
                      <a:extLst>
                        <a:ext uri="{9D8B030D-6E8A-4147-A177-3AD203B41FA5}">
                          <a16:colId xmlns:a16="http://schemas.microsoft.com/office/drawing/2014/main" val="2932268068"/>
                        </a:ext>
                      </a:extLst>
                    </a:gridCol>
                    <a:gridCol w="1847234">
                      <a:extLst>
                        <a:ext uri="{9D8B030D-6E8A-4147-A177-3AD203B41FA5}">
                          <a16:colId xmlns:a16="http://schemas.microsoft.com/office/drawing/2014/main" val="2584884573"/>
                        </a:ext>
                      </a:extLst>
                    </a:gridCol>
                  </a:tblGrid>
                  <a:tr h="985520">
                    <a:tc rowSpan="3"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Позиція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чорного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кольору</a:t>
                          </a:r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Емпірична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частота</a:t>
                          </a:r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pPr algn="ctr"/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Емпірична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частість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	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Накопичена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емпірична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частість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	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Різниця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  <a:p>
                          <a:pPr algn="ctr"/>
                          <a:r>
                            <a:rPr lang="en-US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 	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31437416"/>
                      </a:ext>
                    </a:extLst>
                  </a:tr>
                  <a:tr h="22244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ru-RU" sz="1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  <m:sup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ru-RU" sz="1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  <m:sup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ru-RU" sz="1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bSup>
                                      <m:sSubSupPr>
                                        <m:ctrlPr>
                                          <a:rPr lang="ru-RU" sz="18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800" b="1" i="1">
                                            <a:latin typeface="Cambria Math" panose="02040503050406030204" pitchFamily="18" charset="0"/>
                                          </a:rPr>
                                          <m:t>𝒇</m:t>
                                        </m:r>
                                      </m:e>
                                      <m:sub>
                                        <m:r>
                                          <a:rPr lang="en-US" sz="1800" b="1" i="1" smtClean="0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  <m:sup>
                                        <m:r>
                                          <a:rPr lang="en-US" sz="1800" b="1" i="1">
                                            <a:latin typeface="Cambria Math" panose="02040503050406030204" pitchFamily="18" charset="0"/>
                                          </a:rPr>
                                          <m:t>∗</m:t>
                                        </m:r>
                                      </m:sup>
                                    </m:sSubSup>
                                  </m:e>
                                </m:nary>
                              </m:oMath>
                            </m:oMathPara>
                          </a14:m>
                          <a:endParaRPr lang="ru-RU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ru-RU" sz="1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bSup>
                                      <m:sSubSupPr>
                                        <m:ctrlPr>
                                          <a:rPr lang="ru-RU" sz="18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1800" b="1" i="1">
                                            <a:latin typeface="Cambria Math" panose="02040503050406030204" pitchFamily="18" charset="0"/>
                                          </a:rPr>
                                          <m:t>𝒇</m:t>
                                        </m:r>
                                      </m:e>
                                      <m:sub>
                                        <m:r>
                                          <a:rPr lang="en-US" sz="18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  <m:sup>
                                        <m:r>
                                          <a:rPr lang="en-US" sz="1800" b="1" i="1">
                                            <a:latin typeface="Cambria Math" panose="02040503050406030204" pitchFamily="18" charset="0"/>
                                          </a:rPr>
                                          <m:t>∗</m:t>
                                        </m:r>
                                      </m:sup>
                                    </m:sSubSup>
                                  </m:e>
                                </m:nary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49530521"/>
                      </a:ext>
                    </a:extLst>
                  </a:tr>
                  <a:tr h="303085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uk-UA" sz="1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𝟏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uk-UA" sz="18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𝒇</m:t>
                                    </m:r>
                                  </m:e>
                                  <m:sub>
                                    <m:r>
                                      <a:rPr lang="en-US" sz="18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5129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32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0,267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0,151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0,267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0,151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0,116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66989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20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0,151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0,434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0,302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>
                              <a:solidFill>
                                <a:srgbClr val="00B0F0"/>
                              </a:solidFill>
                            </a:rPr>
                            <a:t>0,132</a:t>
                          </a:r>
                          <a:endParaRPr lang="ru-RU" dirty="0">
                            <a:solidFill>
                              <a:srgbClr val="00B0F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720464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20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0,150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0,168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0,584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0,470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>
                              <a:solidFill>
                                <a:schemeClr val="tx2"/>
                              </a:solidFill>
                            </a:rPr>
                            <a:t>0,114</a:t>
                          </a:r>
                          <a:endParaRPr lang="ru-RU" dirty="0"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727388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0,684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0,604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>
                              <a:solidFill>
                                <a:schemeClr val="tx2"/>
                              </a:solidFill>
                            </a:rPr>
                            <a:t>0,080</a:t>
                          </a:r>
                          <a:endParaRPr lang="ru-RU" dirty="0"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381894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0,108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0,101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0,792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0,705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0,087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05041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0,859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0,839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0,020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235191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0,075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0,084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0,934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0,923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0,011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780683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0,066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0,077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147070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Сума 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120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119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616470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BD369DB4-7745-4092-A5D5-5D660F0D0534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05112500"/>
                  </p:ext>
                </p:extLst>
              </p:nvPr>
            </p:nvGraphicFramePr>
            <p:xfrm>
              <a:off x="1003300" y="-15240"/>
              <a:ext cx="9423398" cy="507879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48773">
                      <a:extLst>
                        <a:ext uri="{9D8B030D-6E8A-4147-A177-3AD203B41FA5}">
                          <a16:colId xmlns:a16="http://schemas.microsoft.com/office/drawing/2014/main" val="1408277953"/>
                        </a:ext>
                      </a:extLst>
                    </a:gridCol>
                    <a:gridCol w="769680">
                      <a:extLst>
                        <a:ext uri="{9D8B030D-6E8A-4147-A177-3AD203B41FA5}">
                          <a16:colId xmlns:a16="http://schemas.microsoft.com/office/drawing/2014/main" val="1046444775"/>
                        </a:ext>
                      </a:extLst>
                    </a:gridCol>
                    <a:gridCol w="890315">
                      <a:extLst>
                        <a:ext uri="{9D8B030D-6E8A-4147-A177-3AD203B41FA5}">
                          <a16:colId xmlns:a16="http://schemas.microsoft.com/office/drawing/2014/main" val="917531330"/>
                        </a:ext>
                      </a:extLst>
                    </a:gridCol>
                    <a:gridCol w="1023926">
                      <a:extLst>
                        <a:ext uri="{9D8B030D-6E8A-4147-A177-3AD203B41FA5}">
                          <a16:colId xmlns:a16="http://schemas.microsoft.com/office/drawing/2014/main" val="1082399041"/>
                        </a:ext>
                      </a:extLst>
                    </a:gridCol>
                    <a:gridCol w="1008174">
                      <a:extLst>
                        <a:ext uri="{9D8B030D-6E8A-4147-A177-3AD203B41FA5}">
                          <a16:colId xmlns:a16="http://schemas.microsoft.com/office/drawing/2014/main" val="1772955726"/>
                        </a:ext>
                      </a:extLst>
                    </a:gridCol>
                    <a:gridCol w="1267648">
                      <a:extLst>
                        <a:ext uri="{9D8B030D-6E8A-4147-A177-3AD203B41FA5}">
                          <a16:colId xmlns:a16="http://schemas.microsoft.com/office/drawing/2014/main" val="3451345750"/>
                        </a:ext>
                      </a:extLst>
                    </a:gridCol>
                    <a:gridCol w="1267648">
                      <a:extLst>
                        <a:ext uri="{9D8B030D-6E8A-4147-A177-3AD203B41FA5}">
                          <a16:colId xmlns:a16="http://schemas.microsoft.com/office/drawing/2014/main" val="2932268068"/>
                        </a:ext>
                      </a:extLst>
                    </a:gridCol>
                    <a:gridCol w="1847234">
                      <a:extLst>
                        <a:ext uri="{9D8B030D-6E8A-4147-A177-3AD203B41FA5}">
                          <a16:colId xmlns:a16="http://schemas.microsoft.com/office/drawing/2014/main" val="2584884573"/>
                        </a:ext>
                      </a:extLst>
                    </a:gridCol>
                  </a:tblGrid>
                  <a:tr h="985520">
                    <a:tc rowSpan="3"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Позиція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чорного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кольору</a:t>
                          </a:r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 rowSpan="2"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Емпірична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частота</a:t>
                          </a:r>
                        </a:p>
                      </a:txBody>
                      <a:tcPr/>
                    </a:tc>
                    <a:tc rowSpan="2" hMerge="1">
                      <a:txBody>
                        <a:bodyPr/>
                        <a:lstStyle/>
                        <a:p>
                          <a:pPr algn="ctr"/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Емпірична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частість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	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Накопичена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емпірична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частість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	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tc rowSpan="3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Різниця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</a:p>
                        <a:p>
                          <a:pPr algn="ctr"/>
                          <a:r>
                            <a:rPr lang="en-US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d 	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31437416"/>
                      </a:ext>
                    </a:extLst>
                  </a:tr>
                  <a:tr h="222441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gridSpan="2"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294643" t="-135484" r="-529167" b="-45322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399398" t="-135484" r="-435542" b="-45322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398558" t="-135484" r="-247596" b="-453226"/>
                          </a:stretch>
                        </a:blipFill>
                      </a:tcPr>
                    </a:tc>
                    <a:tc rowSpan="2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498558" t="-135484" r="-147596" b="-453226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849530521"/>
                      </a:ext>
                    </a:extLst>
                  </a:tr>
                  <a:tr h="533273"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74803" t="-231818" r="-947244" b="-638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239041" t="-231818" r="-723973" b="-638636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5129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32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0,267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0,151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0,267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0,151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0,116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66989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20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0,151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0,434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0,302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>
                              <a:solidFill>
                                <a:srgbClr val="00B0F0"/>
                              </a:solidFill>
                            </a:rPr>
                            <a:t>0,132</a:t>
                          </a:r>
                          <a:endParaRPr lang="ru-RU" dirty="0">
                            <a:solidFill>
                              <a:srgbClr val="00B0F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720464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20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0,150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0,168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0,584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0,470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>
                              <a:solidFill>
                                <a:schemeClr val="tx2"/>
                              </a:solidFill>
                            </a:rPr>
                            <a:t>0,114</a:t>
                          </a:r>
                          <a:endParaRPr lang="ru-RU" dirty="0"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727388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0,684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0,604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>
                              <a:solidFill>
                                <a:schemeClr val="tx2"/>
                              </a:solidFill>
                            </a:rPr>
                            <a:t>0,080</a:t>
                          </a:r>
                          <a:endParaRPr lang="ru-RU" dirty="0"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381894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0,108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0,101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0,792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0,705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0,087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05041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0,067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0,134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0,859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0,839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0,020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235191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0,075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0,084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0,934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0,923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0,011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780683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0,066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0,077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en-US" dirty="0"/>
                            <a:t>0,00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147070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Сума 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120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119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1,00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616470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F0072B57-95A2-4039-ACD7-68A50DA662E4}"/>
              </a:ext>
            </a:extLst>
          </p:cNvPr>
          <p:cNvSpPr/>
          <p:nvPr/>
        </p:nvSpPr>
        <p:spPr>
          <a:xfrm>
            <a:off x="774701" y="5490170"/>
            <a:ext cx="100583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err="1">
                <a:solidFill>
                  <a:srgbClr val="000000"/>
                </a:solidFill>
                <a:latin typeface="Arial" panose="020B0604020202020204" pitchFamily="34" charset="0"/>
              </a:rPr>
              <a:t>d</a:t>
            </a:r>
            <a:r>
              <a:rPr lang="en-US" sz="800" i="1" dirty="0" err="1">
                <a:solidFill>
                  <a:srgbClr val="000000"/>
                </a:solidFill>
                <a:latin typeface="Arial" panose="020B0604020202020204" pitchFamily="34" charset="0"/>
              </a:rPr>
              <a:t>max</a:t>
            </a:r>
            <a:r>
              <a:rPr lang="uk-UA" i="1" dirty="0">
                <a:solidFill>
                  <a:srgbClr val="000000"/>
                </a:solidFill>
                <a:latin typeface="Arial" panose="020B0604020202020204" pitchFamily="34" charset="0"/>
              </a:rPr>
              <a:t>=0,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132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3739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DB1F68B3-5890-423E-AB18-A018E67DFCA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77334" y="558800"/>
                <a:ext cx="10917766" cy="5753099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Після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отримання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значення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dmax</a:t>
                </a:r>
                <a:r>
                  <a:rPr lang="uk-UA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=0,</a:t>
                </a:r>
                <a:r>
                  <a:rPr 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132</a:t>
                </a:r>
                <a:r>
                  <a:rPr lang="uk-UA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обчислюємо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значення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l-GR" sz="2400" i="1" smtClean="0">
                          <a:latin typeface="Cambria Math" panose="02040503050406030204" pitchFamily="18" charset="0"/>
                        </a:rPr>
                        <m:t>λ</m:t>
                      </m:r>
                      <m:r>
                        <a:rPr lang="uk-UA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uk-UA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uk-UA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ad>
                        <m:radPr>
                          <m:degHide m:val="on"/>
                          <m:ctrlPr>
                            <a:rPr lang="uk-UA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uk-UA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uk-UA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uk-UA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uk-UA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uk-UA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=0,132∙</m:t>
                      </m:r>
                      <m:rad>
                        <m:radPr>
                          <m:degHide m:val="on"/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120∙119</m:t>
                              </m:r>
                            </m:num>
                            <m:den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120+119</m:t>
                              </m:r>
                            </m:den>
                          </m:f>
                        </m:e>
                      </m:rad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=1,020</m:t>
                      </m:r>
                    </m:oMath>
                  </m:oMathPara>
                </a14:m>
                <a:endParaRPr lang="en-US" sz="2400" b="0" dirty="0"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Далі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з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допомогою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таблиці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критерію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λ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Колмогорова-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Смірнова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визначають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рівень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статистичної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значимості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отриманої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величини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Виявляється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що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p=0,25 </a:t>
                </a:r>
              </a:p>
              <a:p>
                <a:pPr marL="0" indent="0">
                  <a:buNone/>
                </a:pP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Очевидно,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що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такий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рівень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статистичної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значимості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недостатній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для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прийняття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гіпотези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Н1 про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значимість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відмінностей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між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двома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розподілами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чорного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кольору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Отже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приймаємо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гіпотезу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Н0.</a:t>
                </a:r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Таким чином,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можна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зробити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висновок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що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емоційні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стани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пацієнтів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обох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лікарень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значимо не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відрізняються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один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від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одного, а значить,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пошук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причин такого стану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може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стати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серйозним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джерелом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подальших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гіпотез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та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досліджень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навіть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ваших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власних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  </a:t>
                </a:r>
              </a:p>
            </p:txBody>
          </p:sp>
        </mc:Choice>
        <mc:Fallback xmlns="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DB1F68B3-5890-423E-AB18-A018E67DFC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558800"/>
                <a:ext cx="10917766" cy="5753099"/>
              </a:xfrm>
              <a:blipFill>
                <a:blip r:embed="rId2"/>
                <a:stretch>
                  <a:fillRect l="-838" t="-848" r="-15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72776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EBD761-E333-46AD-BA6D-1988FB68C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АЛГОРИТМ ВИБОРУ КРИТЕРІЮ ПОРІВНЯННЯ РОЗПОДІЛІВ </a:t>
            </a:r>
            <a:endParaRPr lang="ru-RU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66BD29A4-5661-43ED-BAF2-511CE6768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127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9EE30C86-6631-4AF2-A41D-F5F6536A0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381000"/>
            <a:ext cx="10181166" cy="6134099"/>
          </a:xfrm>
        </p:spPr>
        <p:txBody>
          <a:bodyPr/>
          <a:lstStyle/>
          <a:p>
            <a:r>
              <a:rPr lang="ru-RU" dirty="0"/>
              <a:t>У </a:t>
            </a:r>
            <a:r>
              <a:rPr lang="ru-RU" dirty="0" err="1"/>
              <a:t>результаті</a:t>
            </a:r>
            <a:r>
              <a:rPr lang="ru-RU" dirty="0"/>
              <a:t> </a:t>
            </a:r>
            <a:r>
              <a:rPr lang="ru-RU" dirty="0" err="1"/>
              <a:t>проведеного</a:t>
            </a:r>
            <a:r>
              <a:rPr lang="ru-RU" dirty="0"/>
              <a:t> </a:t>
            </a:r>
            <a:r>
              <a:rPr lang="ru-RU" dirty="0" err="1"/>
              <a:t>дослідження</a:t>
            </a:r>
            <a:r>
              <a:rPr lang="ru-RU" dirty="0"/>
              <a:t> </a:t>
            </a:r>
            <a:r>
              <a:rPr lang="ru-RU" dirty="0" err="1"/>
              <a:t>середовища</a:t>
            </a:r>
            <a:r>
              <a:rPr lang="ru-RU" dirty="0"/>
              <a:t> </a:t>
            </a:r>
            <a:r>
              <a:rPr lang="ru-RU" dirty="0" err="1"/>
              <a:t>виховання</a:t>
            </a:r>
            <a:r>
              <a:rPr lang="ru-RU" dirty="0"/>
              <a:t> </a:t>
            </a:r>
            <a:r>
              <a:rPr lang="ru-RU" dirty="0" err="1"/>
              <a:t>дітей</a:t>
            </a:r>
            <a:r>
              <a:rPr lang="ru-RU" dirty="0"/>
              <a:t> та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когнітивної</a:t>
            </a:r>
            <a:r>
              <a:rPr lang="ru-RU" dirty="0"/>
              <a:t> </a:t>
            </a:r>
            <a:r>
              <a:rPr lang="ru-RU" dirty="0" err="1"/>
              <a:t>складності</a:t>
            </a:r>
            <a:r>
              <a:rPr lang="ru-RU" dirty="0"/>
              <a:t> в </a:t>
            </a:r>
            <a:r>
              <a:rPr lang="ru-RU" dirty="0" err="1"/>
              <a:t>дорослому</a:t>
            </a:r>
            <a:r>
              <a:rPr lang="ru-RU" dirty="0"/>
              <a:t> </a:t>
            </a:r>
            <a:r>
              <a:rPr lang="ru-RU" dirty="0" err="1"/>
              <a:t>віці</a:t>
            </a:r>
            <a:r>
              <a:rPr lang="ru-RU" dirty="0"/>
              <a:t> </a:t>
            </a:r>
            <a:r>
              <a:rPr lang="ru-RU" dirty="0" err="1"/>
              <a:t>було</a:t>
            </a:r>
            <a:r>
              <a:rPr lang="ru-RU" dirty="0"/>
              <a:t> </a:t>
            </a:r>
            <a:r>
              <a:rPr lang="ru-RU" dirty="0" err="1"/>
              <a:t>отримано</a:t>
            </a:r>
            <a:r>
              <a:rPr lang="ru-RU" dirty="0"/>
              <a:t> </a:t>
            </a:r>
            <a:r>
              <a:rPr lang="ru-RU" dirty="0" err="1"/>
              <a:t>такі</a:t>
            </a:r>
            <a:r>
              <a:rPr lang="ru-RU" dirty="0"/>
              <a:t> </a:t>
            </a:r>
            <a:r>
              <a:rPr lang="ru-RU" dirty="0" err="1"/>
              <a:t>розподіли</a:t>
            </a:r>
            <a:endParaRPr lang="uk-UA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частотного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когнітивної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складності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видно,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крива 1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менш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варіативна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крива 2,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свідчить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менший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діапазон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мінливості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когнітивної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складності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дорослих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виховувалися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збагаченому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стимулами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середовищі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/>
          </a:p>
        </p:txBody>
      </p:sp>
      <p:cxnSp>
        <p:nvCxnSpPr>
          <p:cNvPr id="5" name="Пряма зі стрілкою 4">
            <a:extLst>
              <a:ext uri="{FF2B5EF4-FFF2-40B4-BE49-F238E27FC236}">
                <a16:creationId xmlns:a16="http://schemas.microsoft.com/office/drawing/2014/main" id="{3F94A84F-C379-4BFC-8988-F00B2D782462}"/>
              </a:ext>
            </a:extLst>
          </p:cNvPr>
          <p:cNvCxnSpPr/>
          <p:nvPr/>
        </p:nvCxnSpPr>
        <p:spPr>
          <a:xfrm>
            <a:off x="1366317" y="4420632"/>
            <a:ext cx="4686300" cy="0"/>
          </a:xfrm>
          <a:prstGeom prst="straightConnector1">
            <a:avLst/>
          </a:prstGeom>
          <a:ln w="190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 зі стрілкою 5">
            <a:extLst>
              <a:ext uri="{FF2B5EF4-FFF2-40B4-BE49-F238E27FC236}">
                <a16:creationId xmlns:a16="http://schemas.microsoft.com/office/drawing/2014/main" id="{E378A3A3-FD80-4538-9AED-B99D3E31B155}"/>
              </a:ext>
            </a:extLst>
          </p:cNvPr>
          <p:cNvCxnSpPr>
            <a:cxnSpLocks/>
          </p:cNvCxnSpPr>
          <p:nvPr/>
        </p:nvCxnSpPr>
        <p:spPr>
          <a:xfrm flipV="1">
            <a:off x="1513856" y="1265677"/>
            <a:ext cx="0" cy="3282950"/>
          </a:xfrm>
          <a:prstGeom prst="straightConnector1">
            <a:avLst/>
          </a:prstGeom>
          <a:ln w="190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олілінія: фігура 11">
            <a:extLst>
              <a:ext uri="{FF2B5EF4-FFF2-40B4-BE49-F238E27FC236}">
                <a16:creationId xmlns:a16="http://schemas.microsoft.com/office/drawing/2014/main" id="{67E94436-9EC6-45D3-9697-C70045F8BC6E}"/>
              </a:ext>
            </a:extLst>
          </p:cNvPr>
          <p:cNvSpPr/>
          <p:nvPr/>
        </p:nvSpPr>
        <p:spPr>
          <a:xfrm>
            <a:off x="1513857" y="2973668"/>
            <a:ext cx="3314700" cy="1237246"/>
          </a:xfrm>
          <a:custGeom>
            <a:avLst/>
            <a:gdLst>
              <a:gd name="connsiteX0" fmla="*/ 0 w 3314700"/>
              <a:gd name="connsiteY0" fmla="*/ 1219336 h 1237246"/>
              <a:gd name="connsiteX1" fmla="*/ 165100 w 3314700"/>
              <a:gd name="connsiteY1" fmla="*/ 1219336 h 1237246"/>
              <a:gd name="connsiteX2" fmla="*/ 254000 w 3314700"/>
              <a:gd name="connsiteY2" fmla="*/ 1232036 h 1237246"/>
              <a:gd name="connsiteX3" fmla="*/ 469900 w 3314700"/>
              <a:gd name="connsiteY3" fmla="*/ 1232036 h 1237246"/>
              <a:gd name="connsiteX4" fmla="*/ 584200 w 3314700"/>
              <a:gd name="connsiteY4" fmla="*/ 1168536 h 1237246"/>
              <a:gd name="connsiteX5" fmla="*/ 723900 w 3314700"/>
              <a:gd name="connsiteY5" fmla="*/ 1066936 h 1237246"/>
              <a:gd name="connsiteX6" fmla="*/ 838200 w 3314700"/>
              <a:gd name="connsiteY6" fmla="*/ 939936 h 1237246"/>
              <a:gd name="connsiteX7" fmla="*/ 1003300 w 3314700"/>
              <a:gd name="connsiteY7" fmla="*/ 736736 h 1237246"/>
              <a:gd name="connsiteX8" fmla="*/ 1130300 w 3314700"/>
              <a:gd name="connsiteY8" fmla="*/ 533536 h 1237246"/>
              <a:gd name="connsiteX9" fmla="*/ 1244600 w 3314700"/>
              <a:gd name="connsiteY9" fmla="*/ 368436 h 1237246"/>
              <a:gd name="connsiteX10" fmla="*/ 1333500 w 3314700"/>
              <a:gd name="connsiteY10" fmla="*/ 266836 h 1237246"/>
              <a:gd name="connsiteX11" fmla="*/ 1485900 w 3314700"/>
              <a:gd name="connsiteY11" fmla="*/ 139836 h 1237246"/>
              <a:gd name="connsiteX12" fmla="*/ 1549400 w 3314700"/>
              <a:gd name="connsiteY12" fmla="*/ 76336 h 1237246"/>
              <a:gd name="connsiteX13" fmla="*/ 1625600 w 3314700"/>
              <a:gd name="connsiteY13" fmla="*/ 50936 h 1237246"/>
              <a:gd name="connsiteX14" fmla="*/ 1765300 w 3314700"/>
              <a:gd name="connsiteY14" fmla="*/ 12836 h 1237246"/>
              <a:gd name="connsiteX15" fmla="*/ 1879600 w 3314700"/>
              <a:gd name="connsiteY15" fmla="*/ 12836 h 1237246"/>
              <a:gd name="connsiteX16" fmla="*/ 2095500 w 3314700"/>
              <a:gd name="connsiteY16" fmla="*/ 165236 h 1237246"/>
              <a:gd name="connsiteX17" fmla="*/ 2184400 w 3314700"/>
              <a:gd name="connsiteY17" fmla="*/ 241436 h 1237246"/>
              <a:gd name="connsiteX18" fmla="*/ 2247900 w 3314700"/>
              <a:gd name="connsiteY18" fmla="*/ 393836 h 1237246"/>
              <a:gd name="connsiteX19" fmla="*/ 2273300 w 3314700"/>
              <a:gd name="connsiteY19" fmla="*/ 457336 h 1237246"/>
              <a:gd name="connsiteX20" fmla="*/ 2324100 w 3314700"/>
              <a:gd name="connsiteY20" fmla="*/ 571636 h 1237246"/>
              <a:gd name="connsiteX21" fmla="*/ 2387600 w 3314700"/>
              <a:gd name="connsiteY21" fmla="*/ 711336 h 1237246"/>
              <a:gd name="connsiteX22" fmla="*/ 2438400 w 3314700"/>
              <a:gd name="connsiteY22" fmla="*/ 800236 h 1237246"/>
              <a:gd name="connsiteX23" fmla="*/ 2527300 w 3314700"/>
              <a:gd name="connsiteY23" fmla="*/ 939936 h 1237246"/>
              <a:gd name="connsiteX24" fmla="*/ 2641600 w 3314700"/>
              <a:gd name="connsiteY24" fmla="*/ 1041536 h 1237246"/>
              <a:gd name="connsiteX25" fmla="*/ 2717800 w 3314700"/>
              <a:gd name="connsiteY25" fmla="*/ 1079636 h 1237246"/>
              <a:gd name="connsiteX26" fmla="*/ 2819400 w 3314700"/>
              <a:gd name="connsiteY26" fmla="*/ 1130436 h 1237246"/>
              <a:gd name="connsiteX27" fmla="*/ 3009900 w 3314700"/>
              <a:gd name="connsiteY27" fmla="*/ 1155836 h 1237246"/>
              <a:gd name="connsiteX28" fmla="*/ 3187700 w 3314700"/>
              <a:gd name="connsiteY28" fmla="*/ 1155836 h 1237246"/>
              <a:gd name="connsiteX29" fmla="*/ 3314700 w 3314700"/>
              <a:gd name="connsiteY29" fmla="*/ 1155836 h 1237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14700" h="1237246">
                <a:moveTo>
                  <a:pt x="0" y="1219336"/>
                </a:moveTo>
                <a:cubicBezTo>
                  <a:pt x="61383" y="1218277"/>
                  <a:pt x="122767" y="1217219"/>
                  <a:pt x="165100" y="1219336"/>
                </a:cubicBezTo>
                <a:cubicBezTo>
                  <a:pt x="207433" y="1221453"/>
                  <a:pt x="203200" y="1229919"/>
                  <a:pt x="254000" y="1232036"/>
                </a:cubicBezTo>
                <a:cubicBezTo>
                  <a:pt x="304800" y="1234153"/>
                  <a:pt x="414867" y="1242619"/>
                  <a:pt x="469900" y="1232036"/>
                </a:cubicBezTo>
                <a:cubicBezTo>
                  <a:pt x="524933" y="1221453"/>
                  <a:pt x="541867" y="1196053"/>
                  <a:pt x="584200" y="1168536"/>
                </a:cubicBezTo>
                <a:cubicBezTo>
                  <a:pt x="626533" y="1141019"/>
                  <a:pt x="681567" y="1105036"/>
                  <a:pt x="723900" y="1066936"/>
                </a:cubicBezTo>
                <a:cubicBezTo>
                  <a:pt x="766233" y="1028836"/>
                  <a:pt x="791633" y="994969"/>
                  <a:pt x="838200" y="939936"/>
                </a:cubicBezTo>
                <a:cubicBezTo>
                  <a:pt x="884767" y="884903"/>
                  <a:pt x="954617" y="804469"/>
                  <a:pt x="1003300" y="736736"/>
                </a:cubicBezTo>
                <a:cubicBezTo>
                  <a:pt x="1051983" y="669003"/>
                  <a:pt x="1090083" y="594919"/>
                  <a:pt x="1130300" y="533536"/>
                </a:cubicBezTo>
                <a:cubicBezTo>
                  <a:pt x="1170517" y="472153"/>
                  <a:pt x="1210733" y="412886"/>
                  <a:pt x="1244600" y="368436"/>
                </a:cubicBezTo>
                <a:cubicBezTo>
                  <a:pt x="1278467" y="323986"/>
                  <a:pt x="1293283" y="304936"/>
                  <a:pt x="1333500" y="266836"/>
                </a:cubicBezTo>
                <a:cubicBezTo>
                  <a:pt x="1373717" y="228736"/>
                  <a:pt x="1449917" y="171586"/>
                  <a:pt x="1485900" y="139836"/>
                </a:cubicBezTo>
                <a:cubicBezTo>
                  <a:pt x="1521883" y="108086"/>
                  <a:pt x="1526117" y="91153"/>
                  <a:pt x="1549400" y="76336"/>
                </a:cubicBezTo>
                <a:cubicBezTo>
                  <a:pt x="1572683" y="61519"/>
                  <a:pt x="1589617" y="61519"/>
                  <a:pt x="1625600" y="50936"/>
                </a:cubicBezTo>
                <a:cubicBezTo>
                  <a:pt x="1661583" y="40353"/>
                  <a:pt x="1722967" y="19186"/>
                  <a:pt x="1765300" y="12836"/>
                </a:cubicBezTo>
                <a:cubicBezTo>
                  <a:pt x="1807633" y="6486"/>
                  <a:pt x="1824567" y="-12564"/>
                  <a:pt x="1879600" y="12836"/>
                </a:cubicBezTo>
                <a:cubicBezTo>
                  <a:pt x="1934633" y="38236"/>
                  <a:pt x="2044700" y="127136"/>
                  <a:pt x="2095500" y="165236"/>
                </a:cubicBezTo>
                <a:cubicBezTo>
                  <a:pt x="2146300" y="203336"/>
                  <a:pt x="2159000" y="203336"/>
                  <a:pt x="2184400" y="241436"/>
                </a:cubicBezTo>
                <a:cubicBezTo>
                  <a:pt x="2209800" y="279536"/>
                  <a:pt x="2233083" y="357853"/>
                  <a:pt x="2247900" y="393836"/>
                </a:cubicBezTo>
                <a:cubicBezTo>
                  <a:pt x="2262717" y="429819"/>
                  <a:pt x="2260600" y="427703"/>
                  <a:pt x="2273300" y="457336"/>
                </a:cubicBezTo>
                <a:cubicBezTo>
                  <a:pt x="2286000" y="486969"/>
                  <a:pt x="2305050" y="529303"/>
                  <a:pt x="2324100" y="571636"/>
                </a:cubicBezTo>
                <a:cubicBezTo>
                  <a:pt x="2343150" y="613969"/>
                  <a:pt x="2368550" y="673236"/>
                  <a:pt x="2387600" y="711336"/>
                </a:cubicBezTo>
                <a:cubicBezTo>
                  <a:pt x="2406650" y="749436"/>
                  <a:pt x="2415117" y="762136"/>
                  <a:pt x="2438400" y="800236"/>
                </a:cubicBezTo>
                <a:cubicBezTo>
                  <a:pt x="2461683" y="838336"/>
                  <a:pt x="2493433" y="899719"/>
                  <a:pt x="2527300" y="939936"/>
                </a:cubicBezTo>
                <a:cubicBezTo>
                  <a:pt x="2561167" y="980153"/>
                  <a:pt x="2609850" y="1018253"/>
                  <a:pt x="2641600" y="1041536"/>
                </a:cubicBezTo>
                <a:cubicBezTo>
                  <a:pt x="2673350" y="1064819"/>
                  <a:pt x="2717800" y="1079636"/>
                  <a:pt x="2717800" y="1079636"/>
                </a:cubicBezTo>
                <a:cubicBezTo>
                  <a:pt x="2747433" y="1094453"/>
                  <a:pt x="2770717" y="1117736"/>
                  <a:pt x="2819400" y="1130436"/>
                </a:cubicBezTo>
                <a:cubicBezTo>
                  <a:pt x="2868083" y="1143136"/>
                  <a:pt x="2948517" y="1151603"/>
                  <a:pt x="3009900" y="1155836"/>
                </a:cubicBezTo>
                <a:cubicBezTo>
                  <a:pt x="3071283" y="1160069"/>
                  <a:pt x="3187700" y="1155836"/>
                  <a:pt x="3187700" y="1155836"/>
                </a:cubicBezTo>
                <a:lnTo>
                  <a:pt x="3314700" y="1155836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олілінія: фігура 12">
            <a:extLst>
              <a:ext uri="{FF2B5EF4-FFF2-40B4-BE49-F238E27FC236}">
                <a16:creationId xmlns:a16="http://schemas.microsoft.com/office/drawing/2014/main" id="{3BFBEC10-4C74-445D-AD44-69AF4A09B84F}"/>
              </a:ext>
            </a:extLst>
          </p:cNvPr>
          <p:cNvSpPr/>
          <p:nvPr/>
        </p:nvSpPr>
        <p:spPr>
          <a:xfrm>
            <a:off x="1659911" y="2157227"/>
            <a:ext cx="2920999" cy="2202304"/>
          </a:xfrm>
          <a:custGeom>
            <a:avLst/>
            <a:gdLst>
              <a:gd name="connsiteX0" fmla="*/ 0 w 3314700"/>
              <a:gd name="connsiteY0" fmla="*/ 1219336 h 1237246"/>
              <a:gd name="connsiteX1" fmla="*/ 165100 w 3314700"/>
              <a:gd name="connsiteY1" fmla="*/ 1219336 h 1237246"/>
              <a:gd name="connsiteX2" fmla="*/ 254000 w 3314700"/>
              <a:gd name="connsiteY2" fmla="*/ 1232036 h 1237246"/>
              <a:gd name="connsiteX3" fmla="*/ 469900 w 3314700"/>
              <a:gd name="connsiteY3" fmla="*/ 1232036 h 1237246"/>
              <a:gd name="connsiteX4" fmla="*/ 584200 w 3314700"/>
              <a:gd name="connsiteY4" fmla="*/ 1168536 h 1237246"/>
              <a:gd name="connsiteX5" fmla="*/ 723900 w 3314700"/>
              <a:gd name="connsiteY5" fmla="*/ 1066936 h 1237246"/>
              <a:gd name="connsiteX6" fmla="*/ 838200 w 3314700"/>
              <a:gd name="connsiteY6" fmla="*/ 939936 h 1237246"/>
              <a:gd name="connsiteX7" fmla="*/ 1003300 w 3314700"/>
              <a:gd name="connsiteY7" fmla="*/ 736736 h 1237246"/>
              <a:gd name="connsiteX8" fmla="*/ 1130300 w 3314700"/>
              <a:gd name="connsiteY8" fmla="*/ 533536 h 1237246"/>
              <a:gd name="connsiteX9" fmla="*/ 1244600 w 3314700"/>
              <a:gd name="connsiteY9" fmla="*/ 368436 h 1237246"/>
              <a:gd name="connsiteX10" fmla="*/ 1333500 w 3314700"/>
              <a:gd name="connsiteY10" fmla="*/ 266836 h 1237246"/>
              <a:gd name="connsiteX11" fmla="*/ 1485900 w 3314700"/>
              <a:gd name="connsiteY11" fmla="*/ 139836 h 1237246"/>
              <a:gd name="connsiteX12" fmla="*/ 1549400 w 3314700"/>
              <a:gd name="connsiteY12" fmla="*/ 76336 h 1237246"/>
              <a:gd name="connsiteX13" fmla="*/ 1625600 w 3314700"/>
              <a:gd name="connsiteY13" fmla="*/ 50936 h 1237246"/>
              <a:gd name="connsiteX14" fmla="*/ 1765300 w 3314700"/>
              <a:gd name="connsiteY14" fmla="*/ 12836 h 1237246"/>
              <a:gd name="connsiteX15" fmla="*/ 1879600 w 3314700"/>
              <a:gd name="connsiteY15" fmla="*/ 12836 h 1237246"/>
              <a:gd name="connsiteX16" fmla="*/ 2095500 w 3314700"/>
              <a:gd name="connsiteY16" fmla="*/ 165236 h 1237246"/>
              <a:gd name="connsiteX17" fmla="*/ 2184400 w 3314700"/>
              <a:gd name="connsiteY17" fmla="*/ 241436 h 1237246"/>
              <a:gd name="connsiteX18" fmla="*/ 2247900 w 3314700"/>
              <a:gd name="connsiteY18" fmla="*/ 393836 h 1237246"/>
              <a:gd name="connsiteX19" fmla="*/ 2273300 w 3314700"/>
              <a:gd name="connsiteY19" fmla="*/ 457336 h 1237246"/>
              <a:gd name="connsiteX20" fmla="*/ 2324100 w 3314700"/>
              <a:gd name="connsiteY20" fmla="*/ 571636 h 1237246"/>
              <a:gd name="connsiteX21" fmla="*/ 2387600 w 3314700"/>
              <a:gd name="connsiteY21" fmla="*/ 711336 h 1237246"/>
              <a:gd name="connsiteX22" fmla="*/ 2438400 w 3314700"/>
              <a:gd name="connsiteY22" fmla="*/ 800236 h 1237246"/>
              <a:gd name="connsiteX23" fmla="*/ 2527300 w 3314700"/>
              <a:gd name="connsiteY23" fmla="*/ 939936 h 1237246"/>
              <a:gd name="connsiteX24" fmla="*/ 2641600 w 3314700"/>
              <a:gd name="connsiteY24" fmla="*/ 1041536 h 1237246"/>
              <a:gd name="connsiteX25" fmla="*/ 2717800 w 3314700"/>
              <a:gd name="connsiteY25" fmla="*/ 1079636 h 1237246"/>
              <a:gd name="connsiteX26" fmla="*/ 2819400 w 3314700"/>
              <a:gd name="connsiteY26" fmla="*/ 1130436 h 1237246"/>
              <a:gd name="connsiteX27" fmla="*/ 3009900 w 3314700"/>
              <a:gd name="connsiteY27" fmla="*/ 1155836 h 1237246"/>
              <a:gd name="connsiteX28" fmla="*/ 3187700 w 3314700"/>
              <a:gd name="connsiteY28" fmla="*/ 1155836 h 1237246"/>
              <a:gd name="connsiteX29" fmla="*/ 3314700 w 3314700"/>
              <a:gd name="connsiteY29" fmla="*/ 1155836 h 1237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14700" h="1237246">
                <a:moveTo>
                  <a:pt x="0" y="1219336"/>
                </a:moveTo>
                <a:cubicBezTo>
                  <a:pt x="61383" y="1218277"/>
                  <a:pt x="122767" y="1217219"/>
                  <a:pt x="165100" y="1219336"/>
                </a:cubicBezTo>
                <a:cubicBezTo>
                  <a:pt x="207433" y="1221453"/>
                  <a:pt x="203200" y="1229919"/>
                  <a:pt x="254000" y="1232036"/>
                </a:cubicBezTo>
                <a:cubicBezTo>
                  <a:pt x="304800" y="1234153"/>
                  <a:pt x="414867" y="1242619"/>
                  <a:pt x="469900" y="1232036"/>
                </a:cubicBezTo>
                <a:cubicBezTo>
                  <a:pt x="524933" y="1221453"/>
                  <a:pt x="541867" y="1196053"/>
                  <a:pt x="584200" y="1168536"/>
                </a:cubicBezTo>
                <a:cubicBezTo>
                  <a:pt x="626533" y="1141019"/>
                  <a:pt x="681567" y="1105036"/>
                  <a:pt x="723900" y="1066936"/>
                </a:cubicBezTo>
                <a:cubicBezTo>
                  <a:pt x="766233" y="1028836"/>
                  <a:pt x="791633" y="994969"/>
                  <a:pt x="838200" y="939936"/>
                </a:cubicBezTo>
                <a:cubicBezTo>
                  <a:pt x="884767" y="884903"/>
                  <a:pt x="954617" y="804469"/>
                  <a:pt x="1003300" y="736736"/>
                </a:cubicBezTo>
                <a:cubicBezTo>
                  <a:pt x="1051983" y="669003"/>
                  <a:pt x="1090083" y="594919"/>
                  <a:pt x="1130300" y="533536"/>
                </a:cubicBezTo>
                <a:cubicBezTo>
                  <a:pt x="1170517" y="472153"/>
                  <a:pt x="1210733" y="412886"/>
                  <a:pt x="1244600" y="368436"/>
                </a:cubicBezTo>
                <a:cubicBezTo>
                  <a:pt x="1278467" y="323986"/>
                  <a:pt x="1293283" y="304936"/>
                  <a:pt x="1333500" y="266836"/>
                </a:cubicBezTo>
                <a:cubicBezTo>
                  <a:pt x="1373717" y="228736"/>
                  <a:pt x="1449917" y="171586"/>
                  <a:pt x="1485900" y="139836"/>
                </a:cubicBezTo>
                <a:cubicBezTo>
                  <a:pt x="1521883" y="108086"/>
                  <a:pt x="1526117" y="91153"/>
                  <a:pt x="1549400" y="76336"/>
                </a:cubicBezTo>
                <a:cubicBezTo>
                  <a:pt x="1572683" y="61519"/>
                  <a:pt x="1589617" y="61519"/>
                  <a:pt x="1625600" y="50936"/>
                </a:cubicBezTo>
                <a:cubicBezTo>
                  <a:pt x="1661583" y="40353"/>
                  <a:pt x="1722967" y="19186"/>
                  <a:pt x="1765300" y="12836"/>
                </a:cubicBezTo>
                <a:cubicBezTo>
                  <a:pt x="1807633" y="6486"/>
                  <a:pt x="1824567" y="-12564"/>
                  <a:pt x="1879600" y="12836"/>
                </a:cubicBezTo>
                <a:cubicBezTo>
                  <a:pt x="1934633" y="38236"/>
                  <a:pt x="2044700" y="127136"/>
                  <a:pt x="2095500" y="165236"/>
                </a:cubicBezTo>
                <a:cubicBezTo>
                  <a:pt x="2146300" y="203336"/>
                  <a:pt x="2159000" y="203336"/>
                  <a:pt x="2184400" y="241436"/>
                </a:cubicBezTo>
                <a:cubicBezTo>
                  <a:pt x="2209800" y="279536"/>
                  <a:pt x="2233083" y="357853"/>
                  <a:pt x="2247900" y="393836"/>
                </a:cubicBezTo>
                <a:cubicBezTo>
                  <a:pt x="2262717" y="429819"/>
                  <a:pt x="2260600" y="427703"/>
                  <a:pt x="2273300" y="457336"/>
                </a:cubicBezTo>
                <a:cubicBezTo>
                  <a:pt x="2286000" y="486969"/>
                  <a:pt x="2305050" y="529303"/>
                  <a:pt x="2324100" y="571636"/>
                </a:cubicBezTo>
                <a:cubicBezTo>
                  <a:pt x="2343150" y="613969"/>
                  <a:pt x="2368550" y="673236"/>
                  <a:pt x="2387600" y="711336"/>
                </a:cubicBezTo>
                <a:cubicBezTo>
                  <a:pt x="2406650" y="749436"/>
                  <a:pt x="2415117" y="762136"/>
                  <a:pt x="2438400" y="800236"/>
                </a:cubicBezTo>
                <a:cubicBezTo>
                  <a:pt x="2461683" y="838336"/>
                  <a:pt x="2493433" y="899719"/>
                  <a:pt x="2527300" y="939936"/>
                </a:cubicBezTo>
                <a:cubicBezTo>
                  <a:pt x="2561167" y="980153"/>
                  <a:pt x="2609850" y="1018253"/>
                  <a:pt x="2641600" y="1041536"/>
                </a:cubicBezTo>
                <a:cubicBezTo>
                  <a:pt x="2673350" y="1064819"/>
                  <a:pt x="2717800" y="1079636"/>
                  <a:pt x="2717800" y="1079636"/>
                </a:cubicBezTo>
                <a:cubicBezTo>
                  <a:pt x="2747433" y="1094453"/>
                  <a:pt x="2770717" y="1117736"/>
                  <a:pt x="2819400" y="1130436"/>
                </a:cubicBezTo>
                <a:cubicBezTo>
                  <a:pt x="2868083" y="1143136"/>
                  <a:pt x="2948517" y="1151603"/>
                  <a:pt x="3009900" y="1155836"/>
                </a:cubicBezTo>
                <a:cubicBezTo>
                  <a:pt x="3071283" y="1160069"/>
                  <a:pt x="3187700" y="1155836"/>
                  <a:pt x="3187700" y="1155836"/>
                </a:cubicBezTo>
                <a:lnTo>
                  <a:pt x="3314700" y="1155836"/>
                </a:lnTo>
              </a:path>
            </a:pathLst>
          </a:custGeom>
          <a:noFill/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5" name="Пряма сполучна лінія 14">
            <a:extLst>
              <a:ext uri="{FF2B5EF4-FFF2-40B4-BE49-F238E27FC236}">
                <a16:creationId xmlns:a16="http://schemas.microsoft.com/office/drawing/2014/main" id="{38F91BC6-64C4-47F8-9411-F898ECFF98AF}"/>
              </a:ext>
            </a:extLst>
          </p:cNvPr>
          <p:cNvCxnSpPr>
            <a:stCxn id="13" idx="16"/>
          </p:cNvCxnSpPr>
          <p:nvPr/>
        </p:nvCxnSpPr>
        <p:spPr>
          <a:xfrm flipV="1">
            <a:off x="3506520" y="2157227"/>
            <a:ext cx="1074390" cy="29412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A2258F5-AC95-49CD-8749-A9DAB02BC617}"/>
              </a:ext>
            </a:extLst>
          </p:cNvPr>
          <p:cNvSpPr txBox="1"/>
          <p:nvPr/>
        </p:nvSpPr>
        <p:spPr>
          <a:xfrm>
            <a:off x="4489457" y="1812824"/>
            <a:ext cx="42925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(1) </a:t>
            </a:r>
            <a:r>
              <a:rPr lang="ru-RU" sz="1400" dirty="0" err="1"/>
              <a:t>Когнітивна</a:t>
            </a:r>
            <a:r>
              <a:rPr lang="ru-RU" sz="1400" dirty="0"/>
              <a:t> </a:t>
            </a:r>
            <a:r>
              <a:rPr lang="ru-RU" sz="1400" dirty="0" err="1"/>
              <a:t>складність</a:t>
            </a:r>
            <a:r>
              <a:rPr lang="ru-RU" sz="1400" dirty="0"/>
              <a:t> </a:t>
            </a:r>
            <a:r>
              <a:rPr lang="ru-RU" sz="1400" dirty="0" err="1"/>
              <a:t>дорослих</a:t>
            </a:r>
            <a:r>
              <a:rPr lang="ru-RU" sz="1400" dirty="0"/>
              <a:t>, </a:t>
            </a:r>
            <a:r>
              <a:rPr lang="ru-RU" sz="1400" dirty="0" err="1"/>
              <a:t>що</a:t>
            </a:r>
            <a:r>
              <a:rPr lang="ru-RU" sz="1400" dirty="0"/>
              <a:t> </a:t>
            </a:r>
            <a:r>
              <a:rPr lang="ru-RU" sz="1400" dirty="0" err="1"/>
              <a:t>виховувалися</a:t>
            </a:r>
            <a:r>
              <a:rPr lang="ru-RU" sz="1400" dirty="0"/>
              <a:t> у </a:t>
            </a:r>
            <a:r>
              <a:rPr lang="ru-RU" sz="1400" dirty="0" err="1"/>
              <a:t>збідненому</a:t>
            </a:r>
            <a:r>
              <a:rPr lang="ru-RU" sz="1400" dirty="0"/>
              <a:t> стимулами </a:t>
            </a:r>
            <a:r>
              <a:rPr lang="ru-RU" sz="1400" dirty="0" err="1"/>
              <a:t>середовищі</a:t>
            </a:r>
            <a:r>
              <a:rPr lang="ru-RU" sz="1400" dirty="0"/>
              <a:t> </a:t>
            </a:r>
          </a:p>
        </p:txBody>
      </p:sp>
      <p:cxnSp>
        <p:nvCxnSpPr>
          <p:cNvPr id="18" name="Пряма сполучна лінія 17">
            <a:extLst>
              <a:ext uri="{FF2B5EF4-FFF2-40B4-BE49-F238E27FC236}">
                <a16:creationId xmlns:a16="http://schemas.microsoft.com/office/drawing/2014/main" id="{CD47976D-3C5C-4895-939E-B130E87F99A8}"/>
              </a:ext>
            </a:extLst>
          </p:cNvPr>
          <p:cNvCxnSpPr>
            <a:cxnSpLocks/>
          </p:cNvCxnSpPr>
          <p:nvPr/>
        </p:nvCxnSpPr>
        <p:spPr>
          <a:xfrm>
            <a:off x="3506520" y="3075404"/>
            <a:ext cx="12319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A3F57188-73F7-4240-988D-0D54CFFACFFD}"/>
              </a:ext>
            </a:extLst>
          </p:cNvPr>
          <p:cNvSpPr txBox="1"/>
          <p:nvPr/>
        </p:nvSpPr>
        <p:spPr>
          <a:xfrm>
            <a:off x="3432437" y="4420632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/>
              <a:t>Когнітивна</a:t>
            </a:r>
            <a:r>
              <a:rPr lang="ru-RU" sz="1400" dirty="0"/>
              <a:t> </a:t>
            </a:r>
            <a:r>
              <a:rPr lang="ru-RU" sz="1400" dirty="0" err="1"/>
              <a:t>складність</a:t>
            </a:r>
            <a:r>
              <a:rPr lang="ru-RU" sz="1400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0B07CE4-AD58-4431-894C-B5483F964362}"/>
              </a:ext>
            </a:extLst>
          </p:cNvPr>
          <p:cNvSpPr txBox="1"/>
          <p:nvPr/>
        </p:nvSpPr>
        <p:spPr>
          <a:xfrm>
            <a:off x="4720615" y="2718273"/>
            <a:ext cx="42925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(2) </a:t>
            </a:r>
            <a:r>
              <a:rPr lang="ru-RU" sz="1400" dirty="0" err="1"/>
              <a:t>Когнітивна</a:t>
            </a:r>
            <a:r>
              <a:rPr lang="ru-RU" sz="1400" dirty="0"/>
              <a:t> </a:t>
            </a:r>
            <a:r>
              <a:rPr lang="ru-RU" sz="1400" dirty="0" err="1"/>
              <a:t>складність</a:t>
            </a:r>
            <a:r>
              <a:rPr lang="ru-RU" sz="1400" dirty="0"/>
              <a:t> </a:t>
            </a:r>
            <a:r>
              <a:rPr lang="ru-RU" sz="1400" dirty="0" err="1"/>
              <a:t>дорослих</a:t>
            </a:r>
            <a:r>
              <a:rPr lang="ru-RU" sz="1400" dirty="0"/>
              <a:t>, </a:t>
            </a:r>
            <a:r>
              <a:rPr lang="ru-RU" sz="1400" dirty="0" err="1"/>
              <a:t>що</a:t>
            </a:r>
            <a:r>
              <a:rPr lang="ru-RU" sz="1400" dirty="0"/>
              <a:t> </a:t>
            </a:r>
            <a:r>
              <a:rPr lang="ru-RU" sz="1400" dirty="0" err="1"/>
              <a:t>виховувалися</a:t>
            </a:r>
            <a:r>
              <a:rPr lang="ru-RU" sz="1400" dirty="0"/>
              <a:t> у </a:t>
            </a:r>
            <a:r>
              <a:rPr lang="ru-RU" sz="1400" dirty="0" err="1"/>
              <a:t>збагаченому</a:t>
            </a:r>
            <a:r>
              <a:rPr lang="ru-RU" sz="1400" dirty="0"/>
              <a:t> стимулами </a:t>
            </a:r>
            <a:r>
              <a:rPr lang="ru-RU" sz="1400" dirty="0" err="1"/>
              <a:t>середовищі</a:t>
            </a:r>
            <a:r>
              <a:rPr lang="ru-RU" sz="1400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C1B9D8-2D27-42AF-A54C-1C92B50FFEAC}"/>
              </a:ext>
            </a:extLst>
          </p:cNvPr>
          <p:cNvSpPr txBox="1"/>
          <p:nvPr/>
        </p:nvSpPr>
        <p:spPr>
          <a:xfrm rot="16200000">
            <a:off x="530023" y="2466755"/>
            <a:ext cx="16725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Частота </a:t>
            </a:r>
            <a:r>
              <a:rPr lang="en-US" sz="1400" i="1" dirty="0"/>
              <a:t>f</a:t>
            </a:r>
            <a:endParaRPr lang="ru-RU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3A139C-F39E-450B-B43C-26231A473642}"/>
              </a:ext>
            </a:extLst>
          </p:cNvPr>
          <p:cNvSpPr txBox="1"/>
          <p:nvPr/>
        </p:nvSpPr>
        <p:spPr>
          <a:xfrm>
            <a:off x="685802" y="4855636"/>
            <a:ext cx="4292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/>
              <a:t>Розподіл</a:t>
            </a:r>
            <a:r>
              <a:rPr lang="ru-RU" i="1" dirty="0"/>
              <a:t> </a:t>
            </a:r>
            <a:r>
              <a:rPr lang="ru-RU" i="1" dirty="0" err="1"/>
              <a:t>когнітивної</a:t>
            </a:r>
            <a:r>
              <a:rPr lang="ru-RU" i="1" dirty="0"/>
              <a:t> </a:t>
            </a:r>
            <a:r>
              <a:rPr lang="ru-RU" i="1" dirty="0" err="1"/>
              <a:t>складності</a:t>
            </a:r>
            <a:r>
              <a:rPr lang="ru-RU" i="1" dirty="0"/>
              <a:t>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76629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9EE30C86-6631-4AF2-A41D-F5F6536A0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381000"/>
            <a:ext cx="10181166" cy="613409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2.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аналізувати</a:t>
            </a:r>
            <a:r>
              <a:rPr lang="ru-RU" dirty="0"/>
              <a:t> </a:t>
            </a:r>
            <a:r>
              <a:rPr lang="ru-RU" dirty="0" err="1"/>
              <a:t>відмінності</a:t>
            </a:r>
            <a:r>
              <a:rPr lang="ru-RU" dirty="0"/>
              <a:t> в </a:t>
            </a:r>
            <a:r>
              <a:rPr lang="ru-RU" dirty="0" err="1"/>
              <a:t>асиметрії</a:t>
            </a:r>
            <a:r>
              <a:rPr lang="ru-RU" dirty="0"/>
              <a:t> </a:t>
            </a:r>
            <a:r>
              <a:rPr lang="ru-RU" dirty="0" err="1"/>
              <a:t>розподілів</a:t>
            </a:r>
            <a:r>
              <a:rPr lang="ru-RU" dirty="0"/>
              <a:t>. </a:t>
            </a:r>
          </a:p>
          <a:p>
            <a:pPr marL="0" indent="0">
              <a:buNone/>
            </a:pPr>
            <a:r>
              <a:rPr lang="ru-RU" dirty="0" err="1"/>
              <a:t>Наприклад</a:t>
            </a:r>
            <a:r>
              <a:rPr lang="ru-RU" dirty="0"/>
              <a:t>, при </a:t>
            </a:r>
            <a:r>
              <a:rPr lang="ru-RU" dirty="0" err="1"/>
              <a:t>розробці</a:t>
            </a:r>
            <a:r>
              <a:rPr lang="ru-RU" dirty="0"/>
              <a:t>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нам </a:t>
            </a:r>
            <a:r>
              <a:rPr lang="ru-RU" dirty="0" err="1"/>
              <a:t>необхідно</a:t>
            </a:r>
            <a:r>
              <a:rPr lang="ru-RU" dirty="0"/>
              <a:t> </a:t>
            </a:r>
            <a:r>
              <a:rPr lang="ru-RU" dirty="0" err="1"/>
              <a:t>оцінити</a:t>
            </a:r>
            <a:r>
              <a:rPr lang="ru-RU" dirty="0"/>
              <a:t> </a:t>
            </a:r>
            <a:r>
              <a:rPr lang="ru-RU" dirty="0" err="1"/>
              <a:t>кожне</a:t>
            </a:r>
            <a:r>
              <a:rPr lang="ru-RU" dirty="0"/>
              <a:t> з них за </a:t>
            </a:r>
            <a:r>
              <a:rPr lang="ru-RU" dirty="0" err="1"/>
              <a:t>рівнем</a:t>
            </a:r>
            <a:r>
              <a:rPr lang="ru-RU" dirty="0"/>
              <a:t> </a:t>
            </a:r>
            <a:r>
              <a:rPr lang="ru-RU" dirty="0" err="1"/>
              <a:t>складності</a:t>
            </a:r>
            <a:r>
              <a:rPr lang="ru-RU" dirty="0"/>
              <a:t>. </a:t>
            </a:r>
            <a:r>
              <a:rPr lang="ru-RU" dirty="0" err="1"/>
              <a:t>Візьмемо</a:t>
            </a:r>
            <a:r>
              <a:rPr lang="ru-RU" dirty="0"/>
              <a:t> для </a:t>
            </a:r>
            <a:r>
              <a:rPr lang="ru-RU" dirty="0" err="1"/>
              <a:t>цього</a:t>
            </a:r>
            <a:r>
              <a:rPr lang="ru-RU" dirty="0"/>
              <a:t> два </a:t>
            </a:r>
            <a:r>
              <a:rPr lang="ru-RU" dirty="0" err="1"/>
              <a:t>завдання</a:t>
            </a:r>
            <a:r>
              <a:rPr lang="ru-RU" dirty="0"/>
              <a:t>, і </a:t>
            </a:r>
            <a:r>
              <a:rPr lang="ru-RU" dirty="0" err="1"/>
              <a:t>дамо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для </a:t>
            </a:r>
            <a:r>
              <a:rPr lang="ru-RU" dirty="0" err="1"/>
              <a:t>вирішення</a:t>
            </a:r>
            <a:r>
              <a:rPr lang="ru-RU" dirty="0"/>
              <a:t> нашим </a:t>
            </a:r>
            <a:r>
              <a:rPr lang="ru-RU" dirty="0" err="1"/>
              <a:t>досліджуваним</a:t>
            </a:r>
            <a:r>
              <a:rPr lang="ru-RU" dirty="0"/>
              <a:t>. </a:t>
            </a:r>
            <a:r>
              <a:rPr lang="ru-RU" dirty="0" err="1"/>
              <a:t>Вимірявши</a:t>
            </a:r>
            <a:r>
              <a:rPr lang="ru-RU" dirty="0"/>
              <a:t> час </a:t>
            </a:r>
            <a:r>
              <a:rPr lang="ru-RU" dirty="0" err="1"/>
              <a:t>вирішення</a:t>
            </a:r>
            <a:r>
              <a:rPr lang="ru-RU" dirty="0"/>
              <a:t> ними </a:t>
            </a:r>
            <a:r>
              <a:rPr lang="ru-RU" dirty="0" err="1"/>
              <a:t>цих</a:t>
            </a:r>
            <a:r>
              <a:rPr lang="ru-RU" dirty="0"/>
              <a:t> задач, </a:t>
            </a:r>
            <a:r>
              <a:rPr lang="ru-RU" dirty="0" err="1"/>
              <a:t>отримаємо</a:t>
            </a:r>
            <a:r>
              <a:rPr lang="ru-RU" dirty="0"/>
              <a:t> </a:t>
            </a:r>
            <a:r>
              <a:rPr lang="ru-RU" dirty="0" err="1"/>
              <a:t>змогу</a:t>
            </a:r>
            <a:r>
              <a:rPr lang="ru-RU" dirty="0"/>
              <a:t> </a:t>
            </a:r>
            <a:r>
              <a:rPr lang="ru-RU" dirty="0" err="1"/>
              <a:t>побудувати</a:t>
            </a:r>
            <a:r>
              <a:rPr lang="ru-RU" dirty="0"/>
              <a:t> </a:t>
            </a:r>
            <a:r>
              <a:rPr lang="ru-RU" dirty="0" err="1"/>
              <a:t>такі</a:t>
            </a:r>
            <a:r>
              <a:rPr lang="ru-RU" dirty="0"/>
              <a:t> </a:t>
            </a:r>
            <a:r>
              <a:rPr lang="ru-RU" dirty="0" err="1"/>
              <a:t>розподіли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аналізу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видно,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крива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вирішення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задачі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№1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асиметрична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зсунута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вліво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тоді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крива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розподілу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вирішення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задачі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№2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асиметрична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зсунута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вправо.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свідчить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те,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досліджуваних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швидше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вирішували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задачу №1,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задачу №2. 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аналіз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наприклад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задач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розділів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тесту 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різними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рівнями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складності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 зі стрілкою 4">
            <a:extLst>
              <a:ext uri="{FF2B5EF4-FFF2-40B4-BE49-F238E27FC236}">
                <a16:creationId xmlns:a16="http://schemas.microsoft.com/office/drawing/2014/main" id="{3F94A84F-C379-4BFC-8988-F00B2D782462}"/>
              </a:ext>
            </a:extLst>
          </p:cNvPr>
          <p:cNvCxnSpPr/>
          <p:nvPr/>
        </p:nvCxnSpPr>
        <p:spPr>
          <a:xfrm>
            <a:off x="1366317" y="4420632"/>
            <a:ext cx="4686300" cy="0"/>
          </a:xfrm>
          <a:prstGeom prst="straightConnector1">
            <a:avLst/>
          </a:prstGeom>
          <a:ln w="190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 зі стрілкою 5">
            <a:extLst>
              <a:ext uri="{FF2B5EF4-FFF2-40B4-BE49-F238E27FC236}">
                <a16:creationId xmlns:a16="http://schemas.microsoft.com/office/drawing/2014/main" id="{E378A3A3-FD80-4538-9AED-B99D3E31B155}"/>
              </a:ext>
            </a:extLst>
          </p:cNvPr>
          <p:cNvCxnSpPr>
            <a:cxnSpLocks/>
          </p:cNvCxnSpPr>
          <p:nvPr/>
        </p:nvCxnSpPr>
        <p:spPr>
          <a:xfrm flipV="1">
            <a:off x="1513857" y="1815462"/>
            <a:ext cx="0" cy="2759058"/>
          </a:xfrm>
          <a:prstGeom prst="straightConnector1">
            <a:avLst/>
          </a:prstGeom>
          <a:ln w="190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олілінія: фігура 11">
            <a:extLst>
              <a:ext uri="{FF2B5EF4-FFF2-40B4-BE49-F238E27FC236}">
                <a16:creationId xmlns:a16="http://schemas.microsoft.com/office/drawing/2014/main" id="{67E94436-9EC6-45D3-9697-C70045F8BC6E}"/>
              </a:ext>
            </a:extLst>
          </p:cNvPr>
          <p:cNvSpPr/>
          <p:nvPr/>
        </p:nvSpPr>
        <p:spPr>
          <a:xfrm>
            <a:off x="1520205" y="2973668"/>
            <a:ext cx="2658963" cy="1237240"/>
          </a:xfrm>
          <a:custGeom>
            <a:avLst/>
            <a:gdLst>
              <a:gd name="connsiteX0" fmla="*/ 0 w 3314700"/>
              <a:gd name="connsiteY0" fmla="*/ 1219336 h 1237246"/>
              <a:gd name="connsiteX1" fmla="*/ 165100 w 3314700"/>
              <a:gd name="connsiteY1" fmla="*/ 1219336 h 1237246"/>
              <a:gd name="connsiteX2" fmla="*/ 254000 w 3314700"/>
              <a:gd name="connsiteY2" fmla="*/ 1232036 h 1237246"/>
              <a:gd name="connsiteX3" fmla="*/ 469900 w 3314700"/>
              <a:gd name="connsiteY3" fmla="*/ 1232036 h 1237246"/>
              <a:gd name="connsiteX4" fmla="*/ 584200 w 3314700"/>
              <a:gd name="connsiteY4" fmla="*/ 1168536 h 1237246"/>
              <a:gd name="connsiteX5" fmla="*/ 723900 w 3314700"/>
              <a:gd name="connsiteY5" fmla="*/ 1066936 h 1237246"/>
              <a:gd name="connsiteX6" fmla="*/ 838200 w 3314700"/>
              <a:gd name="connsiteY6" fmla="*/ 939936 h 1237246"/>
              <a:gd name="connsiteX7" fmla="*/ 1003300 w 3314700"/>
              <a:gd name="connsiteY7" fmla="*/ 736736 h 1237246"/>
              <a:gd name="connsiteX8" fmla="*/ 1130300 w 3314700"/>
              <a:gd name="connsiteY8" fmla="*/ 533536 h 1237246"/>
              <a:gd name="connsiteX9" fmla="*/ 1244600 w 3314700"/>
              <a:gd name="connsiteY9" fmla="*/ 368436 h 1237246"/>
              <a:gd name="connsiteX10" fmla="*/ 1333500 w 3314700"/>
              <a:gd name="connsiteY10" fmla="*/ 266836 h 1237246"/>
              <a:gd name="connsiteX11" fmla="*/ 1485900 w 3314700"/>
              <a:gd name="connsiteY11" fmla="*/ 139836 h 1237246"/>
              <a:gd name="connsiteX12" fmla="*/ 1549400 w 3314700"/>
              <a:gd name="connsiteY12" fmla="*/ 76336 h 1237246"/>
              <a:gd name="connsiteX13" fmla="*/ 1625600 w 3314700"/>
              <a:gd name="connsiteY13" fmla="*/ 50936 h 1237246"/>
              <a:gd name="connsiteX14" fmla="*/ 1765300 w 3314700"/>
              <a:gd name="connsiteY14" fmla="*/ 12836 h 1237246"/>
              <a:gd name="connsiteX15" fmla="*/ 1879600 w 3314700"/>
              <a:gd name="connsiteY15" fmla="*/ 12836 h 1237246"/>
              <a:gd name="connsiteX16" fmla="*/ 2095500 w 3314700"/>
              <a:gd name="connsiteY16" fmla="*/ 165236 h 1237246"/>
              <a:gd name="connsiteX17" fmla="*/ 2184400 w 3314700"/>
              <a:gd name="connsiteY17" fmla="*/ 241436 h 1237246"/>
              <a:gd name="connsiteX18" fmla="*/ 2247900 w 3314700"/>
              <a:gd name="connsiteY18" fmla="*/ 393836 h 1237246"/>
              <a:gd name="connsiteX19" fmla="*/ 2273300 w 3314700"/>
              <a:gd name="connsiteY19" fmla="*/ 457336 h 1237246"/>
              <a:gd name="connsiteX20" fmla="*/ 2324100 w 3314700"/>
              <a:gd name="connsiteY20" fmla="*/ 571636 h 1237246"/>
              <a:gd name="connsiteX21" fmla="*/ 2387600 w 3314700"/>
              <a:gd name="connsiteY21" fmla="*/ 711336 h 1237246"/>
              <a:gd name="connsiteX22" fmla="*/ 2438400 w 3314700"/>
              <a:gd name="connsiteY22" fmla="*/ 800236 h 1237246"/>
              <a:gd name="connsiteX23" fmla="*/ 2527300 w 3314700"/>
              <a:gd name="connsiteY23" fmla="*/ 939936 h 1237246"/>
              <a:gd name="connsiteX24" fmla="*/ 2641600 w 3314700"/>
              <a:gd name="connsiteY24" fmla="*/ 1041536 h 1237246"/>
              <a:gd name="connsiteX25" fmla="*/ 2717800 w 3314700"/>
              <a:gd name="connsiteY25" fmla="*/ 1079636 h 1237246"/>
              <a:gd name="connsiteX26" fmla="*/ 2819400 w 3314700"/>
              <a:gd name="connsiteY26" fmla="*/ 1130436 h 1237246"/>
              <a:gd name="connsiteX27" fmla="*/ 3009900 w 3314700"/>
              <a:gd name="connsiteY27" fmla="*/ 1155836 h 1237246"/>
              <a:gd name="connsiteX28" fmla="*/ 3187700 w 3314700"/>
              <a:gd name="connsiteY28" fmla="*/ 1155836 h 1237246"/>
              <a:gd name="connsiteX29" fmla="*/ 3314700 w 3314700"/>
              <a:gd name="connsiteY29" fmla="*/ 1155836 h 1237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14700" h="1237246">
                <a:moveTo>
                  <a:pt x="0" y="1219336"/>
                </a:moveTo>
                <a:cubicBezTo>
                  <a:pt x="61383" y="1218277"/>
                  <a:pt x="122767" y="1217219"/>
                  <a:pt x="165100" y="1219336"/>
                </a:cubicBezTo>
                <a:cubicBezTo>
                  <a:pt x="207433" y="1221453"/>
                  <a:pt x="203200" y="1229919"/>
                  <a:pt x="254000" y="1232036"/>
                </a:cubicBezTo>
                <a:cubicBezTo>
                  <a:pt x="304800" y="1234153"/>
                  <a:pt x="414867" y="1242619"/>
                  <a:pt x="469900" y="1232036"/>
                </a:cubicBezTo>
                <a:cubicBezTo>
                  <a:pt x="524933" y="1221453"/>
                  <a:pt x="541867" y="1196053"/>
                  <a:pt x="584200" y="1168536"/>
                </a:cubicBezTo>
                <a:cubicBezTo>
                  <a:pt x="626533" y="1141019"/>
                  <a:pt x="681567" y="1105036"/>
                  <a:pt x="723900" y="1066936"/>
                </a:cubicBezTo>
                <a:cubicBezTo>
                  <a:pt x="766233" y="1028836"/>
                  <a:pt x="791633" y="994969"/>
                  <a:pt x="838200" y="939936"/>
                </a:cubicBezTo>
                <a:cubicBezTo>
                  <a:pt x="884767" y="884903"/>
                  <a:pt x="954617" y="804469"/>
                  <a:pt x="1003300" y="736736"/>
                </a:cubicBezTo>
                <a:cubicBezTo>
                  <a:pt x="1051983" y="669003"/>
                  <a:pt x="1090083" y="594919"/>
                  <a:pt x="1130300" y="533536"/>
                </a:cubicBezTo>
                <a:cubicBezTo>
                  <a:pt x="1170517" y="472153"/>
                  <a:pt x="1210733" y="412886"/>
                  <a:pt x="1244600" y="368436"/>
                </a:cubicBezTo>
                <a:cubicBezTo>
                  <a:pt x="1278467" y="323986"/>
                  <a:pt x="1293283" y="304936"/>
                  <a:pt x="1333500" y="266836"/>
                </a:cubicBezTo>
                <a:cubicBezTo>
                  <a:pt x="1373717" y="228736"/>
                  <a:pt x="1449917" y="171586"/>
                  <a:pt x="1485900" y="139836"/>
                </a:cubicBezTo>
                <a:cubicBezTo>
                  <a:pt x="1521883" y="108086"/>
                  <a:pt x="1526117" y="91153"/>
                  <a:pt x="1549400" y="76336"/>
                </a:cubicBezTo>
                <a:cubicBezTo>
                  <a:pt x="1572683" y="61519"/>
                  <a:pt x="1589617" y="61519"/>
                  <a:pt x="1625600" y="50936"/>
                </a:cubicBezTo>
                <a:cubicBezTo>
                  <a:pt x="1661583" y="40353"/>
                  <a:pt x="1722967" y="19186"/>
                  <a:pt x="1765300" y="12836"/>
                </a:cubicBezTo>
                <a:cubicBezTo>
                  <a:pt x="1807633" y="6486"/>
                  <a:pt x="1824567" y="-12564"/>
                  <a:pt x="1879600" y="12836"/>
                </a:cubicBezTo>
                <a:cubicBezTo>
                  <a:pt x="1934633" y="38236"/>
                  <a:pt x="2044700" y="127136"/>
                  <a:pt x="2095500" y="165236"/>
                </a:cubicBezTo>
                <a:cubicBezTo>
                  <a:pt x="2146300" y="203336"/>
                  <a:pt x="2159000" y="203336"/>
                  <a:pt x="2184400" y="241436"/>
                </a:cubicBezTo>
                <a:cubicBezTo>
                  <a:pt x="2209800" y="279536"/>
                  <a:pt x="2233083" y="357853"/>
                  <a:pt x="2247900" y="393836"/>
                </a:cubicBezTo>
                <a:cubicBezTo>
                  <a:pt x="2262717" y="429819"/>
                  <a:pt x="2260600" y="427703"/>
                  <a:pt x="2273300" y="457336"/>
                </a:cubicBezTo>
                <a:cubicBezTo>
                  <a:pt x="2286000" y="486969"/>
                  <a:pt x="2305050" y="529303"/>
                  <a:pt x="2324100" y="571636"/>
                </a:cubicBezTo>
                <a:cubicBezTo>
                  <a:pt x="2343150" y="613969"/>
                  <a:pt x="2368550" y="673236"/>
                  <a:pt x="2387600" y="711336"/>
                </a:cubicBezTo>
                <a:cubicBezTo>
                  <a:pt x="2406650" y="749436"/>
                  <a:pt x="2415117" y="762136"/>
                  <a:pt x="2438400" y="800236"/>
                </a:cubicBezTo>
                <a:cubicBezTo>
                  <a:pt x="2461683" y="838336"/>
                  <a:pt x="2493433" y="899719"/>
                  <a:pt x="2527300" y="939936"/>
                </a:cubicBezTo>
                <a:cubicBezTo>
                  <a:pt x="2561167" y="980153"/>
                  <a:pt x="2609850" y="1018253"/>
                  <a:pt x="2641600" y="1041536"/>
                </a:cubicBezTo>
                <a:cubicBezTo>
                  <a:pt x="2673350" y="1064819"/>
                  <a:pt x="2717800" y="1079636"/>
                  <a:pt x="2717800" y="1079636"/>
                </a:cubicBezTo>
                <a:cubicBezTo>
                  <a:pt x="2747433" y="1094453"/>
                  <a:pt x="2770717" y="1117736"/>
                  <a:pt x="2819400" y="1130436"/>
                </a:cubicBezTo>
                <a:cubicBezTo>
                  <a:pt x="2868083" y="1143136"/>
                  <a:pt x="2948517" y="1151603"/>
                  <a:pt x="3009900" y="1155836"/>
                </a:cubicBezTo>
                <a:cubicBezTo>
                  <a:pt x="3071283" y="1160069"/>
                  <a:pt x="3187700" y="1155836"/>
                  <a:pt x="3187700" y="1155836"/>
                </a:cubicBezTo>
                <a:lnTo>
                  <a:pt x="3314700" y="1155836"/>
                </a:lnTo>
              </a:path>
            </a:pathLst>
          </a:custGeom>
          <a:noFill/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5" name="Пряма сполучна лінія 14">
            <a:extLst>
              <a:ext uri="{FF2B5EF4-FFF2-40B4-BE49-F238E27FC236}">
                <a16:creationId xmlns:a16="http://schemas.microsoft.com/office/drawing/2014/main" id="{38F91BC6-64C4-47F8-9411-F898ECFF98AF}"/>
              </a:ext>
            </a:extLst>
          </p:cNvPr>
          <p:cNvCxnSpPr>
            <a:cxnSpLocks/>
          </p:cNvCxnSpPr>
          <p:nvPr/>
        </p:nvCxnSpPr>
        <p:spPr>
          <a:xfrm flipV="1">
            <a:off x="3011220" y="2665892"/>
            <a:ext cx="1074390" cy="2941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A2258F5-AC95-49CD-8749-A9DAB02BC617}"/>
              </a:ext>
            </a:extLst>
          </p:cNvPr>
          <p:cNvSpPr txBox="1"/>
          <p:nvPr/>
        </p:nvSpPr>
        <p:spPr>
          <a:xfrm>
            <a:off x="4001779" y="2473771"/>
            <a:ext cx="4292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(1) Час </a:t>
            </a:r>
            <a:r>
              <a:rPr lang="ru-RU" sz="1600" dirty="0" err="1"/>
              <a:t>вирішення</a:t>
            </a:r>
            <a:r>
              <a:rPr lang="ru-RU" sz="1600" dirty="0"/>
              <a:t> </a:t>
            </a:r>
            <a:r>
              <a:rPr lang="ru-RU" sz="1600" dirty="0" err="1"/>
              <a:t>задачі</a:t>
            </a:r>
            <a:r>
              <a:rPr lang="ru-RU" sz="1600" dirty="0"/>
              <a:t> №1 </a:t>
            </a:r>
          </a:p>
        </p:txBody>
      </p:sp>
      <p:cxnSp>
        <p:nvCxnSpPr>
          <p:cNvPr id="18" name="Пряма сполучна лінія 17">
            <a:extLst>
              <a:ext uri="{FF2B5EF4-FFF2-40B4-BE49-F238E27FC236}">
                <a16:creationId xmlns:a16="http://schemas.microsoft.com/office/drawing/2014/main" id="{CD47976D-3C5C-4895-939E-B130E87F99A8}"/>
              </a:ext>
            </a:extLst>
          </p:cNvPr>
          <p:cNvCxnSpPr>
            <a:cxnSpLocks/>
          </p:cNvCxnSpPr>
          <p:nvPr/>
        </p:nvCxnSpPr>
        <p:spPr>
          <a:xfrm flipV="1">
            <a:off x="4433617" y="3592288"/>
            <a:ext cx="963880" cy="147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A3F57188-73F7-4240-988D-0D54CFFACFFD}"/>
              </a:ext>
            </a:extLst>
          </p:cNvPr>
          <p:cNvSpPr txBox="1"/>
          <p:nvPr/>
        </p:nvSpPr>
        <p:spPr>
          <a:xfrm>
            <a:off x="3785877" y="4378909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Час </a:t>
            </a:r>
            <a:r>
              <a:rPr lang="ru-RU" sz="1600" dirty="0" err="1"/>
              <a:t>вирішення</a:t>
            </a:r>
            <a:r>
              <a:rPr lang="ru-RU" sz="1600" dirty="0"/>
              <a:t> </a:t>
            </a:r>
            <a:r>
              <a:rPr lang="ru-RU" sz="1600" dirty="0" err="1"/>
              <a:t>задачі</a:t>
            </a:r>
            <a:r>
              <a:rPr lang="ru-RU" sz="1600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0B07CE4-AD58-4431-894C-B5483F964362}"/>
              </a:ext>
            </a:extLst>
          </p:cNvPr>
          <p:cNvSpPr txBox="1"/>
          <p:nvPr/>
        </p:nvSpPr>
        <p:spPr>
          <a:xfrm>
            <a:off x="5495315" y="3470110"/>
            <a:ext cx="4292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(2) Час </a:t>
            </a:r>
            <a:r>
              <a:rPr lang="ru-RU" sz="1600" dirty="0" err="1"/>
              <a:t>вирішення</a:t>
            </a:r>
            <a:r>
              <a:rPr lang="ru-RU" sz="1600" dirty="0"/>
              <a:t> </a:t>
            </a:r>
            <a:r>
              <a:rPr lang="ru-RU" sz="1600" dirty="0" err="1"/>
              <a:t>задачі</a:t>
            </a:r>
            <a:r>
              <a:rPr lang="ru-RU" sz="1600" dirty="0"/>
              <a:t> №2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2C1B9D8-2D27-42AF-A54C-1C92B50FFEAC}"/>
              </a:ext>
            </a:extLst>
          </p:cNvPr>
          <p:cNvSpPr txBox="1"/>
          <p:nvPr/>
        </p:nvSpPr>
        <p:spPr>
          <a:xfrm rot="16200000">
            <a:off x="530023" y="2466755"/>
            <a:ext cx="16725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Частота </a:t>
            </a:r>
            <a:r>
              <a:rPr lang="en-US" sz="1400" i="1" dirty="0"/>
              <a:t>f</a:t>
            </a:r>
            <a:endParaRPr lang="ru-RU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3A139C-F39E-450B-B43C-26231A473642}"/>
              </a:ext>
            </a:extLst>
          </p:cNvPr>
          <p:cNvSpPr txBox="1"/>
          <p:nvPr/>
        </p:nvSpPr>
        <p:spPr>
          <a:xfrm>
            <a:off x="622960" y="4551197"/>
            <a:ext cx="4292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err="1"/>
              <a:t>Розподіл</a:t>
            </a:r>
            <a:r>
              <a:rPr lang="ru-RU" i="1" dirty="0"/>
              <a:t> часу </a:t>
            </a:r>
            <a:r>
              <a:rPr lang="ru-RU" i="1" dirty="0" err="1"/>
              <a:t>вирішення</a:t>
            </a:r>
            <a:r>
              <a:rPr lang="ru-RU" i="1" dirty="0"/>
              <a:t> задач </a:t>
            </a:r>
            <a:endParaRPr lang="ru-RU" sz="1400" dirty="0"/>
          </a:p>
        </p:txBody>
      </p:sp>
      <p:sp>
        <p:nvSpPr>
          <p:cNvPr id="17" name="Полілінія: фігура 16">
            <a:extLst>
              <a:ext uri="{FF2B5EF4-FFF2-40B4-BE49-F238E27FC236}">
                <a16:creationId xmlns:a16="http://schemas.microsoft.com/office/drawing/2014/main" id="{38CECB2B-DB07-4EF1-BF5F-79466D9F50A3}"/>
              </a:ext>
            </a:extLst>
          </p:cNvPr>
          <p:cNvSpPr/>
          <p:nvPr/>
        </p:nvSpPr>
        <p:spPr>
          <a:xfrm>
            <a:off x="2055300" y="3022043"/>
            <a:ext cx="3342197" cy="1237246"/>
          </a:xfrm>
          <a:custGeom>
            <a:avLst/>
            <a:gdLst>
              <a:gd name="connsiteX0" fmla="*/ 0 w 3314700"/>
              <a:gd name="connsiteY0" fmla="*/ 1219336 h 1237246"/>
              <a:gd name="connsiteX1" fmla="*/ 165100 w 3314700"/>
              <a:gd name="connsiteY1" fmla="*/ 1219336 h 1237246"/>
              <a:gd name="connsiteX2" fmla="*/ 254000 w 3314700"/>
              <a:gd name="connsiteY2" fmla="*/ 1232036 h 1237246"/>
              <a:gd name="connsiteX3" fmla="*/ 469900 w 3314700"/>
              <a:gd name="connsiteY3" fmla="*/ 1232036 h 1237246"/>
              <a:gd name="connsiteX4" fmla="*/ 584200 w 3314700"/>
              <a:gd name="connsiteY4" fmla="*/ 1168536 h 1237246"/>
              <a:gd name="connsiteX5" fmla="*/ 723900 w 3314700"/>
              <a:gd name="connsiteY5" fmla="*/ 1066936 h 1237246"/>
              <a:gd name="connsiteX6" fmla="*/ 838200 w 3314700"/>
              <a:gd name="connsiteY6" fmla="*/ 939936 h 1237246"/>
              <a:gd name="connsiteX7" fmla="*/ 1003300 w 3314700"/>
              <a:gd name="connsiteY7" fmla="*/ 736736 h 1237246"/>
              <a:gd name="connsiteX8" fmla="*/ 1130300 w 3314700"/>
              <a:gd name="connsiteY8" fmla="*/ 533536 h 1237246"/>
              <a:gd name="connsiteX9" fmla="*/ 1244600 w 3314700"/>
              <a:gd name="connsiteY9" fmla="*/ 368436 h 1237246"/>
              <a:gd name="connsiteX10" fmla="*/ 1333500 w 3314700"/>
              <a:gd name="connsiteY10" fmla="*/ 266836 h 1237246"/>
              <a:gd name="connsiteX11" fmla="*/ 1485900 w 3314700"/>
              <a:gd name="connsiteY11" fmla="*/ 139836 h 1237246"/>
              <a:gd name="connsiteX12" fmla="*/ 1549400 w 3314700"/>
              <a:gd name="connsiteY12" fmla="*/ 76336 h 1237246"/>
              <a:gd name="connsiteX13" fmla="*/ 1625600 w 3314700"/>
              <a:gd name="connsiteY13" fmla="*/ 50936 h 1237246"/>
              <a:gd name="connsiteX14" fmla="*/ 1765300 w 3314700"/>
              <a:gd name="connsiteY14" fmla="*/ 12836 h 1237246"/>
              <a:gd name="connsiteX15" fmla="*/ 1879600 w 3314700"/>
              <a:gd name="connsiteY15" fmla="*/ 12836 h 1237246"/>
              <a:gd name="connsiteX16" fmla="*/ 2095500 w 3314700"/>
              <a:gd name="connsiteY16" fmla="*/ 165236 h 1237246"/>
              <a:gd name="connsiteX17" fmla="*/ 2184400 w 3314700"/>
              <a:gd name="connsiteY17" fmla="*/ 241436 h 1237246"/>
              <a:gd name="connsiteX18" fmla="*/ 2247900 w 3314700"/>
              <a:gd name="connsiteY18" fmla="*/ 393836 h 1237246"/>
              <a:gd name="connsiteX19" fmla="*/ 2273300 w 3314700"/>
              <a:gd name="connsiteY19" fmla="*/ 457336 h 1237246"/>
              <a:gd name="connsiteX20" fmla="*/ 2324100 w 3314700"/>
              <a:gd name="connsiteY20" fmla="*/ 571636 h 1237246"/>
              <a:gd name="connsiteX21" fmla="*/ 2387600 w 3314700"/>
              <a:gd name="connsiteY21" fmla="*/ 711336 h 1237246"/>
              <a:gd name="connsiteX22" fmla="*/ 2438400 w 3314700"/>
              <a:gd name="connsiteY22" fmla="*/ 800236 h 1237246"/>
              <a:gd name="connsiteX23" fmla="*/ 2527300 w 3314700"/>
              <a:gd name="connsiteY23" fmla="*/ 939936 h 1237246"/>
              <a:gd name="connsiteX24" fmla="*/ 2641600 w 3314700"/>
              <a:gd name="connsiteY24" fmla="*/ 1041536 h 1237246"/>
              <a:gd name="connsiteX25" fmla="*/ 2717800 w 3314700"/>
              <a:gd name="connsiteY25" fmla="*/ 1079636 h 1237246"/>
              <a:gd name="connsiteX26" fmla="*/ 2819400 w 3314700"/>
              <a:gd name="connsiteY26" fmla="*/ 1130436 h 1237246"/>
              <a:gd name="connsiteX27" fmla="*/ 3009900 w 3314700"/>
              <a:gd name="connsiteY27" fmla="*/ 1155836 h 1237246"/>
              <a:gd name="connsiteX28" fmla="*/ 3187700 w 3314700"/>
              <a:gd name="connsiteY28" fmla="*/ 1155836 h 1237246"/>
              <a:gd name="connsiteX29" fmla="*/ 3314700 w 3314700"/>
              <a:gd name="connsiteY29" fmla="*/ 1155836 h 1237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314700" h="1237246">
                <a:moveTo>
                  <a:pt x="0" y="1219336"/>
                </a:moveTo>
                <a:cubicBezTo>
                  <a:pt x="61383" y="1218277"/>
                  <a:pt x="122767" y="1217219"/>
                  <a:pt x="165100" y="1219336"/>
                </a:cubicBezTo>
                <a:cubicBezTo>
                  <a:pt x="207433" y="1221453"/>
                  <a:pt x="203200" y="1229919"/>
                  <a:pt x="254000" y="1232036"/>
                </a:cubicBezTo>
                <a:cubicBezTo>
                  <a:pt x="304800" y="1234153"/>
                  <a:pt x="414867" y="1242619"/>
                  <a:pt x="469900" y="1232036"/>
                </a:cubicBezTo>
                <a:cubicBezTo>
                  <a:pt x="524933" y="1221453"/>
                  <a:pt x="541867" y="1196053"/>
                  <a:pt x="584200" y="1168536"/>
                </a:cubicBezTo>
                <a:cubicBezTo>
                  <a:pt x="626533" y="1141019"/>
                  <a:pt x="681567" y="1105036"/>
                  <a:pt x="723900" y="1066936"/>
                </a:cubicBezTo>
                <a:cubicBezTo>
                  <a:pt x="766233" y="1028836"/>
                  <a:pt x="791633" y="994969"/>
                  <a:pt x="838200" y="939936"/>
                </a:cubicBezTo>
                <a:cubicBezTo>
                  <a:pt x="884767" y="884903"/>
                  <a:pt x="954617" y="804469"/>
                  <a:pt x="1003300" y="736736"/>
                </a:cubicBezTo>
                <a:cubicBezTo>
                  <a:pt x="1051983" y="669003"/>
                  <a:pt x="1090083" y="594919"/>
                  <a:pt x="1130300" y="533536"/>
                </a:cubicBezTo>
                <a:cubicBezTo>
                  <a:pt x="1170517" y="472153"/>
                  <a:pt x="1210733" y="412886"/>
                  <a:pt x="1244600" y="368436"/>
                </a:cubicBezTo>
                <a:cubicBezTo>
                  <a:pt x="1278467" y="323986"/>
                  <a:pt x="1293283" y="304936"/>
                  <a:pt x="1333500" y="266836"/>
                </a:cubicBezTo>
                <a:cubicBezTo>
                  <a:pt x="1373717" y="228736"/>
                  <a:pt x="1449917" y="171586"/>
                  <a:pt x="1485900" y="139836"/>
                </a:cubicBezTo>
                <a:cubicBezTo>
                  <a:pt x="1521883" y="108086"/>
                  <a:pt x="1526117" y="91153"/>
                  <a:pt x="1549400" y="76336"/>
                </a:cubicBezTo>
                <a:cubicBezTo>
                  <a:pt x="1572683" y="61519"/>
                  <a:pt x="1589617" y="61519"/>
                  <a:pt x="1625600" y="50936"/>
                </a:cubicBezTo>
                <a:cubicBezTo>
                  <a:pt x="1661583" y="40353"/>
                  <a:pt x="1722967" y="19186"/>
                  <a:pt x="1765300" y="12836"/>
                </a:cubicBezTo>
                <a:cubicBezTo>
                  <a:pt x="1807633" y="6486"/>
                  <a:pt x="1824567" y="-12564"/>
                  <a:pt x="1879600" y="12836"/>
                </a:cubicBezTo>
                <a:cubicBezTo>
                  <a:pt x="1934633" y="38236"/>
                  <a:pt x="2044700" y="127136"/>
                  <a:pt x="2095500" y="165236"/>
                </a:cubicBezTo>
                <a:cubicBezTo>
                  <a:pt x="2146300" y="203336"/>
                  <a:pt x="2159000" y="203336"/>
                  <a:pt x="2184400" y="241436"/>
                </a:cubicBezTo>
                <a:cubicBezTo>
                  <a:pt x="2209800" y="279536"/>
                  <a:pt x="2233083" y="357853"/>
                  <a:pt x="2247900" y="393836"/>
                </a:cubicBezTo>
                <a:cubicBezTo>
                  <a:pt x="2262717" y="429819"/>
                  <a:pt x="2260600" y="427703"/>
                  <a:pt x="2273300" y="457336"/>
                </a:cubicBezTo>
                <a:cubicBezTo>
                  <a:pt x="2286000" y="486969"/>
                  <a:pt x="2305050" y="529303"/>
                  <a:pt x="2324100" y="571636"/>
                </a:cubicBezTo>
                <a:cubicBezTo>
                  <a:pt x="2343150" y="613969"/>
                  <a:pt x="2368550" y="673236"/>
                  <a:pt x="2387600" y="711336"/>
                </a:cubicBezTo>
                <a:cubicBezTo>
                  <a:pt x="2406650" y="749436"/>
                  <a:pt x="2415117" y="762136"/>
                  <a:pt x="2438400" y="800236"/>
                </a:cubicBezTo>
                <a:cubicBezTo>
                  <a:pt x="2461683" y="838336"/>
                  <a:pt x="2493433" y="899719"/>
                  <a:pt x="2527300" y="939936"/>
                </a:cubicBezTo>
                <a:cubicBezTo>
                  <a:pt x="2561167" y="980153"/>
                  <a:pt x="2609850" y="1018253"/>
                  <a:pt x="2641600" y="1041536"/>
                </a:cubicBezTo>
                <a:cubicBezTo>
                  <a:pt x="2673350" y="1064819"/>
                  <a:pt x="2717800" y="1079636"/>
                  <a:pt x="2717800" y="1079636"/>
                </a:cubicBezTo>
                <a:cubicBezTo>
                  <a:pt x="2747433" y="1094453"/>
                  <a:pt x="2770717" y="1117736"/>
                  <a:pt x="2819400" y="1130436"/>
                </a:cubicBezTo>
                <a:cubicBezTo>
                  <a:pt x="2868083" y="1143136"/>
                  <a:pt x="2948517" y="1151603"/>
                  <a:pt x="3009900" y="1155836"/>
                </a:cubicBezTo>
                <a:cubicBezTo>
                  <a:pt x="3071283" y="1160069"/>
                  <a:pt x="3187700" y="1155836"/>
                  <a:pt x="3187700" y="1155836"/>
                </a:cubicBezTo>
                <a:lnTo>
                  <a:pt x="3314700" y="1155836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4064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9EE30C86-6631-4AF2-A41D-F5F6536A0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381000"/>
            <a:ext cx="10638366" cy="6134099"/>
          </a:xfrm>
        </p:spPr>
        <p:txBody>
          <a:bodyPr>
            <a:normAutofit/>
          </a:bodyPr>
          <a:lstStyle/>
          <a:p>
            <a:r>
              <a:rPr lang="ru-RU" sz="2400" dirty="0"/>
              <a:t>3. </a:t>
            </a:r>
            <a:r>
              <a:rPr lang="ru-RU" sz="2400" dirty="0" err="1"/>
              <a:t>Можна</a:t>
            </a:r>
            <a:r>
              <a:rPr lang="ru-RU" sz="2400" dirty="0"/>
              <a:t> </a:t>
            </a:r>
            <a:r>
              <a:rPr lang="ru-RU" sz="2400" dirty="0" err="1"/>
              <a:t>аналізувати</a:t>
            </a:r>
            <a:r>
              <a:rPr lang="ru-RU" sz="2400" dirty="0"/>
              <a:t> </a:t>
            </a:r>
            <a:r>
              <a:rPr lang="ru-RU" sz="2400" dirty="0" err="1"/>
              <a:t>відмінності</a:t>
            </a:r>
            <a:r>
              <a:rPr lang="ru-RU" sz="2400" dirty="0"/>
              <a:t> </a:t>
            </a:r>
            <a:r>
              <a:rPr lang="ru-RU" sz="2400" dirty="0" err="1"/>
              <a:t>чи</a:t>
            </a:r>
            <a:r>
              <a:rPr lang="ru-RU" sz="2400" dirty="0"/>
              <a:t> </a:t>
            </a:r>
            <a:r>
              <a:rPr lang="ru-RU" sz="2400" dirty="0" err="1"/>
              <a:t>схожості</a:t>
            </a:r>
            <a:r>
              <a:rPr lang="ru-RU" sz="2400" dirty="0"/>
              <a:t> </a:t>
            </a:r>
            <a:r>
              <a:rPr lang="ru-RU" sz="2400" dirty="0" err="1"/>
              <a:t>між</a:t>
            </a:r>
            <a:r>
              <a:rPr lang="ru-RU" sz="2400" dirty="0"/>
              <a:t> </a:t>
            </a:r>
            <a:r>
              <a:rPr lang="ru-RU" sz="2400" dirty="0" err="1"/>
              <a:t>емпіричним</a:t>
            </a:r>
            <a:r>
              <a:rPr lang="ru-RU" sz="2400" dirty="0"/>
              <a:t> та </a:t>
            </a:r>
            <a:r>
              <a:rPr lang="ru-RU" sz="2400" dirty="0" err="1"/>
              <a:t>теоретичним</a:t>
            </a:r>
            <a:r>
              <a:rPr lang="ru-RU" sz="2400" dirty="0"/>
              <a:t> </a:t>
            </a:r>
            <a:r>
              <a:rPr lang="ru-RU" sz="2400" dirty="0" err="1"/>
              <a:t>розподілами</a:t>
            </a:r>
            <a:r>
              <a:rPr lang="ru-RU" sz="2400" dirty="0"/>
              <a:t> (</a:t>
            </a:r>
            <a:r>
              <a:rPr lang="ru-RU" sz="2400" dirty="0" err="1"/>
              <a:t>нормальним</a:t>
            </a:r>
            <a:r>
              <a:rPr lang="ru-RU" sz="2400" dirty="0"/>
              <a:t> </a:t>
            </a:r>
            <a:r>
              <a:rPr lang="ru-RU" sz="2400" dirty="0" err="1"/>
              <a:t>розподілом</a:t>
            </a:r>
            <a:r>
              <a:rPr lang="ru-RU" sz="2400" dirty="0"/>
              <a:t>, </a:t>
            </a:r>
            <a:r>
              <a:rPr lang="ru-RU" sz="2400" dirty="0" err="1"/>
              <a:t>рівномірним</a:t>
            </a:r>
            <a:r>
              <a:rPr lang="ru-RU" sz="2400" dirty="0"/>
              <a:t> </a:t>
            </a:r>
            <a:r>
              <a:rPr lang="ru-RU" sz="2400" dirty="0" err="1"/>
              <a:t>розподілом</a:t>
            </a:r>
            <a:r>
              <a:rPr lang="ru-RU" sz="2400" dirty="0"/>
              <a:t> </a:t>
            </a:r>
            <a:r>
              <a:rPr lang="ru-RU" sz="2400" dirty="0" err="1"/>
              <a:t>тощо</a:t>
            </a:r>
            <a:r>
              <a:rPr lang="ru-RU" sz="2400" dirty="0"/>
              <a:t>). </a:t>
            </a:r>
          </a:p>
          <a:p>
            <a:pPr marL="0" indent="0">
              <a:buNone/>
            </a:pPr>
            <a:r>
              <a:rPr lang="ru-RU" sz="2000" dirty="0" err="1"/>
              <a:t>Така</a:t>
            </a:r>
            <a:r>
              <a:rPr lang="ru-RU" sz="2000" dirty="0"/>
              <a:t> </a:t>
            </a:r>
            <a:r>
              <a:rPr lang="ru-RU" sz="2000" dirty="0" err="1"/>
              <a:t>необхідність</a:t>
            </a:r>
            <a:r>
              <a:rPr lang="ru-RU" sz="2000" dirty="0"/>
              <a:t> </a:t>
            </a:r>
            <a:r>
              <a:rPr lang="ru-RU" sz="2000" dirty="0" err="1"/>
              <a:t>виникає</a:t>
            </a:r>
            <a:r>
              <a:rPr lang="ru-RU" sz="2000" dirty="0"/>
              <a:t> </a:t>
            </a:r>
            <a:r>
              <a:rPr lang="ru-RU" sz="2000" dirty="0" err="1"/>
              <a:t>тоді</a:t>
            </a:r>
            <a:r>
              <a:rPr lang="ru-RU" sz="2000" dirty="0"/>
              <a:t>, коли, </a:t>
            </a:r>
            <a:r>
              <a:rPr lang="ru-RU" sz="2000" dirty="0" err="1"/>
              <a:t>наприклад</a:t>
            </a:r>
            <a:r>
              <a:rPr lang="ru-RU" sz="2000" dirty="0"/>
              <a:t>, </a:t>
            </a:r>
            <a:r>
              <a:rPr lang="ru-RU" sz="2000" dirty="0" err="1"/>
              <a:t>слід</a:t>
            </a:r>
            <a:r>
              <a:rPr lang="ru-RU" sz="2000" dirty="0"/>
              <a:t> </a:t>
            </a:r>
            <a:r>
              <a:rPr lang="ru-RU" sz="2000" dirty="0" err="1"/>
              <a:t>перевірити</a:t>
            </a:r>
            <a:r>
              <a:rPr lang="ru-RU" sz="2000" dirty="0"/>
              <a:t> </a:t>
            </a:r>
            <a:r>
              <a:rPr lang="ru-RU" sz="2000" dirty="0" err="1"/>
              <a:t>отримані</a:t>
            </a:r>
            <a:r>
              <a:rPr lang="ru-RU" sz="2000" dirty="0"/>
              <a:t> </a:t>
            </a:r>
            <a:r>
              <a:rPr lang="ru-RU" sz="2000" dirty="0" err="1"/>
              <a:t>дані</a:t>
            </a:r>
            <a:r>
              <a:rPr lang="ru-RU" sz="2000" dirty="0"/>
              <a:t> на </a:t>
            </a:r>
            <a:r>
              <a:rPr lang="ru-RU" sz="2000" dirty="0" err="1"/>
              <a:t>відповідність</a:t>
            </a:r>
            <a:r>
              <a:rPr lang="ru-RU" sz="2000" dirty="0"/>
              <a:t> </a:t>
            </a:r>
            <a:r>
              <a:rPr lang="ru-RU" sz="2000" dirty="0" err="1"/>
              <a:t>критеріям</a:t>
            </a:r>
            <a:r>
              <a:rPr lang="ru-RU" sz="2000" dirty="0"/>
              <a:t> нормального </a:t>
            </a:r>
            <a:r>
              <a:rPr lang="ru-RU" sz="2000" dirty="0" err="1"/>
              <a:t>розподілу</a:t>
            </a:r>
            <a:r>
              <a:rPr lang="ru-RU" sz="2000" dirty="0"/>
              <a:t>, </a:t>
            </a:r>
            <a:r>
              <a:rPr lang="ru-RU" sz="2000" dirty="0" err="1"/>
              <a:t>щоб</a:t>
            </a:r>
            <a:r>
              <a:rPr lang="ru-RU" sz="2000" dirty="0"/>
              <a:t> до них </a:t>
            </a:r>
            <a:r>
              <a:rPr lang="ru-RU" sz="2000" dirty="0" err="1"/>
              <a:t>можна</a:t>
            </a:r>
            <a:r>
              <a:rPr lang="ru-RU" sz="2000" dirty="0"/>
              <a:t> </a:t>
            </a:r>
            <a:r>
              <a:rPr lang="ru-RU" sz="2000" dirty="0" err="1"/>
              <a:t>було</a:t>
            </a:r>
            <a:r>
              <a:rPr lang="ru-RU" sz="2000" dirty="0"/>
              <a:t> </a:t>
            </a:r>
            <a:r>
              <a:rPr lang="ru-RU" sz="2000" dirty="0" err="1"/>
              <a:t>застосувати</a:t>
            </a:r>
            <a:r>
              <a:rPr lang="ru-RU" sz="2000" dirty="0"/>
              <a:t> </a:t>
            </a:r>
            <a:r>
              <a:rPr lang="ru-RU" sz="2000" dirty="0" err="1"/>
              <a:t>методи</a:t>
            </a:r>
            <a:r>
              <a:rPr lang="ru-RU" sz="2000" dirty="0"/>
              <a:t> </a:t>
            </a:r>
            <a:r>
              <a:rPr lang="ru-RU" sz="2000" dirty="0" err="1"/>
              <a:t>параметричної</a:t>
            </a:r>
            <a:r>
              <a:rPr lang="ru-RU" sz="2000" dirty="0"/>
              <a:t> статистки. </a:t>
            </a:r>
            <a:r>
              <a:rPr lang="ru-RU" sz="2000" dirty="0" err="1"/>
              <a:t>Також</a:t>
            </a:r>
            <a:r>
              <a:rPr lang="ru-RU" sz="2000" dirty="0"/>
              <a:t> </a:t>
            </a:r>
            <a:r>
              <a:rPr lang="ru-RU" sz="2000" dirty="0" err="1"/>
              <a:t>досить</a:t>
            </a:r>
            <a:r>
              <a:rPr lang="ru-RU" sz="2000" dirty="0"/>
              <a:t> часто </a:t>
            </a:r>
            <a:r>
              <a:rPr lang="ru-RU" sz="2000" dirty="0" err="1"/>
              <a:t>буває</a:t>
            </a:r>
            <a:r>
              <a:rPr lang="ru-RU" sz="2000" dirty="0"/>
              <a:t> </a:t>
            </a:r>
            <a:r>
              <a:rPr lang="ru-RU" sz="2000" dirty="0" err="1"/>
              <a:t>необхідно</a:t>
            </a:r>
            <a:r>
              <a:rPr lang="ru-RU" sz="2000" dirty="0"/>
              <a:t> </a:t>
            </a:r>
            <a:r>
              <a:rPr lang="ru-RU" sz="2000" dirty="0" err="1"/>
              <a:t>перевірити</a:t>
            </a:r>
            <a:r>
              <a:rPr lang="ru-RU" sz="2000" dirty="0"/>
              <a:t> </a:t>
            </a:r>
            <a:r>
              <a:rPr lang="ru-RU" sz="2000" dirty="0" err="1"/>
              <a:t>відповідність</a:t>
            </a:r>
            <a:r>
              <a:rPr lang="ru-RU" sz="2000" dirty="0"/>
              <a:t> </a:t>
            </a:r>
            <a:r>
              <a:rPr lang="ru-RU" sz="2000" dirty="0" err="1"/>
              <a:t>емпіричного</a:t>
            </a:r>
            <a:r>
              <a:rPr lang="ru-RU" sz="2000" dirty="0"/>
              <a:t> </a:t>
            </a:r>
            <a:r>
              <a:rPr lang="ru-RU" sz="2000" dirty="0" err="1"/>
              <a:t>розподілу</a:t>
            </a:r>
            <a:r>
              <a:rPr lang="ru-RU" sz="2000" dirty="0"/>
              <a:t>, </a:t>
            </a:r>
            <a:r>
              <a:rPr lang="ru-RU" sz="2000" dirty="0" err="1"/>
              <a:t>отриманого</a:t>
            </a:r>
            <a:r>
              <a:rPr lang="ru-RU" sz="2000" dirty="0"/>
              <a:t> в </a:t>
            </a:r>
            <a:r>
              <a:rPr lang="ru-RU" sz="2000" dirty="0" err="1"/>
              <a:t>результаті</a:t>
            </a:r>
            <a:r>
              <a:rPr lang="ru-RU" sz="2000" dirty="0"/>
              <a:t> </a:t>
            </a:r>
            <a:r>
              <a:rPr lang="ru-RU" sz="2000" dirty="0" err="1"/>
              <a:t>дослідження</a:t>
            </a:r>
            <a:r>
              <a:rPr lang="ru-RU" sz="2000" dirty="0"/>
              <a:t>, теоретичному </a:t>
            </a:r>
            <a:r>
              <a:rPr lang="ru-RU" sz="2000" dirty="0" err="1"/>
              <a:t>розподілу</a:t>
            </a:r>
            <a:r>
              <a:rPr lang="ru-RU" sz="2000" dirty="0"/>
              <a:t>, </a:t>
            </a:r>
            <a:r>
              <a:rPr lang="ru-RU" sz="2000" dirty="0" err="1"/>
              <a:t>передбаченому</a:t>
            </a:r>
            <a:r>
              <a:rPr lang="ru-RU" sz="2000" dirty="0"/>
              <a:t> в межах </a:t>
            </a:r>
            <a:r>
              <a:rPr lang="ru-RU" sz="2000" dirty="0" err="1"/>
              <a:t>певної</a:t>
            </a:r>
            <a:r>
              <a:rPr lang="ru-RU" sz="2000" dirty="0"/>
              <a:t> </a:t>
            </a:r>
            <a:r>
              <a:rPr lang="ru-RU" sz="2000" dirty="0" err="1"/>
              <a:t>теоретичної</a:t>
            </a:r>
            <a:r>
              <a:rPr lang="ru-RU" sz="2000" dirty="0"/>
              <a:t> </a:t>
            </a:r>
            <a:r>
              <a:rPr lang="ru-RU" sz="2000" dirty="0" err="1"/>
              <a:t>моделі</a:t>
            </a:r>
            <a:r>
              <a:rPr lang="ru-RU" sz="2000" dirty="0"/>
              <a:t> </a:t>
            </a:r>
            <a:r>
              <a:rPr lang="ru-RU" sz="2000" dirty="0" err="1"/>
              <a:t>досліджуваного</a:t>
            </a:r>
            <a:r>
              <a:rPr lang="ru-RU" sz="2000" dirty="0"/>
              <a:t> </a:t>
            </a:r>
            <a:r>
              <a:rPr lang="ru-RU" sz="2000" dirty="0" err="1"/>
              <a:t>явища</a:t>
            </a:r>
            <a:r>
              <a:rPr lang="ru-RU" sz="2000" dirty="0"/>
              <a:t>. </a:t>
            </a:r>
          </a:p>
          <a:p>
            <a:r>
              <a:rPr lang="ru-RU" sz="2000" dirty="0"/>
              <a:t>Таким чином, </a:t>
            </a:r>
            <a:r>
              <a:rPr lang="ru-RU" sz="2000" dirty="0" err="1"/>
              <a:t>маємо</a:t>
            </a:r>
            <a:r>
              <a:rPr lang="ru-RU" sz="2000" dirty="0"/>
              <a:t> два </a:t>
            </a:r>
            <a:r>
              <a:rPr lang="ru-RU" sz="2000" dirty="0" err="1"/>
              <a:t>типи</a:t>
            </a:r>
            <a:r>
              <a:rPr lang="ru-RU" sz="2000" dirty="0"/>
              <a:t> задач, </a:t>
            </a:r>
            <a:r>
              <a:rPr lang="ru-RU" sz="2000" dirty="0" err="1"/>
              <a:t>пов’язаних</a:t>
            </a:r>
            <a:r>
              <a:rPr lang="ru-RU" sz="2000" dirty="0"/>
              <a:t> з </a:t>
            </a:r>
            <a:r>
              <a:rPr lang="ru-RU" sz="2000" dirty="0" err="1"/>
              <a:t>порівнянням</a:t>
            </a:r>
            <a:r>
              <a:rPr lang="ru-RU" sz="2000" dirty="0"/>
              <a:t> </a:t>
            </a:r>
            <a:r>
              <a:rPr lang="ru-RU" sz="2000" dirty="0" err="1"/>
              <a:t>розподілів</a:t>
            </a:r>
            <a:r>
              <a:rPr lang="ru-RU" sz="2000" dirty="0"/>
              <a:t>: </a:t>
            </a:r>
          </a:p>
          <a:p>
            <a:pPr marL="0" indent="0">
              <a:buNone/>
            </a:pPr>
            <a:r>
              <a:rPr lang="ru-RU" sz="2000" dirty="0"/>
              <a:t>І тип – </a:t>
            </a:r>
            <a:r>
              <a:rPr lang="ru-RU" sz="2000" dirty="0" err="1"/>
              <a:t>порівняння</a:t>
            </a:r>
            <a:r>
              <a:rPr lang="ru-RU" sz="2000" dirty="0"/>
              <a:t> </a:t>
            </a:r>
            <a:r>
              <a:rPr lang="ru-RU" sz="2000" dirty="0" err="1"/>
              <a:t>емпіричних</a:t>
            </a:r>
            <a:r>
              <a:rPr lang="ru-RU" sz="2000" dirty="0"/>
              <a:t> </a:t>
            </a:r>
            <a:r>
              <a:rPr lang="ru-RU" sz="2000" dirty="0" err="1"/>
              <a:t>розподілів</a:t>
            </a:r>
            <a:r>
              <a:rPr lang="ru-RU" sz="2000" dirty="0"/>
              <a:t> (приклад 1 та 2); </a:t>
            </a:r>
          </a:p>
          <a:p>
            <a:pPr marL="0" indent="0">
              <a:buNone/>
            </a:pPr>
            <a:r>
              <a:rPr lang="ru-RU" sz="2000" dirty="0"/>
              <a:t>ІІ тип – </a:t>
            </a:r>
            <a:r>
              <a:rPr lang="ru-RU" sz="2000" dirty="0" err="1"/>
              <a:t>порівняння</a:t>
            </a:r>
            <a:r>
              <a:rPr lang="ru-RU" sz="2000" dirty="0"/>
              <a:t> </a:t>
            </a:r>
            <a:r>
              <a:rPr lang="ru-RU" sz="2000" dirty="0" err="1"/>
              <a:t>емпіричного</a:t>
            </a:r>
            <a:r>
              <a:rPr lang="ru-RU" sz="2000" dirty="0"/>
              <a:t> </a:t>
            </a:r>
            <a:r>
              <a:rPr lang="ru-RU" sz="2000" dirty="0" err="1"/>
              <a:t>розподілу</a:t>
            </a:r>
            <a:r>
              <a:rPr lang="ru-RU" sz="2000" dirty="0"/>
              <a:t> з </a:t>
            </a:r>
            <a:r>
              <a:rPr lang="ru-RU" sz="2000" dirty="0" err="1"/>
              <a:t>теоретичним</a:t>
            </a:r>
            <a:r>
              <a:rPr lang="ru-RU" sz="2000" dirty="0"/>
              <a:t> (приклад 3).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268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C28E4752-C259-4A71-AFC4-752DA95A4297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677334" y="609600"/>
                <a:ext cx="10397066" cy="850900"/>
              </a:xfrm>
            </p:spPr>
            <p:txBody>
              <a:bodyPr/>
              <a:lstStyle/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Критерій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l-GR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χ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-Пірсона</a:t>
                </a:r>
                <a:endParaRPr lang="ru-RU" dirty="0"/>
              </a:p>
            </p:txBody>
          </p:sp>
        </mc:Choice>
        <mc:Fallback xmlns="">
          <p:sp>
            <p:nvSpPr>
              <p:cNvPr id="2" name="Заголовок 1">
                <a:extLst>
                  <a:ext uri="{FF2B5EF4-FFF2-40B4-BE49-F238E27FC236}">
                    <a16:creationId xmlns:a16="http://schemas.microsoft.com/office/drawing/2014/main" id="{C28E4752-C259-4A71-AFC4-752DA95A429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77334" y="609600"/>
                <a:ext cx="10397066" cy="850900"/>
              </a:xfrm>
              <a:blipFill>
                <a:blip r:embed="rId2"/>
                <a:stretch>
                  <a:fillRect l="-1758" t="-10714" b="-21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5B1435A-EB09-4468-8B9B-BC61F0711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60501"/>
            <a:ext cx="8596668" cy="4580862"/>
          </a:xfrm>
        </p:spPr>
        <p:txBody>
          <a:bodyPr/>
          <a:lstStyle/>
          <a:p>
            <a:r>
              <a:rPr lang="ru-RU" sz="2800" dirty="0" err="1"/>
              <a:t>Цілі</a:t>
            </a:r>
            <a:r>
              <a:rPr lang="ru-RU" sz="2800" dirty="0"/>
              <a:t> </a:t>
            </a:r>
            <a:r>
              <a:rPr lang="ru-RU" sz="2800" dirty="0" err="1"/>
              <a:t>застосування</a:t>
            </a:r>
            <a:r>
              <a:rPr lang="ru-RU" sz="2800" dirty="0"/>
              <a:t> </a:t>
            </a:r>
            <a:r>
              <a:rPr lang="ru-RU" sz="2800" dirty="0" err="1"/>
              <a:t>цього</a:t>
            </a:r>
            <a:r>
              <a:rPr lang="ru-RU" sz="2800" dirty="0"/>
              <a:t> </a:t>
            </a:r>
            <a:r>
              <a:rPr lang="ru-RU" sz="2800" dirty="0" err="1"/>
              <a:t>критерію</a:t>
            </a:r>
            <a:r>
              <a:rPr lang="ru-RU" sz="2800" dirty="0"/>
              <a:t> </a:t>
            </a:r>
            <a:r>
              <a:rPr lang="ru-RU" sz="2800" dirty="0" err="1"/>
              <a:t>такі</a:t>
            </a:r>
            <a:r>
              <a:rPr lang="ru-RU" sz="2800" dirty="0"/>
              <a:t>: </a:t>
            </a:r>
          </a:p>
          <a:p>
            <a:pPr marL="0" indent="0">
              <a:buNone/>
            </a:pPr>
            <a:r>
              <a:rPr lang="ru-RU" sz="2800" dirty="0"/>
              <a:t>1) </a:t>
            </a:r>
            <a:r>
              <a:rPr lang="ru-RU" sz="2800" dirty="0" err="1"/>
              <a:t>порівняння</a:t>
            </a:r>
            <a:r>
              <a:rPr lang="ru-RU" sz="2800" dirty="0"/>
              <a:t> </a:t>
            </a:r>
            <a:r>
              <a:rPr lang="ru-RU" sz="2800" dirty="0" err="1"/>
              <a:t>емпіричного</a:t>
            </a:r>
            <a:r>
              <a:rPr lang="ru-RU" sz="2800" dirty="0"/>
              <a:t> та теоретичного </a:t>
            </a:r>
            <a:r>
              <a:rPr lang="ru-RU" sz="2800" dirty="0" err="1"/>
              <a:t>розподілів</a:t>
            </a:r>
            <a:r>
              <a:rPr lang="ru-RU" sz="2800" dirty="0"/>
              <a:t>; </a:t>
            </a:r>
          </a:p>
          <a:p>
            <a:pPr marL="0" indent="0">
              <a:buNone/>
            </a:pPr>
            <a:r>
              <a:rPr lang="ru-RU" sz="2800" dirty="0"/>
              <a:t>2) </a:t>
            </a:r>
            <a:r>
              <a:rPr lang="ru-RU" sz="2800" dirty="0" err="1"/>
              <a:t>порівняння</a:t>
            </a:r>
            <a:r>
              <a:rPr lang="ru-RU" sz="2800" dirty="0"/>
              <a:t> 2, 3 і </a:t>
            </a:r>
            <a:r>
              <a:rPr lang="ru-RU" sz="2800" dirty="0" err="1"/>
              <a:t>більше</a:t>
            </a:r>
            <a:r>
              <a:rPr lang="ru-RU" sz="2800" dirty="0"/>
              <a:t> </a:t>
            </a:r>
            <a:r>
              <a:rPr lang="ru-RU" sz="2800" dirty="0" err="1"/>
              <a:t>емпіричних</a:t>
            </a:r>
            <a:r>
              <a:rPr lang="ru-RU" sz="2800" dirty="0"/>
              <a:t> </a:t>
            </a:r>
            <a:r>
              <a:rPr lang="ru-RU" sz="2800" dirty="0" err="1"/>
              <a:t>розподілів</a:t>
            </a:r>
            <a:r>
              <a:rPr lang="ru-RU" sz="2800" dirty="0"/>
              <a:t>. </a:t>
            </a:r>
          </a:p>
          <a:p>
            <a:r>
              <a:rPr lang="ru-RU" sz="2800" dirty="0" err="1"/>
              <a:t>Критерій</a:t>
            </a:r>
            <a:r>
              <a:rPr lang="ru-RU" sz="2800" dirty="0"/>
              <a:t> </a:t>
            </a:r>
            <a:r>
              <a:rPr lang="ru-RU" sz="2800" dirty="0" err="1"/>
              <a:t>також</a:t>
            </a:r>
            <a:r>
              <a:rPr lang="ru-RU" sz="2800" dirty="0"/>
              <a:t> </a:t>
            </a:r>
            <a:r>
              <a:rPr lang="ru-RU" sz="2800" dirty="0" err="1"/>
              <a:t>має</a:t>
            </a:r>
            <a:r>
              <a:rPr lang="ru-RU" sz="2800" dirty="0"/>
              <a:t> </a:t>
            </a:r>
            <a:r>
              <a:rPr lang="ru-RU" sz="2800" dirty="0" err="1"/>
              <a:t>декілька</a:t>
            </a:r>
            <a:r>
              <a:rPr lang="ru-RU" sz="2800" dirty="0"/>
              <a:t> </a:t>
            </a:r>
            <a:r>
              <a:rPr lang="ru-RU" sz="2800" dirty="0" err="1"/>
              <a:t>обмежень</a:t>
            </a:r>
            <a:r>
              <a:rPr lang="ru-RU" sz="2800" dirty="0"/>
              <a:t>: </a:t>
            </a:r>
          </a:p>
          <a:p>
            <a:pPr marL="0" indent="0">
              <a:buNone/>
            </a:pPr>
            <a:r>
              <a:rPr lang="ru-RU" sz="2800" dirty="0"/>
              <a:t>1. </a:t>
            </a:r>
            <a:r>
              <a:rPr lang="ru-RU" sz="2800" dirty="0" err="1"/>
              <a:t>Кількість</a:t>
            </a:r>
            <a:r>
              <a:rPr lang="ru-RU" sz="2800" dirty="0"/>
              <a:t> </a:t>
            </a:r>
            <a:r>
              <a:rPr lang="ru-RU" sz="2800" dirty="0" err="1"/>
              <a:t>спостережень</a:t>
            </a:r>
            <a:r>
              <a:rPr lang="ru-RU" sz="2800" dirty="0"/>
              <a:t> (</a:t>
            </a:r>
            <a:r>
              <a:rPr lang="ru-RU" sz="2800" dirty="0" err="1"/>
              <a:t>обсяг</a:t>
            </a:r>
            <a:r>
              <a:rPr lang="ru-RU" sz="2800" dirty="0"/>
              <a:t> </a:t>
            </a:r>
            <a:r>
              <a:rPr lang="ru-RU" sz="2800" dirty="0" err="1"/>
              <a:t>вибірки</a:t>
            </a:r>
            <a:r>
              <a:rPr lang="ru-RU" sz="2800" dirty="0"/>
              <a:t>) повинна </a:t>
            </a:r>
            <a:r>
              <a:rPr lang="ru-RU" sz="2800" dirty="0" err="1"/>
              <a:t>були</a:t>
            </a:r>
            <a:r>
              <a:rPr lang="ru-RU" sz="2800" dirty="0"/>
              <a:t> </a:t>
            </a:r>
            <a:r>
              <a:rPr lang="ru-RU" sz="2800" dirty="0" err="1"/>
              <a:t>більше</a:t>
            </a:r>
            <a:r>
              <a:rPr lang="ru-RU" sz="2800" dirty="0"/>
              <a:t> 30, </a:t>
            </a:r>
            <a:r>
              <a:rPr lang="ru-RU" sz="2800" dirty="0" err="1"/>
              <a:t>інакше</a:t>
            </a:r>
            <a:r>
              <a:rPr lang="ru-RU" sz="2800" dirty="0"/>
              <a:t> буде велика </a:t>
            </a:r>
            <a:r>
              <a:rPr lang="ru-RU" sz="2800" dirty="0" err="1"/>
              <a:t>імовірність</a:t>
            </a:r>
            <a:r>
              <a:rPr lang="ru-RU" sz="2800" dirty="0"/>
              <a:t> </a:t>
            </a:r>
            <a:r>
              <a:rPr lang="ru-RU" sz="2800" dirty="0" err="1"/>
              <a:t>неточності</a:t>
            </a:r>
            <a:r>
              <a:rPr lang="ru-RU" sz="2800" dirty="0"/>
              <a:t>. </a:t>
            </a:r>
          </a:p>
          <a:p>
            <a:pPr marL="0" indent="0">
              <a:buNone/>
            </a:pPr>
            <a:r>
              <a:rPr lang="ru-RU" sz="2800" dirty="0"/>
              <a:t>2. Теоретична частота повинна бути не </a:t>
            </a:r>
            <a:r>
              <a:rPr lang="ru-RU" sz="2800" dirty="0" err="1"/>
              <a:t>менше</a:t>
            </a:r>
            <a:r>
              <a:rPr lang="ru-RU" sz="2800" dirty="0"/>
              <a:t> 5.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4639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9EE30C86-6631-4AF2-A41D-F5F6536A0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381000"/>
            <a:ext cx="10638366" cy="6134099"/>
          </a:xfrm>
        </p:spPr>
        <p:txBody>
          <a:bodyPr>
            <a:normAutofit/>
          </a:bodyPr>
          <a:lstStyle/>
          <a:p>
            <a:r>
              <a:rPr lang="ru-RU" sz="3600" b="1" dirty="0" err="1">
                <a:solidFill>
                  <a:srgbClr val="FF0000"/>
                </a:solidFill>
              </a:rPr>
              <a:t>Особливість</a:t>
            </a:r>
            <a:r>
              <a:rPr lang="en-US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dirty="0"/>
              <a:t>– </a:t>
            </a:r>
            <a:r>
              <a:rPr lang="ru-RU" sz="3600" dirty="0" err="1"/>
              <a:t>хоча</a:t>
            </a:r>
            <a:r>
              <a:rPr lang="ru-RU" sz="3600" dirty="0"/>
              <a:t> </a:t>
            </a:r>
            <a:r>
              <a:rPr lang="ru-RU" sz="3600" dirty="0" err="1"/>
              <a:t>його</a:t>
            </a:r>
            <a:r>
              <a:rPr lang="ru-RU" sz="3600" dirty="0"/>
              <a:t> </a:t>
            </a:r>
            <a:r>
              <a:rPr lang="ru-RU" sz="3600" dirty="0" err="1"/>
              <a:t>можна</a:t>
            </a:r>
            <a:r>
              <a:rPr lang="ru-RU" sz="3600" dirty="0"/>
              <a:t> </a:t>
            </a:r>
            <a:r>
              <a:rPr lang="ru-RU" sz="3600" dirty="0" err="1"/>
              <a:t>застосовувати</a:t>
            </a:r>
            <a:r>
              <a:rPr lang="ru-RU" sz="3600" dirty="0"/>
              <a:t> для </a:t>
            </a:r>
            <a:r>
              <a:rPr lang="ru-RU" sz="3600" dirty="0" err="1"/>
              <a:t>порівняння</a:t>
            </a:r>
            <a:r>
              <a:rPr lang="ru-RU" sz="3600" dirty="0"/>
              <a:t> </a:t>
            </a:r>
            <a:r>
              <a:rPr lang="ru-RU" sz="3600" dirty="0" err="1"/>
              <a:t>емпіричних</a:t>
            </a:r>
            <a:r>
              <a:rPr lang="ru-RU" sz="3600" dirty="0"/>
              <a:t> </a:t>
            </a:r>
            <a:r>
              <a:rPr lang="ru-RU" sz="3600" dirty="0" err="1"/>
              <a:t>розподілів</a:t>
            </a:r>
            <a:r>
              <a:rPr lang="ru-RU" sz="3600" dirty="0"/>
              <a:t> </a:t>
            </a:r>
            <a:r>
              <a:rPr lang="ru-RU" sz="3600" dirty="0" err="1"/>
              <a:t>між</a:t>
            </a:r>
            <a:r>
              <a:rPr lang="ru-RU" sz="3600" dirty="0"/>
              <a:t> собою, в </a:t>
            </a:r>
            <a:r>
              <a:rPr lang="ru-RU" sz="3600" dirty="0" err="1"/>
              <a:t>процесі</a:t>
            </a:r>
            <a:r>
              <a:rPr lang="ru-RU" sz="3600" dirty="0"/>
              <a:t> </a:t>
            </a:r>
            <a:r>
              <a:rPr lang="ru-RU" sz="3600" dirty="0" err="1"/>
              <a:t>обчислення</a:t>
            </a:r>
            <a:r>
              <a:rPr lang="ru-RU" sz="3600" dirty="0"/>
              <a:t> </a:t>
            </a:r>
            <a:r>
              <a:rPr lang="en-US" sz="3600" dirty="0"/>
              <a:t> </a:t>
            </a:r>
            <a:r>
              <a:rPr lang="ru-RU" sz="3600" dirty="0" err="1"/>
              <a:t>необхідно</a:t>
            </a:r>
            <a:r>
              <a:rPr lang="ru-RU" sz="3600" dirty="0"/>
              <a:t> </a:t>
            </a:r>
            <a:r>
              <a:rPr lang="ru-RU" sz="3600" dirty="0" err="1"/>
              <a:t>побудувати</a:t>
            </a:r>
            <a:r>
              <a:rPr lang="ru-RU" sz="3600" dirty="0"/>
              <a:t> до кожного з </a:t>
            </a:r>
            <a:r>
              <a:rPr lang="ru-RU" sz="3600" dirty="0" err="1"/>
              <a:t>емпіричних</a:t>
            </a:r>
            <a:r>
              <a:rPr lang="ru-RU" sz="3600" dirty="0"/>
              <a:t> </a:t>
            </a:r>
            <a:r>
              <a:rPr lang="ru-RU" sz="3600" dirty="0" err="1"/>
              <a:t>розподілів</a:t>
            </a:r>
            <a:r>
              <a:rPr lang="ru-RU" sz="3600" dirty="0"/>
              <a:t> </a:t>
            </a:r>
            <a:r>
              <a:rPr lang="ru-RU" sz="3600" dirty="0" err="1"/>
              <a:t>свій</a:t>
            </a:r>
            <a:r>
              <a:rPr lang="ru-RU" sz="3600" dirty="0"/>
              <a:t> </a:t>
            </a:r>
            <a:r>
              <a:rPr lang="ru-RU" sz="3600" dirty="0" err="1"/>
              <a:t>теоретичний</a:t>
            </a:r>
            <a:r>
              <a:rPr lang="ru-RU" sz="3600" dirty="0"/>
              <a:t> </a:t>
            </a:r>
            <a:r>
              <a:rPr lang="ru-RU" sz="3600" dirty="0" err="1"/>
              <a:t>розподіл</a:t>
            </a:r>
            <a:r>
              <a:rPr lang="ru-RU" sz="3600" dirty="0"/>
              <a:t> і </a:t>
            </a:r>
            <a:r>
              <a:rPr lang="ru-RU" sz="3600" dirty="0" err="1"/>
              <a:t>потім</a:t>
            </a:r>
            <a:r>
              <a:rPr lang="ru-RU" sz="3600" dirty="0"/>
              <a:t> </a:t>
            </a:r>
            <a:r>
              <a:rPr lang="ru-RU" sz="3600" dirty="0" err="1"/>
              <a:t>знову</a:t>
            </a:r>
            <a:r>
              <a:rPr lang="ru-RU" sz="3600" dirty="0"/>
              <a:t> ж таки </a:t>
            </a:r>
            <a:r>
              <a:rPr lang="ru-RU" sz="3600" dirty="0" err="1"/>
              <a:t>порівняти</a:t>
            </a:r>
            <a:r>
              <a:rPr lang="ru-RU" sz="3600" dirty="0"/>
              <a:t> один </a:t>
            </a:r>
            <a:r>
              <a:rPr lang="ru-RU" sz="3600" dirty="0" err="1"/>
              <a:t>емпіричний</a:t>
            </a:r>
            <a:r>
              <a:rPr lang="ru-RU" sz="3600" dirty="0"/>
              <a:t> </a:t>
            </a:r>
            <a:r>
              <a:rPr lang="ru-RU" sz="3600" dirty="0" err="1"/>
              <a:t>розподіл</a:t>
            </a:r>
            <a:r>
              <a:rPr lang="ru-RU" sz="3600" dirty="0"/>
              <a:t> та один </a:t>
            </a:r>
            <a:r>
              <a:rPr lang="ru-RU" sz="3600" dirty="0" err="1"/>
              <a:t>теоретичний</a:t>
            </a:r>
            <a:r>
              <a:rPr lang="ru-RU" sz="3600" dirty="0"/>
              <a:t>.</a:t>
            </a:r>
            <a:endParaRPr lang="en-US" sz="3600" dirty="0"/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6836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E4752-C259-4A71-AFC4-752DA95A4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Приклад  </a:t>
            </a:r>
            <a:r>
              <a:rPr lang="ru-RU" b="1" dirty="0"/>
              <a:t>для </a:t>
            </a:r>
            <a:r>
              <a:rPr lang="ru-RU" b="1" dirty="0" err="1"/>
              <a:t>порівняння</a:t>
            </a:r>
            <a:r>
              <a:rPr lang="ru-RU" b="1" dirty="0"/>
              <a:t> </a:t>
            </a:r>
            <a:r>
              <a:rPr lang="ru-RU" b="1" dirty="0" err="1"/>
              <a:t>емпіричного</a:t>
            </a:r>
            <a:r>
              <a:rPr lang="ru-RU" b="1" dirty="0"/>
              <a:t> та теоретичного </a:t>
            </a:r>
            <a:r>
              <a:rPr lang="ru-RU" b="1" dirty="0" err="1"/>
              <a:t>розподілів</a:t>
            </a:r>
            <a:r>
              <a:rPr lang="ru-RU" b="1" dirty="0"/>
              <a:t> </a:t>
            </a:r>
            <a:endParaRPr lang="ru-RU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5B1435A-EB09-4468-8B9B-BC61F0711D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790700"/>
            <a:ext cx="9063566" cy="42506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/>
              <a:t>Нехай, </a:t>
            </a:r>
            <a:r>
              <a:rPr lang="ru-RU" sz="2800" i="1" dirty="0" err="1"/>
              <a:t>працюючи</a:t>
            </a:r>
            <a:r>
              <a:rPr lang="ru-RU" sz="2800" i="1" dirty="0"/>
              <a:t> психологом в </a:t>
            </a:r>
            <a:r>
              <a:rPr lang="ru-RU" sz="2800" i="1" dirty="0" err="1"/>
              <a:t>архітектурній</a:t>
            </a:r>
            <a:r>
              <a:rPr lang="ru-RU" sz="2800" i="1" dirty="0"/>
              <a:t> </a:t>
            </a:r>
            <a:r>
              <a:rPr lang="ru-RU" sz="2800" i="1" dirty="0" err="1"/>
              <a:t>проектній</a:t>
            </a:r>
            <a:r>
              <a:rPr lang="ru-RU" sz="2800" i="1" dirty="0"/>
              <a:t> </a:t>
            </a:r>
            <a:r>
              <a:rPr lang="ru-RU" sz="2800" i="1" dirty="0" err="1"/>
              <a:t>компанії</a:t>
            </a:r>
            <a:r>
              <a:rPr lang="ru-RU" sz="2800" i="1" dirty="0"/>
              <a:t>, ми </a:t>
            </a:r>
            <a:r>
              <a:rPr lang="ru-RU" sz="2800" i="1" dirty="0" err="1"/>
              <a:t>отримали</a:t>
            </a:r>
            <a:r>
              <a:rPr lang="ru-RU" sz="2800" i="1" dirty="0"/>
              <a:t> </a:t>
            </a:r>
            <a:r>
              <a:rPr lang="ru-RU" sz="2800" i="1" dirty="0" err="1"/>
              <a:t>завдання</a:t>
            </a:r>
            <a:r>
              <a:rPr lang="ru-RU" sz="2800" i="1" dirty="0"/>
              <a:t> </a:t>
            </a:r>
            <a:r>
              <a:rPr lang="ru-RU" sz="2800" i="1" dirty="0" err="1"/>
              <a:t>з’ясувати</a:t>
            </a:r>
            <a:r>
              <a:rPr lang="ru-RU" sz="2800" i="1" dirty="0"/>
              <a:t>, яку з </a:t>
            </a:r>
            <a:r>
              <a:rPr lang="ru-RU" sz="2800" i="1" dirty="0" err="1"/>
              <a:t>двох</a:t>
            </a:r>
            <a:r>
              <a:rPr lang="ru-RU" sz="2800" i="1" dirty="0"/>
              <a:t> </a:t>
            </a:r>
            <a:r>
              <a:rPr lang="ru-RU" sz="2800" i="1" dirty="0" err="1"/>
              <a:t>однакових</a:t>
            </a:r>
            <a:r>
              <a:rPr lang="ru-RU" sz="2800" i="1" dirty="0"/>
              <a:t> </a:t>
            </a:r>
            <a:r>
              <a:rPr lang="ru-RU" sz="2800" i="1" dirty="0" err="1"/>
              <a:t>симетричних</a:t>
            </a:r>
            <a:r>
              <a:rPr lang="ru-RU" sz="2800" i="1" dirty="0"/>
              <a:t> </a:t>
            </a:r>
            <a:r>
              <a:rPr lang="ru-RU" sz="2800" i="1" dirty="0" err="1"/>
              <a:t>стежинок</a:t>
            </a:r>
            <a:r>
              <a:rPr lang="ru-RU" sz="2800" i="1" dirty="0"/>
              <a:t>, </a:t>
            </a:r>
            <a:r>
              <a:rPr lang="ru-RU" sz="2800" i="1" dirty="0" err="1"/>
              <a:t>що</a:t>
            </a:r>
            <a:r>
              <a:rPr lang="ru-RU" sz="2800" i="1" dirty="0"/>
              <a:t> </a:t>
            </a:r>
            <a:r>
              <a:rPr lang="ru-RU" sz="2800" i="1" dirty="0" err="1"/>
              <a:t>ведуть</a:t>
            </a:r>
            <a:r>
              <a:rPr lang="ru-RU" sz="2800" i="1" dirty="0"/>
              <a:t> до </a:t>
            </a:r>
            <a:r>
              <a:rPr lang="ru-RU" sz="2800" i="1" dirty="0" err="1"/>
              <a:t>її</a:t>
            </a:r>
            <a:r>
              <a:rPr lang="ru-RU" sz="2800" i="1" dirty="0"/>
              <a:t> центрального входу </a:t>
            </a:r>
            <a:r>
              <a:rPr lang="ru-RU" sz="2800" i="1" dirty="0" err="1"/>
              <a:t>можна</a:t>
            </a:r>
            <a:r>
              <a:rPr lang="ru-RU" sz="2800" i="1" dirty="0"/>
              <a:t> </a:t>
            </a:r>
            <a:r>
              <a:rPr lang="ru-RU" sz="2800" i="1" dirty="0" err="1"/>
              <a:t>знищити</a:t>
            </a:r>
            <a:r>
              <a:rPr lang="ru-RU" sz="2800" i="1" dirty="0"/>
              <a:t>, а яку </a:t>
            </a:r>
            <a:r>
              <a:rPr lang="ru-RU" sz="2800" i="1" dirty="0" err="1"/>
              <a:t>залишити</a:t>
            </a:r>
            <a:r>
              <a:rPr lang="ru-RU" sz="2800" i="1" dirty="0"/>
              <a:t> і </a:t>
            </a:r>
            <a:r>
              <a:rPr lang="ru-RU" sz="2800" i="1" dirty="0" err="1"/>
              <a:t>модернізувати</a:t>
            </a:r>
            <a:r>
              <a:rPr lang="ru-RU" sz="2800" i="1" dirty="0"/>
              <a:t> </a:t>
            </a:r>
            <a:r>
              <a:rPr lang="ru-RU" i="1" dirty="0"/>
              <a:t>(</a:t>
            </a:r>
            <a:r>
              <a:rPr lang="ru-RU" i="1" dirty="0" err="1"/>
              <a:t>ідея</a:t>
            </a:r>
            <a:r>
              <a:rPr lang="ru-RU" i="1" dirty="0"/>
              <a:t> прикладу – з Сидоренко Е.В., 2000).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272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8E4752-C259-4A71-AFC4-752DA95A4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8200"/>
          </a:xfrm>
        </p:spPr>
        <p:txBody>
          <a:bodyPr>
            <a:normAutofit/>
          </a:bodyPr>
          <a:lstStyle/>
          <a:p>
            <a:r>
              <a:rPr lang="ru-RU" sz="2400" dirty="0"/>
              <a:t>Приклад  </a:t>
            </a:r>
            <a:r>
              <a:rPr lang="ru-RU" sz="2400" b="1" dirty="0"/>
              <a:t>для </a:t>
            </a:r>
            <a:r>
              <a:rPr lang="ru-RU" sz="2400" b="1" dirty="0" err="1"/>
              <a:t>порівняння</a:t>
            </a:r>
            <a:r>
              <a:rPr lang="ru-RU" sz="2400" b="1" dirty="0"/>
              <a:t> </a:t>
            </a:r>
            <a:r>
              <a:rPr lang="ru-RU" sz="2400" b="1" dirty="0" err="1"/>
              <a:t>емпіричного</a:t>
            </a:r>
            <a:r>
              <a:rPr lang="ru-RU" sz="2400" b="1" dirty="0"/>
              <a:t> та теоретичного </a:t>
            </a:r>
            <a:r>
              <a:rPr lang="ru-RU" sz="2400" b="1" dirty="0" err="1"/>
              <a:t>розподілів</a:t>
            </a:r>
            <a:r>
              <a:rPr lang="ru-RU" sz="2400" b="1" dirty="0"/>
              <a:t> </a:t>
            </a:r>
            <a:endParaRPr lang="ru-RU" sz="2400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5B1435A-EB09-4468-8B9B-BC61F0711D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790700"/>
            <a:ext cx="4184035" cy="425066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err="1"/>
              <a:t>Описану</a:t>
            </a:r>
            <a:r>
              <a:rPr lang="ru-RU" dirty="0"/>
              <a:t> </a:t>
            </a:r>
            <a:r>
              <a:rPr lang="ru-RU" dirty="0" err="1"/>
              <a:t>ситуацію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графічно</a:t>
            </a:r>
            <a:r>
              <a:rPr lang="ru-RU" dirty="0"/>
              <a:t> </a:t>
            </a:r>
            <a:r>
              <a:rPr lang="ru-RU" dirty="0" err="1"/>
              <a:t>зобразити</a:t>
            </a:r>
            <a:r>
              <a:rPr lang="ru-RU" dirty="0"/>
              <a:t> так, як показано на рис</a:t>
            </a:r>
          </a:p>
          <a:p>
            <a:pPr marL="0" indent="0">
              <a:buNone/>
            </a:pPr>
            <a:r>
              <a:rPr lang="uk-UA" dirty="0"/>
              <a:t>               Б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uk-UA" dirty="0"/>
              <a:t>    Л                    П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uk-UA" dirty="0"/>
              <a:t>               А</a:t>
            </a:r>
            <a:endParaRPr lang="ru-RU" dirty="0"/>
          </a:p>
          <a:p>
            <a:endParaRPr lang="ru-RU" dirty="0"/>
          </a:p>
          <a:p>
            <a:r>
              <a:rPr lang="ru-RU" dirty="0"/>
              <a:t>Тут А – точка, де </a:t>
            </a:r>
            <a:r>
              <a:rPr lang="ru-RU" dirty="0" err="1"/>
              <a:t>дві</a:t>
            </a:r>
            <a:r>
              <a:rPr lang="ru-RU" dirty="0"/>
              <a:t> </a:t>
            </a:r>
            <a:r>
              <a:rPr lang="ru-RU" dirty="0" err="1"/>
              <a:t>стежини</a:t>
            </a:r>
            <a:r>
              <a:rPr lang="ru-RU" dirty="0"/>
              <a:t> </a:t>
            </a:r>
            <a:r>
              <a:rPr lang="ru-RU" dirty="0" err="1"/>
              <a:t>розходяться</a:t>
            </a:r>
            <a:r>
              <a:rPr lang="ru-RU" dirty="0"/>
              <a:t>, Б – </a:t>
            </a:r>
            <a:r>
              <a:rPr lang="ru-RU" dirty="0" err="1"/>
              <a:t>центральний</a:t>
            </a:r>
            <a:r>
              <a:rPr lang="ru-RU" dirty="0"/>
              <a:t> </a:t>
            </a:r>
            <a:r>
              <a:rPr lang="ru-RU" dirty="0" err="1"/>
              <a:t>вхід</a:t>
            </a:r>
            <a:r>
              <a:rPr lang="ru-RU" dirty="0"/>
              <a:t> </a:t>
            </a:r>
            <a:r>
              <a:rPr lang="ru-RU" dirty="0" err="1"/>
              <a:t>компанії</a:t>
            </a:r>
            <a:r>
              <a:rPr lang="ru-RU" dirty="0"/>
              <a:t>, Л – </a:t>
            </a:r>
            <a:r>
              <a:rPr lang="ru-RU" dirty="0" err="1"/>
              <a:t>ліва</a:t>
            </a:r>
            <a:r>
              <a:rPr lang="ru-RU" dirty="0"/>
              <a:t> </a:t>
            </a:r>
            <a:r>
              <a:rPr lang="ru-RU" dirty="0" err="1"/>
              <a:t>стежина</a:t>
            </a:r>
            <a:r>
              <a:rPr lang="ru-RU" dirty="0"/>
              <a:t>, П – права </a:t>
            </a:r>
            <a:r>
              <a:rPr lang="ru-RU" dirty="0" err="1"/>
              <a:t>стежина</a:t>
            </a:r>
            <a:r>
              <a:rPr lang="ru-RU" dirty="0"/>
              <a:t>. 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F38EB25C-76D7-4113-8AE9-804792937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1790701"/>
            <a:ext cx="6327330" cy="425066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600" dirty="0"/>
              <a:t>Для </a:t>
            </a:r>
            <a:r>
              <a:rPr lang="ru-RU" sz="2600" dirty="0" err="1"/>
              <a:t>вирішення</a:t>
            </a:r>
            <a:r>
              <a:rPr lang="ru-RU" sz="2600" dirty="0"/>
              <a:t> </a:t>
            </a:r>
            <a:r>
              <a:rPr lang="ru-RU" sz="2600" dirty="0" err="1"/>
              <a:t>цієї</a:t>
            </a:r>
            <a:r>
              <a:rPr lang="ru-RU" sz="2600" dirty="0"/>
              <a:t> </a:t>
            </a:r>
            <a:r>
              <a:rPr lang="ru-RU" sz="2600" dirty="0" err="1"/>
              <a:t>задачі</a:t>
            </a:r>
            <a:r>
              <a:rPr lang="ru-RU" sz="2600" dirty="0"/>
              <a:t> ми </a:t>
            </a:r>
            <a:r>
              <a:rPr lang="ru-RU" sz="2600" dirty="0" err="1"/>
              <a:t>можемо</a:t>
            </a:r>
            <a:r>
              <a:rPr lang="ru-RU" sz="2600" dirty="0"/>
              <a:t> на </a:t>
            </a:r>
            <a:r>
              <a:rPr lang="ru-RU" sz="2600" dirty="0" err="1"/>
              <a:t>основі</a:t>
            </a:r>
            <a:r>
              <a:rPr lang="ru-RU" sz="2600" dirty="0"/>
              <a:t> </a:t>
            </a:r>
            <a:r>
              <a:rPr lang="ru-RU" sz="2600" dirty="0" err="1"/>
              <a:t>уявлень</a:t>
            </a:r>
            <a:r>
              <a:rPr lang="ru-RU" sz="2600" dirty="0"/>
              <a:t> про </a:t>
            </a:r>
            <a:r>
              <a:rPr lang="ru-RU" sz="2600" dirty="0" err="1"/>
              <a:t>білатеральне</a:t>
            </a:r>
            <a:r>
              <a:rPr lang="ru-RU" sz="2600" dirty="0"/>
              <a:t> </a:t>
            </a:r>
            <a:r>
              <a:rPr lang="ru-RU" sz="2600" dirty="0" err="1"/>
              <a:t>регулювання</a:t>
            </a:r>
            <a:r>
              <a:rPr lang="ru-RU" sz="2600" dirty="0"/>
              <a:t> </a:t>
            </a:r>
            <a:r>
              <a:rPr lang="ru-RU" sz="2600" dirty="0" err="1"/>
              <a:t>висунути</a:t>
            </a:r>
            <a:r>
              <a:rPr lang="ru-RU" sz="2600" dirty="0"/>
              <a:t> </a:t>
            </a:r>
            <a:r>
              <a:rPr lang="ru-RU" sz="2600" dirty="0" err="1"/>
              <a:t>гіпотезу</a:t>
            </a:r>
            <a:r>
              <a:rPr lang="ru-RU" sz="2600" dirty="0"/>
              <a:t> – </a:t>
            </a:r>
            <a:r>
              <a:rPr lang="ru-RU" sz="2600" i="1" dirty="0" err="1"/>
              <a:t>оскільки</a:t>
            </a:r>
            <a:r>
              <a:rPr lang="ru-RU" sz="2600" i="1" dirty="0"/>
              <a:t> люди з </a:t>
            </a:r>
            <a:r>
              <a:rPr lang="ru-RU" sz="2600" i="1" dirty="0" err="1"/>
              <a:t>переважанням</a:t>
            </a:r>
            <a:r>
              <a:rPr lang="ru-RU" sz="2600" i="1" dirty="0"/>
              <a:t> </a:t>
            </a:r>
            <a:r>
              <a:rPr lang="ru-RU" sz="2600" i="1" dirty="0" err="1"/>
              <a:t>правої</a:t>
            </a:r>
            <a:r>
              <a:rPr lang="ru-RU" sz="2600" i="1" dirty="0"/>
              <a:t> ноги в </a:t>
            </a:r>
            <a:r>
              <a:rPr lang="ru-RU" sz="2600" i="1" dirty="0" err="1"/>
              <a:t>більшості</a:t>
            </a:r>
            <a:r>
              <a:rPr lang="ru-RU" sz="2600" i="1" dirty="0"/>
              <a:t> </a:t>
            </a:r>
            <a:r>
              <a:rPr lang="ru-RU" sz="2600" i="1" dirty="0" err="1"/>
              <a:t>випадків</a:t>
            </a:r>
            <a:r>
              <a:rPr lang="ru-RU" sz="2600" i="1" dirty="0"/>
              <a:t> </a:t>
            </a:r>
            <a:r>
              <a:rPr lang="ru-RU" sz="2600" i="1" dirty="0" err="1"/>
              <a:t>роблять</a:t>
            </a:r>
            <a:r>
              <a:rPr lang="ru-RU" sz="2600" i="1" dirty="0"/>
              <a:t> коло </a:t>
            </a:r>
            <a:r>
              <a:rPr lang="ru-RU" sz="2600" i="1" dirty="0" err="1"/>
              <a:t>проти</a:t>
            </a:r>
            <a:r>
              <a:rPr lang="ru-RU" sz="2600" i="1" dirty="0"/>
              <a:t> </a:t>
            </a:r>
            <a:r>
              <a:rPr lang="ru-RU" sz="2600" i="1" dirty="0" err="1"/>
              <a:t>годинникової</a:t>
            </a:r>
            <a:r>
              <a:rPr lang="ru-RU" sz="2600" i="1" dirty="0"/>
              <a:t> </a:t>
            </a:r>
            <a:r>
              <a:rPr lang="ru-RU" sz="2600" i="1" dirty="0" err="1"/>
              <a:t>стрілки</a:t>
            </a:r>
            <a:r>
              <a:rPr lang="ru-RU" sz="2600" i="1" dirty="0"/>
              <a:t>, а люди з </a:t>
            </a:r>
            <a:r>
              <a:rPr lang="ru-RU" sz="2600" i="1" dirty="0" err="1"/>
              <a:t>переважанням</a:t>
            </a:r>
            <a:r>
              <a:rPr lang="ru-RU" sz="2600" i="1" dirty="0"/>
              <a:t> </a:t>
            </a:r>
            <a:r>
              <a:rPr lang="ru-RU" sz="2600" i="1" dirty="0" err="1"/>
              <a:t>лівої</a:t>
            </a:r>
            <a:r>
              <a:rPr lang="ru-RU" sz="2600" i="1" dirty="0"/>
              <a:t> – за </a:t>
            </a:r>
            <a:r>
              <a:rPr lang="ru-RU" sz="2600" i="1" dirty="0" err="1"/>
              <a:t>годинниковою</a:t>
            </a:r>
            <a:r>
              <a:rPr lang="ru-RU" sz="2600" i="1" dirty="0"/>
              <a:t> </a:t>
            </a:r>
            <a:r>
              <a:rPr lang="ru-RU" sz="2600" i="1" dirty="0" err="1"/>
              <a:t>стрілкою</a:t>
            </a:r>
            <a:r>
              <a:rPr lang="ru-RU" sz="2600" i="1" dirty="0"/>
              <a:t>, і </a:t>
            </a:r>
            <a:r>
              <a:rPr lang="ru-RU" sz="2600" i="1" dirty="0" err="1"/>
              <a:t>більшість</a:t>
            </a:r>
            <a:r>
              <a:rPr lang="ru-RU" sz="2600" i="1" dirty="0"/>
              <a:t> людей </a:t>
            </a:r>
            <a:r>
              <a:rPr lang="ru-RU" sz="2600" i="1" dirty="0" err="1"/>
              <a:t>мають</a:t>
            </a:r>
            <a:r>
              <a:rPr lang="ru-RU" sz="2600" i="1" dirty="0"/>
              <a:t> </a:t>
            </a:r>
            <a:r>
              <a:rPr lang="ru-RU" sz="2600" i="1" dirty="0" err="1"/>
              <a:t>перевагу</a:t>
            </a:r>
            <a:r>
              <a:rPr lang="ru-RU" sz="2600" i="1" dirty="0"/>
              <a:t> </a:t>
            </a:r>
            <a:r>
              <a:rPr lang="ru-RU" sz="2600" i="1" dirty="0" err="1"/>
              <a:t>правої</a:t>
            </a:r>
            <a:r>
              <a:rPr lang="ru-RU" sz="2600" i="1" dirty="0"/>
              <a:t> ноги, то </a:t>
            </a:r>
            <a:r>
              <a:rPr lang="ru-RU" sz="2600" i="1" dirty="0" err="1"/>
              <a:t>більшість</a:t>
            </a:r>
            <a:r>
              <a:rPr lang="ru-RU" sz="2600" i="1" dirty="0"/>
              <a:t> з </a:t>
            </a:r>
            <a:r>
              <a:rPr lang="ru-RU" sz="2600" i="1" dirty="0" err="1"/>
              <a:t>відвідувачів</a:t>
            </a:r>
            <a:r>
              <a:rPr lang="ru-RU" sz="2600" i="1" dirty="0"/>
              <a:t> </a:t>
            </a:r>
            <a:r>
              <a:rPr lang="ru-RU" sz="2600" i="1" dirty="0" err="1"/>
              <a:t>компанії</a:t>
            </a:r>
            <a:r>
              <a:rPr lang="ru-RU" sz="2600" i="1" dirty="0"/>
              <a:t> </a:t>
            </a:r>
            <a:r>
              <a:rPr lang="ru-RU" sz="2600" i="1" dirty="0" err="1"/>
              <a:t>оберуть</a:t>
            </a:r>
            <a:r>
              <a:rPr lang="ru-RU" sz="2600" i="1" dirty="0"/>
              <a:t> </a:t>
            </a:r>
            <a:r>
              <a:rPr lang="ru-RU" sz="2600" i="1" dirty="0" err="1"/>
              <a:t>саме</a:t>
            </a:r>
            <a:r>
              <a:rPr lang="ru-RU" sz="2600" i="1" dirty="0"/>
              <a:t> праву </a:t>
            </a:r>
            <a:r>
              <a:rPr lang="ru-RU" sz="2600" i="1" dirty="0" err="1"/>
              <a:t>доріжку</a:t>
            </a:r>
            <a:r>
              <a:rPr lang="ru-RU" sz="2600" dirty="0"/>
              <a:t>. </a:t>
            </a:r>
          </a:p>
          <a:p>
            <a:pPr marL="0" indent="0">
              <a:buNone/>
            </a:pPr>
            <a:r>
              <a:rPr lang="ru-RU" dirty="0" err="1"/>
              <a:t>Звісно</a:t>
            </a:r>
            <a:r>
              <a:rPr lang="ru-RU" dirty="0"/>
              <a:t>, для того, </a:t>
            </a:r>
            <a:r>
              <a:rPr lang="ru-RU" dirty="0" err="1"/>
              <a:t>щоб</a:t>
            </a:r>
            <a:r>
              <a:rPr lang="ru-RU" dirty="0"/>
              <a:t> </a:t>
            </a:r>
            <a:r>
              <a:rPr lang="ru-RU" dirty="0" err="1"/>
              <a:t>мати</a:t>
            </a:r>
            <a:r>
              <a:rPr lang="ru-RU" dirty="0"/>
              <a:t> право </a:t>
            </a:r>
            <a:r>
              <a:rPr lang="ru-RU" dirty="0" err="1"/>
              <a:t>висунути</a:t>
            </a:r>
            <a:r>
              <a:rPr lang="ru-RU" dirty="0"/>
              <a:t> </a:t>
            </a:r>
            <a:r>
              <a:rPr lang="ru-RU" dirty="0" err="1"/>
              <a:t>цю</a:t>
            </a:r>
            <a:r>
              <a:rPr lang="ru-RU" dirty="0"/>
              <a:t> </a:t>
            </a:r>
            <a:r>
              <a:rPr lang="ru-RU" dirty="0" err="1"/>
              <a:t>гіпотезу</a:t>
            </a:r>
            <a:r>
              <a:rPr lang="ru-RU" dirty="0"/>
              <a:t>, ми </a:t>
            </a:r>
            <a:r>
              <a:rPr lang="ru-RU" dirty="0" err="1"/>
              <a:t>маємо</a:t>
            </a:r>
            <a:r>
              <a:rPr lang="ru-RU" dirty="0"/>
              <a:t> </a:t>
            </a:r>
            <a:r>
              <a:rPr lang="ru-RU" dirty="0" err="1"/>
              <a:t>переконатися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доріжки</a:t>
            </a:r>
            <a:r>
              <a:rPr lang="ru-RU" dirty="0"/>
              <a:t> </a:t>
            </a:r>
            <a:r>
              <a:rPr lang="ru-RU" dirty="0" err="1"/>
              <a:t>рівнозначні</a:t>
            </a:r>
            <a:r>
              <a:rPr lang="ru-RU" dirty="0"/>
              <a:t> за </a:t>
            </a:r>
            <a:r>
              <a:rPr lang="ru-RU" dirty="0" err="1"/>
              <a:t>своїми</a:t>
            </a:r>
            <a:r>
              <a:rPr lang="ru-RU" dirty="0"/>
              <a:t> </a:t>
            </a:r>
            <a:r>
              <a:rPr lang="ru-RU" dirty="0" err="1"/>
              <a:t>характеристикамиу</a:t>
            </a:r>
            <a:r>
              <a:rPr lang="ru-RU" dirty="0"/>
              <a:t>. </a:t>
            </a:r>
            <a:r>
              <a:rPr lang="ru-RU" dirty="0" err="1"/>
              <a:t>Інакше</a:t>
            </a:r>
            <a:r>
              <a:rPr lang="ru-RU" dirty="0"/>
              <a:t> – </a:t>
            </a:r>
            <a:r>
              <a:rPr lang="ru-RU" dirty="0" err="1"/>
              <a:t>вплив</a:t>
            </a:r>
            <a:r>
              <a:rPr lang="ru-RU" dirty="0"/>
              <a:t> того факту, </a:t>
            </a:r>
            <a:r>
              <a:rPr lang="ru-RU" dirty="0" err="1"/>
              <a:t>що</a:t>
            </a:r>
            <a:r>
              <a:rPr lang="ru-RU" dirty="0"/>
              <a:t> на </a:t>
            </a:r>
            <a:r>
              <a:rPr lang="ru-RU" dirty="0" err="1"/>
              <a:t>одній</a:t>
            </a:r>
            <a:r>
              <a:rPr lang="ru-RU" dirty="0"/>
              <a:t> з </a:t>
            </a:r>
            <a:r>
              <a:rPr lang="ru-RU" dirty="0" err="1"/>
              <a:t>доріжок</a:t>
            </a:r>
            <a:r>
              <a:rPr lang="ru-RU" dirty="0"/>
              <a:t> </a:t>
            </a:r>
            <a:r>
              <a:rPr lang="ru-RU" dirty="0" err="1"/>
              <a:t>знаходиться</a:t>
            </a:r>
            <a:r>
              <a:rPr lang="ru-RU" dirty="0"/>
              <a:t> велика </a:t>
            </a:r>
            <a:r>
              <a:rPr lang="ru-RU" dirty="0" err="1"/>
              <a:t>калюжа</a:t>
            </a:r>
            <a:r>
              <a:rPr lang="ru-RU" dirty="0"/>
              <a:t> </a:t>
            </a:r>
            <a:r>
              <a:rPr lang="ru-RU" dirty="0" err="1"/>
              <a:t>зведе</a:t>
            </a:r>
            <a:r>
              <a:rPr lang="ru-RU" dirty="0"/>
              <a:t> </a:t>
            </a:r>
            <a:r>
              <a:rPr lang="ru-RU" dirty="0" err="1"/>
              <a:t>нанівець</a:t>
            </a:r>
            <a:r>
              <a:rPr lang="ru-RU" dirty="0"/>
              <a:t> всю нашу </a:t>
            </a:r>
            <a:r>
              <a:rPr lang="ru-RU" dirty="0" err="1"/>
              <a:t>експериментальну</a:t>
            </a:r>
            <a:r>
              <a:rPr lang="ru-RU" dirty="0"/>
              <a:t> роботу. </a:t>
            </a:r>
            <a:endParaRPr lang="ru-RU" sz="2600" dirty="0"/>
          </a:p>
          <a:p>
            <a:endParaRPr lang="ru-RU" dirty="0"/>
          </a:p>
        </p:txBody>
      </p:sp>
      <p:sp>
        <p:nvSpPr>
          <p:cNvPr id="5" name="Дуга 4">
            <a:extLst>
              <a:ext uri="{FF2B5EF4-FFF2-40B4-BE49-F238E27FC236}">
                <a16:creationId xmlns:a16="http://schemas.microsoft.com/office/drawing/2014/main" id="{29E3036D-BE2C-44CD-8F8D-97D8EC964BD7}"/>
              </a:ext>
            </a:extLst>
          </p:cNvPr>
          <p:cNvSpPr/>
          <p:nvPr/>
        </p:nvSpPr>
        <p:spPr>
          <a:xfrm rot="14848924">
            <a:off x="1027816" y="2673349"/>
            <a:ext cx="1930400" cy="1511300"/>
          </a:xfrm>
          <a:prstGeom prst="arc">
            <a:avLst>
              <a:gd name="adj1" fmla="val 13931418"/>
              <a:gd name="adj2" fmla="val 20983942"/>
            </a:avLst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Дуга 10">
            <a:extLst>
              <a:ext uri="{FF2B5EF4-FFF2-40B4-BE49-F238E27FC236}">
                <a16:creationId xmlns:a16="http://schemas.microsoft.com/office/drawing/2014/main" id="{1E601D8D-1498-480D-B8E1-4250354E27AB}"/>
              </a:ext>
            </a:extLst>
          </p:cNvPr>
          <p:cNvSpPr/>
          <p:nvPr/>
        </p:nvSpPr>
        <p:spPr>
          <a:xfrm rot="6751076" flipH="1">
            <a:off x="710317" y="2686049"/>
            <a:ext cx="1930400" cy="1511300"/>
          </a:xfrm>
          <a:prstGeom prst="arc">
            <a:avLst>
              <a:gd name="adj1" fmla="val 13931418"/>
              <a:gd name="adj2" fmla="val 20983942"/>
            </a:avLst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9523805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467</TotalTime>
  <Words>1949</Words>
  <Application>Microsoft Office PowerPoint</Application>
  <PresentationFormat>Широкий екран</PresentationFormat>
  <Paragraphs>348</Paragraphs>
  <Slides>22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22</vt:i4>
      </vt:variant>
    </vt:vector>
  </HeadingPairs>
  <TitlesOfParts>
    <vt:vector size="28" baseType="lpstr">
      <vt:lpstr>Arial</vt:lpstr>
      <vt:lpstr>Cambria Math</vt:lpstr>
      <vt:lpstr>Times New Roman</vt:lpstr>
      <vt:lpstr>Trebuchet MS</vt:lpstr>
      <vt:lpstr>Wingdings 3</vt:lpstr>
      <vt:lpstr>Грань</vt:lpstr>
      <vt:lpstr>ВИЯВЛЕННЯ ВІДМІННОСТЕЙ У РОЗПОДІЛІ ОЗНАК </vt:lpstr>
      <vt:lpstr>ЗАДАЧА ПОРІВНЯННЯ РОЗПОДІЛУ ОЗНАК </vt:lpstr>
      <vt:lpstr>Презентація PowerPoint</vt:lpstr>
      <vt:lpstr>Презентація PowerPoint</vt:lpstr>
      <vt:lpstr>Презентація PowerPoint</vt:lpstr>
      <vt:lpstr>Критерій χ^2-Пірсона</vt:lpstr>
      <vt:lpstr>Презентація PowerPoint</vt:lpstr>
      <vt:lpstr>Приклад  для порівняння емпіричного та теоретичного розподілів </vt:lpstr>
      <vt:lpstr>Приклад  для порівняння емпіричного та теоретичного розподілів </vt:lpstr>
      <vt:lpstr>Презентація PowerPoint</vt:lpstr>
      <vt:lpstr>Презентація PowerPoint</vt:lpstr>
      <vt:lpstr>Презентація PowerPoint</vt:lpstr>
      <vt:lpstr>КРИТЕРІЙ λ КОЛМОГОРОВА-СМІРНОВА </vt:lpstr>
      <vt:lpstr>Приклад: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АЛГОРИТМ ВИБОРУ КРИТЕРІЮ ПОРІВНЯННЯ РОЗПОДІЛІВ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ВИЯВЛЕННЯ ВІДМІННОСТЕЙ У РОЗПОДІЛІ ОЗНАК</dc:title>
  <dc:creator>ruslana</dc:creator>
  <cp:lastModifiedBy>ruslana</cp:lastModifiedBy>
  <cp:revision>29</cp:revision>
  <dcterms:created xsi:type="dcterms:W3CDTF">2018-04-25T12:36:02Z</dcterms:created>
  <dcterms:modified xsi:type="dcterms:W3CDTF">2018-12-27T10:57:32Z</dcterms:modified>
</cp:coreProperties>
</file>