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8" r:id="rId2"/>
    <p:sldId id="260" r:id="rId3"/>
    <p:sldId id="270" r:id="rId4"/>
    <p:sldId id="271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72" r:id="rId15"/>
    <p:sldId id="283" r:id="rId16"/>
    <p:sldId id="262" r:id="rId17"/>
    <p:sldId id="282" r:id="rId18"/>
    <p:sldId id="284" r:id="rId19"/>
    <p:sldId id="285" r:id="rId20"/>
    <p:sldId id="286" r:id="rId21"/>
    <p:sldId id="287" r:id="rId22"/>
    <p:sldId id="289" r:id="rId23"/>
    <p:sldId id="290" r:id="rId24"/>
    <p:sldId id="291" r:id="rId25"/>
    <p:sldId id="292" r:id="rId26"/>
    <p:sldId id="293" r:id="rId27"/>
    <p:sldId id="294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308" r:id="rId41"/>
  </p:sldIdLst>
  <p:sldSz cx="12192000" cy="6858000"/>
  <p:notesSz cx="6858000" cy="9144000"/>
  <p:defaultTextStyle>
    <a:defPPr>
      <a:defRPr lang="uk-UA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 snapToGrid="0">
      <p:cViewPr varScale="1">
        <p:scale>
          <a:sx n="53" d="100"/>
          <a:sy n="53" d="100"/>
        </p:scale>
        <p:origin x="2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FE055F-76CF-4EEE-AFF4-4F771A4E76D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31D676-BE42-4756-A377-A8194BA1BA7B}">
      <dgm:prSet/>
      <dgm:spPr/>
      <dgm:t>
        <a:bodyPr/>
        <a:lstStyle/>
        <a:p>
          <a:r>
            <a:rPr lang="ru-RU" dirty="0" err="1">
              <a:solidFill>
                <a:schemeClr val="tx2"/>
              </a:solidFill>
            </a:rPr>
            <a:t>Статистична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гіпотеза</a:t>
          </a:r>
          <a:r>
            <a:rPr lang="ru-RU" dirty="0">
              <a:solidFill>
                <a:schemeClr val="tx2"/>
              </a:solidFill>
            </a:rPr>
            <a:t> – </a:t>
          </a:r>
          <a:r>
            <a:rPr lang="ru-RU" dirty="0" err="1">
              <a:solidFill>
                <a:schemeClr val="tx2"/>
              </a:solidFill>
            </a:rPr>
            <a:t>це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твердження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щодо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невідомого</a:t>
          </a:r>
          <a:r>
            <a:rPr lang="ru-RU" dirty="0">
              <a:solidFill>
                <a:schemeClr val="tx2"/>
              </a:solidFill>
            </a:rPr>
            <a:t> параметра </a:t>
          </a:r>
          <a:r>
            <a:rPr lang="ru-RU" dirty="0" err="1">
              <a:solidFill>
                <a:schemeClr val="tx2"/>
              </a:solidFill>
            </a:rPr>
            <a:t>генеральної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сукупності</a:t>
          </a:r>
          <a:r>
            <a:rPr lang="ru-RU" dirty="0">
              <a:solidFill>
                <a:schemeClr val="tx2"/>
              </a:solidFill>
            </a:rPr>
            <a:t>, яке </a:t>
          </a:r>
          <a:r>
            <a:rPr lang="ru-RU" dirty="0" err="1">
              <a:solidFill>
                <a:schemeClr val="tx2"/>
              </a:solidFill>
            </a:rPr>
            <a:t>формулюється</a:t>
          </a:r>
          <a:r>
            <a:rPr lang="ru-RU" dirty="0">
              <a:solidFill>
                <a:schemeClr val="tx2"/>
              </a:solidFill>
            </a:rPr>
            <a:t> для </a:t>
          </a:r>
          <a:r>
            <a:rPr lang="ru-RU" dirty="0" err="1">
              <a:solidFill>
                <a:schemeClr val="tx2"/>
              </a:solidFill>
            </a:rPr>
            <a:t>перевірки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надійності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зв'язку</a:t>
          </a:r>
          <a:r>
            <a:rPr lang="ru-RU" dirty="0">
              <a:solidFill>
                <a:schemeClr val="tx2"/>
              </a:solidFill>
            </a:rPr>
            <a:t> і яке </a:t>
          </a:r>
          <a:r>
            <a:rPr lang="ru-RU" dirty="0" err="1">
              <a:solidFill>
                <a:schemeClr val="tx2"/>
              </a:solidFill>
            </a:rPr>
            <a:t>можна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перевірити</a:t>
          </a:r>
          <a:r>
            <a:rPr lang="ru-RU" dirty="0">
              <a:solidFill>
                <a:schemeClr val="tx2"/>
              </a:solidFill>
            </a:rPr>
            <a:t> за результатами </a:t>
          </a:r>
          <a:r>
            <a:rPr lang="ru-RU" dirty="0" err="1">
              <a:solidFill>
                <a:schemeClr val="tx2"/>
              </a:solidFill>
            </a:rPr>
            <a:t>дослідження</a:t>
          </a:r>
          <a:r>
            <a:rPr lang="ru-RU" dirty="0">
              <a:solidFill>
                <a:schemeClr val="tx2"/>
              </a:solidFill>
            </a:rPr>
            <a:t>.</a:t>
          </a:r>
        </a:p>
      </dgm:t>
    </dgm:pt>
    <dgm:pt modelId="{873927FC-0218-44AF-BA48-65E9366B7BA2}" type="parTrans" cxnId="{8B60E4C0-C50D-4E40-B9E7-A84BF1ECB33C}">
      <dgm:prSet/>
      <dgm:spPr/>
      <dgm:t>
        <a:bodyPr/>
        <a:lstStyle/>
        <a:p>
          <a:endParaRPr lang="ru-RU"/>
        </a:p>
      </dgm:t>
    </dgm:pt>
    <dgm:pt modelId="{3374B8BC-B01C-4D65-A7DA-A3D9E90CC701}" type="sibTrans" cxnId="{8B60E4C0-C50D-4E40-B9E7-A84BF1ECB33C}">
      <dgm:prSet/>
      <dgm:spPr/>
      <dgm:t>
        <a:bodyPr/>
        <a:lstStyle/>
        <a:p>
          <a:endParaRPr lang="ru-RU"/>
        </a:p>
      </dgm:t>
    </dgm:pt>
    <dgm:pt modelId="{3B9BF481-0577-4801-9576-0C055A5CDEE3}" type="pres">
      <dgm:prSet presAssocID="{5AFE055F-76CF-4EEE-AFF4-4F771A4E76D7}" presName="linear" presStyleCnt="0">
        <dgm:presLayoutVars>
          <dgm:animLvl val="lvl"/>
          <dgm:resizeHandles val="exact"/>
        </dgm:presLayoutVars>
      </dgm:prSet>
      <dgm:spPr/>
    </dgm:pt>
    <dgm:pt modelId="{3D7D3791-B6A5-401E-8DD0-CDF68684684F}" type="pres">
      <dgm:prSet presAssocID="{6A31D676-BE42-4756-A377-A8194BA1BA7B}" presName="parentText" presStyleLbl="node1" presStyleIdx="0" presStyleCnt="1" custLinFactNeighborX="111" custLinFactNeighborY="-17304">
        <dgm:presLayoutVars>
          <dgm:chMax val="0"/>
          <dgm:bulletEnabled val="1"/>
        </dgm:presLayoutVars>
      </dgm:prSet>
      <dgm:spPr/>
    </dgm:pt>
  </dgm:ptLst>
  <dgm:cxnLst>
    <dgm:cxn modelId="{141FF401-4479-4C7A-BB70-1CC8408DD15A}" type="presOf" srcId="{6A31D676-BE42-4756-A377-A8194BA1BA7B}" destId="{3D7D3791-B6A5-401E-8DD0-CDF68684684F}" srcOrd="0" destOrd="0" presId="urn:microsoft.com/office/officeart/2005/8/layout/vList2"/>
    <dgm:cxn modelId="{E965F033-C4FF-4D8B-B038-CB900C641684}" type="presOf" srcId="{5AFE055F-76CF-4EEE-AFF4-4F771A4E76D7}" destId="{3B9BF481-0577-4801-9576-0C055A5CDEE3}" srcOrd="0" destOrd="0" presId="urn:microsoft.com/office/officeart/2005/8/layout/vList2"/>
    <dgm:cxn modelId="{8B60E4C0-C50D-4E40-B9E7-A84BF1ECB33C}" srcId="{5AFE055F-76CF-4EEE-AFF4-4F771A4E76D7}" destId="{6A31D676-BE42-4756-A377-A8194BA1BA7B}" srcOrd="0" destOrd="0" parTransId="{873927FC-0218-44AF-BA48-65E9366B7BA2}" sibTransId="{3374B8BC-B01C-4D65-A7DA-A3D9E90CC701}"/>
    <dgm:cxn modelId="{9C04798A-B768-4AE8-992C-887C25B53890}" type="presParOf" srcId="{3B9BF481-0577-4801-9576-0C055A5CDEE3}" destId="{3D7D3791-B6A5-401E-8DD0-CDF68684684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FE055F-76CF-4EEE-AFF4-4F771A4E76D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31D676-BE42-4756-A377-A8194BA1BA7B}">
      <dgm:prSet/>
      <dgm:spPr/>
      <dgm:t>
        <a:bodyPr/>
        <a:lstStyle/>
        <a:p>
          <a:r>
            <a:rPr lang="ru-RU" dirty="0" err="1">
              <a:solidFill>
                <a:schemeClr val="tx2"/>
              </a:solidFill>
            </a:rPr>
            <a:t>Основна</a:t>
          </a:r>
          <a:r>
            <a:rPr lang="ru-RU" dirty="0">
              <a:solidFill>
                <a:schemeClr val="tx2"/>
              </a:solidFill>
            </a:rPr>
            <a:t> (</a:t>
          </a:r>
          <a:r>
            <a:rPr lang="ru-RU" dirty="0" err="1">
              <a:solidFill>
                <a:schemeClr val="tx2"/>
              </a:solidFill>
            </a:rPr>
            <a:t>нульова</a:t>
          </a:r>
          <a:r>
            <a:rPr lang="ru-RU" dirty="0">
              <a:solidFill>
                <a:schemeClr val="tx2"/>
              </a:solidFill>
            </a:rPr>
            <a:t>) </a:t>
          </a:r>
          <a:r>
            <a:rPr lang="ru-RU" dirty="0" err="1">
              <a:solidFill>
                <a:schemeClr val="tx2"/>
              </a:solidFill>
            </a:rPr>
            <a:t>гіпотеза</a:t>
          </a:r>
          <a:r>
            <a:rPr lang="ru-RU" dirty="0">
              <a:solidFill>
                <a:schemeClr val="tx2"/>
              </a:solidFill>
            </a:rPr>
            <a:t> (Н0) – </a:t>
          </a:r>
          <a:r>
            <a:rPr lang="ru-RU" dirty="0" err="1">
              <a:solidFill>
                <a:schemeClr val="tx2"/>
              </a:solidFill>
            </a:rPr>
            <a:t>містить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твердження</a:t>
          </a:r>
          <a:r>
            <a:rPr lang="ru-RU" dirty="0">
              <a:solidFill>
                <a:schemeClr val="tx2"/>
              </a:solidFill>
            </a:rPr>
            <a:t> про </a:t>
          </a:r>
          <a:r>
            <a:rPr lang="ru-RU" dirty="0" err="1">
              <a:solidFill>
                <a:schemeClr val="tx2"/>
              </a:solidFill>
            </a:rPr>
            <a:t>відсутність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зв'язку</a:t>
          </a:r>
          <a:r>
            <a:rPr lang="ru-RU" dirty="0">
              <a:solidFill>
                <a:schemeClr val="tx2"/>
              </a:solidFill>
            </a:rPr>
            <a:t> в </a:t>
          </a:r>
          <a:r>
            <a:rPr lang="ru-RU" dirty="0" err="1">
              <a:solidFill>
                <a:schemeClr val="tx2"/>
              </a:solidFill>
            </a:rPr>
            <a:t>генеральній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сукупності</a:t>
          </a:r>
          <a:r>
            <a:rPr lang="ru-RU" dirty="0">
              <a:solidFill>
                <a:schemeClr val="tx2"/>
              </a:solidFill>
            </a:rPr>
            <a:t>. </a:t>
          </a:r>
        </a:p>
      </dgm:t>
    </dgm:pt>
    <dgm:pt modelId="{873927FC-0218-44AF-BA48-65E9366B7BA2}" type="parTrans" cxnId="{8B60E4C0-C50D-4E40-B9E7-A84BF1ECB33C}">
      <dgm:prSet/>
      <dgm:spPr/>
      <dgm:t>
        <a:bodyPr/>
        <a:lstStyle/>
        <a:p>
          <a:endParaRPr lang="ru-RU"/>
        </a:p>
      </dgm:t>
    </dgm:pt>
    <dgm:pt modelId="{3374B8BC-B01C-4D65-A7DA-A3D9E90CC701}" type="sibTrans" cxnId="{8B60E4C0-C50D-4E40-B9E7-A84BF1ECB33C}">
      <dgm:prSet/>
      <dgm:spPr/>
      <dgm:t>
        <a:bodyPr/>
        <a:lstStyle/>
        <a:p>
          <a:endParaRPr lang="ru-RU"/>
        </a:p>
      </dgm:t>
    </dgm:pt>
    <dgm:pt modelId="{3B9BF481-0577-4801-9576-0C055A5CDEE3}" type="pres">
      <dgm:prSet presAssocID="{5AFE055F-76CF-4EEE-AFF4-4F771A4E76D7}" presName="linear" presStyleCnt="0">
        <dgm:presLayoutVars>
          <dgm:animLvl val="lvl"/>
          <dgm:resizeHandles val="exact"/>
        </dgm:presLayoutVars>
      </dgm:prSet>
      <dgm:spPr/>
    </dgm:pt>
    <dgm:pt modelId="{3D7D3791-B6A5-401E-8DD0-CDF68684684F}" type="pres">
      <dgm:prSet presAssocID="{6A31D676-BE42-4756-A377-A8194BA1BA7B}" presName="parentText" presStyleLbl="node1" presStyleIdx="0" presStyleCnt="1" custLinFactNeighborX="10775" custLinFactNeighborY="274">
        <dgm:presLayoutVars>
          <dgm:chMax val="0"/>
          <dgm:bulletEnabled val="1"/>
        </dgm:presLayoutVars>
      </dgm:prSet>
      <dgm:spPr/>
    </dgm:pt>
  </dgm:ptLst>
  <dgm:cxnLst>
    <dgm:cxn modelId="{141FF401-4479-4C7A-BB70-1CC8408DD15A}" type="presOf" srcId="{6A31D676-BE42-4756-A377-A8194BA1BA7B}" destId="{3D7D3791-B6A5-401E-8DD0-CDF68684684F}" srcOrd="0" destOrd="0" presId="urn:microsoft.com/office/officeart/2005/8/layout/vList2"/>
    <dgm:cxn modelId="{E965F033-C4FF-4D8B-B038-CB900C641684}" type="presOf" srcId="{5AFE055F-76CF-4EEE-AFF4-4F771A4E76D7}" destId="{3B9BF481-0577-4801-9576-0C055A5CDEE3}" srcOrd="0" destOrd="0" presId="urn:microsoft.com/office/officeart/2005/8/layout/vList2"/>
    <dgm:cxn modelId="{8B60E4C0-C50D-4E40-B9E7-A84BF1ECB33C}" srcId="{5AFE055F-76CF-4EEE-AFF4-4F771A4E76D7}" destId="{6A31D676-BE42-4756-A377-A8194BA1BA7B}" srcOrd="0" destOrd="0" parTransId="{873927FC-0218-44AF-BA48-65E9366B7BA2}" sibTransId="{3374B8BC-B01C-4D65-A7DA-A3D9E90CC701}"/>
    <dgm:cxn modelId="{9C04798A-B768-4AE8-992C-887C25B53890}" type="presParOf" srcId="{3B9BF481-0577-4801-9576-0C055A5CDEE3}" destId="{3D7D3791-B6A5-401E-8DD0-CDF68684684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FE055F-76CF-4EEE-AFF4-4F771A4E76D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31D676-BE42-4756-A377-A8194BA1BA7B}">
      <dgm:prSet/>
      <dgm:spPr/>
      <dgm:t>
        <a:bodyPr/>
        <a:lstStyle/>
        <a:p>
          <a:r>
            <a:rPr lang="ru-RU" dirty="0">
              <a:solidFill>
                <a:schemeClr val="tx2"/>
              </a:solidFill>
            </a:rPr>
            <a:t>Альтернативна </a:t>
          </a:r>
          <a:r>
            <a:rPr lang="ru-RU" dirty="0" err="1">
              <a:solidFill>
                <a:schemeClr val="tx2"/>
              </a:solidFill>
            </a:rPr>
            <a:t>гіпотеза</a:t>
          </a:r>
          <a:r>
            <a:rPr lang="ru-RU" dirty="0">
              <a:solidFill>
                <a:schemeClr val="tx2"/>
              </a:solidFill>
            </a:rPr>
            <a:t> (Н1) – </a:t>
          </a:r>
          <a:r>
            <a:rPr lang="ru-RU" dirty="0" err="1">
              <a:solidFill>
                <a:schemeClr val="tx2"/>
              </a:solidFill>
            </a:rPr>
            <a:t>приймається</a:t>
          </a:r>
          <a:r>
            <a:rPr lang="ru-RU" dirty="0">
              <a:solidFill>
                <a:schemeClr val="tx2"/>
              </a:solidFill>
            </a:rPr>
            <a:t> при </a:t>
          </a:r>
          <a:r>
            <a:rPr lang="ru-RU" dirty="0" err="1">
              <a:solidFill>
                <a:schemeClr val="tx2"/>
              </a:solidFill>
            </a:rPr>
            <a:t>відхиленні</a:t>
          </a:r>
          <a:r>
            <a:rPr lang="ru-RU" dirty="0">
              <a:solidFill>
                <a:schemeClr val="tx2"/>
              </a:solidFill>
            </a:rPr>
            <a:t> Н0 і </a:t>
          </a:r>
          <a:r>
            <a:rPr lang="ru-RU" dirty="0" err="1">
              <a:solidFill>
                <a:schemeClr val="tx2"/>
              </a:solidFill>
            </a:rPr>
            <a:t>містить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твердження</a:t>
          </a:r>
          <a:r>
            <a:rPr lang="ru-RU" dirty="0">
              <a:solidFill>
                <a:schemeClr val="tx2"/>
              </a:solidFill>
            </a:rPr>
            <a:t> про </a:t>
          </a:r>
          <a:r>
            <a:rPr lang="ru-RU" dirty="0" err="1">
              <a:solidFill>
                <a:schemeClr val="tx2"/>
              </a:solidFill>
            </a:rPr>
            <a:t>наявність</a:t>
          </a:r>
          <a:r>
            <a:rPr lang="ru-RU" dirty="0">
              <a:solidFill>
                <a:schemeClr val="tx2"/>
              </a:solidFill>
            </a:rPr>
            <a:t> </a:t>
          </a:r>
          <a:r>
            <a:rPr lang="ru-RU" dirty="0" err="1">
              <a:solidFill>
                <a:schemeClr val="tx2"/>
              </a:solidFill>
            </a:rPr>
            <a:t>зв'язку</a:t>
          </a:r>
          <a:r>
            <a:rPr lang="ru-RU" dirty="0">
              <a:solidFill>
                <a:schemeClr val="tx2"/>
              </a:solidFill>
            </a:rPr>
            <a:t>..</a:t>
          </a:r>
        </a:p>
      </dgm:t>
    </dgm:pt>
    <dgm:pt modelId="{873927FC-0218-44AF-BA48-65E9366B7BA2}" type="parTrans" cxnId="{8B60E4C0-C50D-4E40-B9E7-A84BF1ECB33C}">
      <dgm:prSet/>
      <dgm:spPr/>
      <dgm:t>
        <a:bodyPr/>
        <a:lstStyle/>
        <a:p>
          <a:endParaRPr lang="ru-RU"/>
        </a:p>
      </dgm:t>
    </dgm:pt>
    <dgm:pt modelId="{3374B8BC-B01C-4D65-A7DA-A3D9E90CC701}" type="sibTrans" cxnId="{8B60E4C0-C50D-4E40-B9E7-A84BF1ECB33C}">
      <dgm:prSet/>
      <dgm:spPr/>
      <dgm:t>
        <a:bodyPr/>
        <a:lstStyle/>
        <a:p>
          <a:endParaRPr lang="ru-RU"/>
        </a:p>
      </dgm:t>
    </dgm:pt>
    <dgm:pt modelId="{3B9BF481-0577-4801-9576-0C055A5CDEE3}" type="pres">
      <dgm:prSet presAssocID="{5AFE055F-76CF-4EEE-AFF4-4F771A4E76D7}" presName="linear" presStyleCnt="0">
        <dgm:presLayoutVars>
          <dgm:animLvl val="lvl"/>
          <dgm:resizeHandles val="exact"/>
        </dgm:presLayoutVars>
      </dgm:prSet>
      <dgm:spPr/>
    </dgm:pt>
    <dgm:pt modelId="{3D7D3791-B6A5-401E-8DD0-CDF68684684F}" type="pres">
      <dgm:prSet presAssocID="{6A31D676-BE42-4756-A377-A8194BA1BA7B}" presName="parentText" presStyleLbl="node1" presStyleIdx="0" presStyleCnt="1" custLinFactNeighborX="-3260" custLinFactNeighborY="15713">
        <dgm:presLayoutVars>
          <dgm:chMax val="0"/>
          <dgm:bulletEnabled val="1"/>
        </dgm:presLayoutVars>
      </dgm:prSet>
      <dgm:spPr/>
    </dgm:pt>
  </dgm:ptLst>
  <dgm:cxnLst>
    <dgm:cxn modelId="{141FF401-4479-4C7A-BB70-1CC8408DD15A}" type="presOf" srcId="{6A31D676-BE42-4756-A377-A8194BA1BA7B}" destId="{3D7D3791-B6A5-401E-8DD0-CDF68684684F}" srcOrd="0" destOrd="0" presId="urn:microsoft.com/office/officeart/2005/8/layout/vList2"/>
    <dgm:cxn modelId="{E965F033-C4FF-4D8B-B038-CB900C641684}" type="presOf" srcId="{5AFE055F-76CF-4EEE-AFF4-4F771A4E76D7}" destId="{3B9BF481-0577-4801-9576-0C055A5CDEE3}" srcOrd="0" destOrd="0" presId="urn:microsoft.com/office/officeart/2005/8/layout/vList2"/>
    <dgm:cxn modelId="{8B60E4C0-C50D-4E40-B9E7-A84BF1ECB33C}" srcId="{5AFE055F-76CF-4EEE-AFF4-4F771A4E76D7}" destId="{6A31D676-BE42-4756-A377-A8194BA1BA7B}" srcOrd="0" destOrd="0" parTransId="{873927FC-0218-44AF-BA48-65E9366B7BA2}" sibTransId="{3374B8BC-B01C-4D65-A7DA-A3D9E90CC701}"/>
    <dgm:cxn modelId="{9C04798A-B768-4AE8-992C-887C25B53890}" type="presParOf" srcId="{3B9BF481-0577-4801-9576-0C055A5CDEE3}" destId="{3D7D3791-B6A5-401E-8DD0-CDF68684684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D3791-B6A5-401E-8DD0-CDF68684684F}">
      <dsp:nvSpPr>
        <dsp:cNvPr id="0" name=""/>
        <dsp:cNvSpPr/>
      </dsp:nvSpPr>
      <dsp:spPr>
        <a:xfrm>
          <a:off x="0" y="0"/>
          <a:ext cx="11475516" cy="2283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 err="1">
              <a:solidFill>
                <a:schemeClr val="tx2"/>
              </a:solidFill>
            </a:rPr>
            <a:t>Статистична</a:t>
          </a:r>
          <a:r>
            <a:rPr lang="ru-RU" sz="3200" kern="1200" dirty="0">
              <a:solidFill>
                <a:schemeClr val="tx2"/>
              </a:solidFill>
            </a:rPr>
            <a:t> </a:t>
          </a:r>
          <a:r>
            <a:rPr lang="ru-RU" sz="3200" kern="1200" dirty="0" err="1">
              <a:solidFill>
                <a:schemeClr val="tx2"/>
              </a:solidFill>
            </a:rPr>
            <a:t>гіпотеза</a:t>
          </a:r>
          <a:r>
            <a:rPr lang="ru-RU" sz="3200" kern="1200" dirty="0">
              <a:solidFill>
                <a:schemeClr val="tx2"/>
              </a:solidFill>
            </a:rPr>
            <a:t> – </a:t>
          </a:r>
          <a:r>
            <a:rPr lang="ru-RU" sz="3200" kern="1200" dirty="0" err="1">
              <a:solidFill>
                <a:schemeClr val="tx2"/>
              </a:solidFill>
            </a:rPr>
            <a:t>це</a:t>
          </a:r>
          <a:r>
            <a:rPr lang="ru-RU" sz="3200" kern="1200" dirty="0">
              <a:solidFill>
                <a:schemeClr val="tx2"/>
              </a:solidFill>
            </a:rPr>
            <a:t> </a:t>
          </a:r>
          <a:r>
            <a:rPr lang="ru-RU" sz="3200" kern="1200" dirty="0" err="1">
              <a:solidFill>
                <a:schemeClr val="tx2"/>
              </a:solidFill>
            </a:rPr>
            <a:t>твердження</a:t>
          </a:r>
          <a:r>
            <a:rPr lang="ru-RU" sz="3200" kern="1200" dirty="0">
              <a:solidFill>
                <a:schemeClr val="tx2"/>
              </a:solidFill>
            </a:rPr>
            <a:t> </a:t>
          </a:r>
          <a:r>
            <a:rPr lang="ru-RU" sz="3200" kern="1200" dirty="0" err="1">
              <a:solidFill>
                <a:schemeClr val="tx2"/>
              </a:solidFill>
            </a:rPr>
            <a:t>щодо</a:t>
          </a:r>
          <a:r>
            <a:rPr lang="ru-RU" sz="3200" kern="1200" dirty="0">
              <a:solidFill>
                <a:schemeClr val="tx2"/>
              </a:solidFill>
            </a:rPr>
            <a:t> </a:t>
          </a:r>
          <a:r>
            <a:rPr lang="ru-RU" sz="3200" kern="1200" dirty="0" err="1">
              <a:solidFill>
                <a:schemeClr val="tx2"/>
              </a:solidFill>
            </a:rPr>
            <a:t>невідомого</a:t>
          </a:r>
          <a:r>
            <a:rPr lang="ru-RU" sz="3200" kern="1200" dirty="0">
              <a:solidFill>
                <a:schemeClr val="tx2"/>
              </a:solidFill>
            </a:rPr>
            <a:t> параметра </a:t>
          </a:r>
          <a:r>
            <a:rPr lang="ru-RU" sz="3200" kern="1200" dirty="0" err="1">
              <a:solidFill>
                <a:schemeClr val="tx2"/>
              </a:solidFill>
            </a:rPr>
            <a:t>генеральної</a:t>
          </a:r>
          <a:r>
            <a:rPr lang="ru-RU" sz="3200" kern="1200" dirty="0">
              <a:solidFill>
                <a:schemeClr val="tx2"/>
              </a:solidFill>
            </a:rPr>
            <a:t> </a:t>
          </a:r>
          <a:r>
            <a:rPr lang="ru-RU" sz="3200" kern="1200" dirty="0" err="1">
              <a:solidFill>
                <a:schemeClr val="tx2"/>
              </a:solidFill>
            </a:rPr>
            <a:t>сукупності</a:t>
          </a:r>
          <a:r>
            <a:rPr lang="ru-RU" sz="3200" kern="1200" dirty="0">
              <a:solidFill>
                <a:schemeClr val="tx2"/>
              </a:solidFill>
            </a:rPr>
            <a:t>, яке </a:t>
          </a:r>
          <a:r>
            <a:rPr lang="ru-RU" sz="3200" kern="1200" dirty="0" err="1">
              <a:solidFill>
                <a:schemeClr val="tx2"/>
              </a:solidFill>
            </a:rPr>
            <a:t>формулюється</a:t>
          </a:r>
          <a:r>
            <a:rPr lang="ru-RU" sz="3200" kern="1200" dirty="0">
              <a:solidFill>
                <a:schemeClr val="tx2"/>
              </a:solidFill>
            </a:rPr>
            <a:t> для </a:t>
          </a:r>
          <a:r>
            <a:rPr lang="ru-RU" sz="3200" kern="1200" dirty="0" err="1">
              <a:solidFill>
                <a:schemeClr val="tx2"/>
              </a:solidFill>
            </a:rPr>
            <a:t>перевірки</a:t>
          </a:r>
          <a:r>
            <a:rPr lang="ru-RU" sz="3200" kern="1200" dirty="0">
              <a:solidFill>
                <a:schemeClr val="tx2"/>
              </a:solidFill>
            </a:rPr>
            <a:t> </a:t>
          </a:r>
          <a:r>
            <a:rPr lang="ru-RU" sz="3200" kern="1200" dirty="0" err="1">
              <a:solidFill>
                <a:schemeClr val="tx2"/>
              </a:solidFill>
            </a:rPr>
            <a:t>надійності</a:t>
          </a:r>
          <a:r>
            <a:rPr lang="ru-RU" sz="3200" kern="1200" dirty="0">
              <a:solidFill>
                <a:schemeClr val="tx2"/>
              </a:solidFill>
            </a:rPr>
            <a:t> </a:t>
          </a:r>
          <a:r>
            <a:rPr lang="ru-RU" sz="3200" kern="1200" dirty="0" err="1">
              <a:solidFill>
                <a:schemeClr val="tx2"/>
              </a:solidFill>
            </a:rPr>
            <a:t>зв'язку</a:t>
          </a:r>
          <a:r>
            <a:rPr lang="ru-RU" sz="3200" kern="1200" dirty="0">
              <a:solidFill>
                <a:schemeClr val="tx2"/>
              </a:solidFill>
            </a:rPr>
            <a:t> і яке </a:t>
          </a:r>
          <a:r>
            <a:rPr lang="ru-RU" sz="3200" kern="1200" dirty="0" err="1">
              <a:solidFill>
                <a:schemeClr val="tx2"/>
              </a:solidFill>
            </a:rPr>
            <a:t>можна</a:t>
          </a:r>
          <a:r>
            <a:rPr lang="ru-RU" sz="3200" kern="1200" dirty="0">
              <a:solidFill>
                <a:schemeClr val="tx2"/>
              </a:solidFill>
            </a:rPr>
            <a:t> </a:t>
          </a:r>
          <a:r>
            <a:rPr lang="ru-RU" sz="3200" kern="1200" dirty="0" err="1">
              <a:solidFill>
                <a:schemeClr val="tx2"/>
              </a:solidFill>
            </a:rPr>
            <a:t>перевірити</a:t>
          </a:r>
          <a:r>
            <a:rPr lang="ru-RU" sz="3200" kern="1200" dirty="0">
              <a:solidFill>
                <a:schemeClr val="tx2"/>
              </a:solidFill>
            </a:rPr>
            <a:t> за результатами </a:t>
          </a:r>
          <a:r>
            <a:rPr lang="ru-RU" sz="3200" kern="1200" dirty="0" err="1">
              <a:solidFill>
                <a:schemeClr val="tx2"/>
              </a:solidFill>
            </a:rPr>
            <a:t>дослідження</a:t>
          </a:r>
          <a:r>
            <a:rPr lang="ru-RU" sz="3200" kern="1200" dirty="0">
              <a:solidFill>
                <a:schemeClr val="tx2"/>
              </a:solidFill>
            </a:rPr>
            <a:t>.</a:t>
          </a:r>
        </a:p>
      </dsp:txBody>
      <dsp:txXfrm>
        <a:off x="111488" y="111488"/>
        <a:ext cx="11252540" cy="20608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D3791-B6A5-401E-8DD0-CDF68684684F}">
      <dsp:nvSpPr>
        <dsp:cNvPr id="0" name=""/>
        <dsp:cNvSpPr/>
      </dsp:nvSpPr>
      <dsp:spPr>
        <a:xfrm>
          <a:off x="0" y="17426"/>
          <a:ext cx="5372100" cy="22124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 err="1">
              <a:solidFill>
                <a:schemeClr val="tx2"/>
              </a:solidFill>
            </a:rPr>
            <a:t>Основна</a:t>
          </a:r>
          <a:r>
            <a:rPr lang="ru-RU" sz="3100" kern="1200" dirty="0">
              <a:solidFill>
                <a:schemeClr val="tx2"/>
              </a:solidFill>
            </a:rPr>
            <a:t> (</a:t>
          </a:r>
          <a:r>
            <a:rPr lang="ru-RU" sz="3100" kern="1200" dirty="0" err="1">
              <a:solidFill>
                <a:schemeClr val="tx2"/>
              </a:solidFill>
            </a:rPr>
            <a:t>нульова</a:t>
          </a:r>
          <a:r>
            <a:rPr lang="ru-RU" sz="3100" kern="1200" dirty="0">
              <a:solidFill>
                <a:schemeClr val="tx2"/>
              </a:solidFill>
            </a:rPr>
            <a:t>) </a:t>
          </a:r>
          <a:r>
            <a:rPr lang="ru-RU" sz="3100" kern="1200" dirty="0" err="1">
              <a:solidFill>
                <a:schemeClr val="tx2"/>
              </a:solidFill>
            </a:rPr>
            <a:t>гіпотеза</a:t>
          </a:r>
          <a:r>
            <a:rPr lang="ru-RU" sz="3100" kern="1200" dirty="0">
              <a:solidFill>
                <a:schemeClr val="tx2"/>
              </a:solidFill>
            </a:rPr>
            <a:t> (Н0) – </a:t>
          </a:r>
          <a:r>
            <a:rPr lang="ru-RU" sz="3100" kern="1200" dirty="0" err="1">
              <a:solidFill>
                <a:schemeClr val="tx2"/>
              </a:solidFill>
            </a:rPr>
            <a:t>містить</a:t>
          </a:r>
          <a:r>
            <a:rPr lang="ru-RU" sz="3100" kern="1200" dirty="0">
              <a:solidFill>
                <a:schemeClr val="tx2"/>
              </a:solidFill>
            </a:rPr>
            <a:t> </a:t>
          </a:r>
          <a:r>
            <a:rPr lang="ru-RU" sz="3100" kern="1200" dirty="0" err="1">
              <a:solidFill>
                <a:schemeClr val="tx2"/>
              </a:solidFill>
            </a:rPr>
            <a:t>твердження</a:t>
          </a:r>
          <a:r>
            <a:rPr lang="ru-RU" sz="3100" kern="1200" dirty="0">
              <a:solidFill>
                <a:schemeClr val="tx2"/>
              </a:solidFill>
            </a:rPr>
            <a:t> про </a:t>
          </a:r>
          <a:r>
            <a:rPr lang="ru-RU" sz="3100" kern="1200" dirty="0" err="1">
              <a:solidFill>
                <a:schemeClr val="tx2"/>
              </a:solidFill>
            </a:rPr>
            <a:t>відсутність</a:t>
          </a:r>
          <a:r>
            <a:rPr lang="ru-RU" sz="3100" kern="1200" dirty="0">
              <a:solidFill>
                <a:schemeClr val="tx2"/>
              </a:solidFill>
            </a:rPr>
            <a:t> </a:t>
          </a:r>
          <a:r>
            <a:rPr lang="ru-RU" sz="3100" kern="1200" dirty="0" err="1">
              <a:solidFill>
                <a:schemeClr val="tx2"/>
              </a:solidFill>
            </a:rPr>
            <a:t>зв'язку</a:t>
          </a:r>
          <a:r>
            <a:rPr lang="ru-RU" sz="3100" kern="1200" dirty="0">
              <a:solidFill>
                <a:schemeClr val="tx2"/>
              </a:solidFill>
            </a:rPr>
            <a:t> в </a:t>
          </a:r>
          <a:r>
            <a:rPr lang="ru-RU" sz="3100" kern="1200" dirty="0" err="1">
              <a:solidFill>
                <a:schemeClr val="tx2"/>
              </a:solidFill>
            </a:rPr>
            <a:t>генеральній</a:t>
          </a:r>
          <a:r>
            <a:rPr lang="ru-RU" sz="3100" kern="1200" dirty="0">
              <a:solidFill>
                <a:schemeClr val="tx2"/>
              </a:solidFill>
            </a:rPr>
            <a:t> </a:t>
          </a:r>
          <a:r>
            <a:rPr lang="ru-RU" sz="3100" kern="1200" dirty="0" err="1">
              <a:solidFill>
                <a:schemeClr val="tx2"/>
              </a:solidFill>
            </a:rPr>
            <a:t>сукупності</a:t>
          </a:r>
          <a:r>
            <a:rPr lang="ru-RU" sz="3100" kern="1200" dirty="0">
              <a:solidFill>
                <a:schemeClr val="tx2"/>
              </a:solidFill>
            </a:rPr>
            <a:t>. </a:t>
          </a:r>
        </a:p>
      </dsp:txBody>
      <dsp:txXfrm>
        <a:off x="108004" y="125430"/>
        <a:ext cx="5156092" cy="19964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D3791-B6A5-401E-8DD0-CDF68684684F}">
      <dsp:nvSpPr>
        <dsp:cNvPr id="0" name=""/>
        <dsp:cNvSpPr/>
      </dsp:nvSpPr>
      <dsp:spPr>
        <a:xfrm>
          <a:off x="0" y="22729"/>
          <a:ext cx="5702299" cy="22124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solidFill>
                <a:schemeClr val="tx2"/>
              </a:solidFill>
            </a:rPr>
            <a:t>Альтернативна </a:t>
          </a:r>
          <a:r>
            <a:rPr lang="ru-RU" sz="3100" kern="1200" dirty="0" err="1">
              <a:solidFill>
                <a:schemeClr val="tx2"/>
              </a:solidFill>
            </a:rPr>
            <a:t>гіпотеза</a:t>
          </a:r>
          <a:r>
            <a:rPr lang="ru-RU" sz="3100" kern="1200" dirty="0">
              <a:solidFill>
                <a:schemeClr val="tx2"/>
              </a:solidFill>
            </a:rPr>
            <a:t> (Н1) – </a:t>
          </a:r>
          <a:r>
            <a:rPr lang="ru-RU" sz="3100" kern="1200" dirty="0" err="1">
              <a:solidFill>
                <a:schemeClr val="tx2"/>
              </a:solidFill>
            </a:rPr>
            <a:t>приймається</a:t>
          </a:r>
          <a:r>
            <a:rPr lang="ru-RU" sz="3100" kern="1200" dirty="0">
              <a:solidFill>
                <a:schemeClr val="tx2"/>
              </a:solidFill>
            </a:rPr>
            <a:t> при </a:t>
          </a:r>
          <a:r>
            <a:rPr lang="ru-RU" sz="3100" kern="1200" dirty="0" err="1">
              <a:solidFill>
                <a:schemeClr val="tx2"/>
              </a:solidFill>
            </a:rPr>
            <a:t>відхиленні</a:t>
          </a:r>
          <a:r>
            <a:rPr lang="ru-RU" sz="3100" kern="1200" dirty="0">
              <a:solidFill>
                <a:schemeClr val="tx2"/>
              </a:solidFill>
            </a:rPr>
            <a:t> Н0 і </a:t>
          </a:r>
          <a:r>
            <a:rPr lang="ru-RU" sz="3100" kern="1200" dirty="0" err="1">
              <a:solidFill>
                <a:schemeClr val="tx2"/>
              </a:solidFill>
            </a:rPr>
            <a:t>містить</a:t>
          </a:r>
          <a:r>
            <a:rPr lang="ru-RU" sz="3100" kern="1200" dirty="0">
              <a:solidFill>
                <a:schemeClr val="tx2"/>
              </a:solidFill>
            </a:rPr>
            <a:t> </a:t>
          </a:r>
          <a:r>
            <a:rPr lang="ru-RU" sz="3100" kern="1200" dirty="0" err="1">
              <a:solidFill>
                <a:schemeClr val="tx2"/>
              </a:solidFill>
            </a:rPr>
            <a:t>твердження</a:t>
          </a:r>
          <a:r>
            <a:rPr lang="ru-RU" sz="3100" kern="1200" dirty="0">
              <a:solidFill>
                <a:schemeClr val="tx2"/>
              </a:solidFill>
            </a:rPr>
            <a:t> про </a:t>
          </a:r>
          <a:r>
            <a:rPr lang="ru-RU" sz="3100" kern="1200" dirty="0" err="1">
              <a:solidFill>
                <a:schemeClr val="tx2"/>
              </a:solidFill>
            </a:rPr>
            <a:t>наявність</a:t>
          </a:r>
          <a:r>
            <a:rPr lang="ru-RU" sz="3100" kern="1200" dirty="0">
              <a:solidFill>
                <a:schemeClr val="tx2"/>
              </a:solidFill>
            </a:rPr>
            <a:t> </a:t>
          </a:r>
          <a:r>
            <a:rPr lang="ru-RU" sz="3100" kern="1200" dirty="0" err="1">
              <a:solidFill>
                <a:schemeClr val="tx2"/>
              </a:solidFill>
            </a:rPr>
            <a:t>зв'язку</a:t>
          </a:r>
          <a:r>
            <a:rPr lang="ru-RU" sz="3100" kern="1200" dirty="0">
              <a:solidFill>
                <a:schemeClr val="tx2"/>
              </a:solidFill>
            </a:rPr>
            <a:t>..</a:t>
          </a:r>
        </a:p>
      </dsp:txBody>
      <dsp:txXfrm>
        <a:off x="108004" y="130733"/>
        <a:ext cx="5486291" cy="19964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>
            <a:extLst>
              <a:ext uri="{FF2B5EF4-FFF2-40B4-BE49-F238E27FC236}">
                <a16:creationId xmlns:a16="http://schemas.microsoft.com/office/drawing/2014/main" id="{A21BD8D3-7497-4618-A713-8F0384AF6BE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Місце для дати 2">
            <a:extLst>
              <a:ext uri="{FF2B5EF4-FFF2-40B4-BE49-F238E27FC236}">
                <a16:creationId xmlns:a16="http://schemas.microsoft.com/office/drawing/2014/main" id="{497EFAF2-F8A5-4329-B1F7-0B02A17A94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5C2B8E1-28D7-4EA3-8DA6-985546A6BA48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4" name="Місце для нижнього колонтитула 3">
            <a:extLst>
              <a:ext uri="{FF2B5EF4-FFF2-40B4-BE49-F238E27FC236}">
                <a16:creationId xmlns:a16="http://schemas.microsoft.com/office/drawing/2014/main" id="{BC7B3009-30D1-48F3-855B-6CC12E604E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3DAB4C4B-47CD-4316-B5CB-704ACA9B5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B753D78-9179-45AE-BF28-0260AB0552F0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>
            <a:extLst>
              <a:ext uri="{FF2B5EF4-FFF2-40B4-BE49-F238E27FC236}">
                <a16:creationId xmlns:a16="http://schemas.microsoft.com/office/drawing/2014/main" id="{AC0E04A9-C814-4EC2-89A6-1F787D0C9A4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Місце для дати 2">
            <a:extLst>
              <a:ext uri="{FF2B5EF4-FFF2-40B4-BE49-F238E27FC236}">
                <a16:creationId xmlns:a16="http://schemas.microsoft.com/office/drawing/2014/main" id="{04CAD82F-F96E-4712-8625-1EE044A5137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95837F9-57EC-4184-BFB4-C3C34BDF174C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4" name="Місце для зображення 3">
            <a:extLst>
              <a:ext uri="{FF2B5EF4-FFF2-40B4-BE49-F238E27FC236}">
                <a16:creationId xmlns:a16="http://schemas.microsoft.com/office/drawing/2014/main" id="{A4229F8F-9666-4755-90E0-01EBF1F45C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 dirty="0"/>
          </a:p>
        </p:txBody>
      </p:sp>
      <p:sp>
        <p:nvSpPr>
          <p:cNvPr id="5" name="Місце для нотаток 4">
            <a:extLst>
              <a:ext uri="{FF2B5EF4-FFF2-40B4-BE49-F238E27FC236}">
                <a16:creationId xmlns:a16="http://schemas.microsoft.com/office/drawing/2014/main" id="{42B054AF-D638-48F6-B76E-376A5CA472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noProof="0" dirty="0"/>
              <a:t>Зразки заголовків</a:t>
            </a:r>
          </a:p>
          <a:p>
            <a:pPr lvl="1"/>
            <a:r>
              <a:rPr lang="uk-UA" noProof="0" dirty="0"/>
              <a:t>Другий рівень</a:t>
            </a:r>
          </a:p>
          <a:p>
            <a:pPr lvl="2"/>
            <a:r>
              <a:rPr lang="uk-UA" noProof="0" dirty="0"/>
              <a:t>Третій рівень</a:t>
            </a:r>
          </a:p>
          <a:p>
            <a:pPr lvl="3"/>
            <a:r>
              <a:rPr lang="uk-UA" noProof="0" dirty="0"/>
              <a:t>Четвертий рівень</a:t>
            </a:r>
          </a:p>
          <a:p>
            <a:pPr lvl="4"/>
            <a:r>
              <a:rPr lang="uk-UA" noProof="0" dirty="0"/>
              <a:t>П’ятий рівень</a:t>
            </a:r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7270971D-C2AE-4DCF-A43D-7D0A5044900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0AA24937-E4AC-4618-A0DC-2FFEFC676D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F20B42C-CE3C-4D26-A81F-537B072803A3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Місце для зображення 1">
            <a:extLst>
              <a:ext uri="{FF2B5EF4-FFF2-40B4-BE49-F238E27FC236}">
                <a16:creationId xmlns:a16="http://schemas.microsoft.com/office/drawing/2014/main" id="{E39617B9-BBFE-431C-89B3-2FC9A7CCF0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Місце для нотаток 2">
            <a:extLst>
              <a:ext uri="{FF2B5EF4-FFF2-40B4-BE49-F238E27FC236}">
                <a16:creationId xmlns:a16="http://schemas.microsoft.com/office/drawing/2014/main" id="{9D4A5760-BEB4-4FC1-8194-C6BF584481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9220" name="Місце для номера слайда 3">
            <a:extLst>
              <a:ext uri="{FF2B5EF4-FFF2-40B4-BE49-F238E27FC236}">
                <a16:creationId xmlns:a16="http://schemas.microsoft.com/office/drawing/2014/main" id="{07CA14FF-83B2-4C91-A9C1-B254A008F55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400830C-E84D-45D3-A278-E28C190F745E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Місце для зображення 1">
            <a:extLst>
              <a:ext uri="{FF2B5EF4-FFF2-40B4-BE49-F238E27FC236}">
                <a16:creationId xmlns:a16="http://schemas.microsoft.com/office/drawing/2014/main" id="{6A731133-D4D2-4A13-B6DF-478C17720B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Місце для нотаток 2">
            <a:extLst>
              <a:ext uri="{FF2B5EF4-FFF2-40B4-BE49-F238E27FC236}">
                <a16:creationId xmlns:a16="http://schemas.microsoft.com/office/drawing/2014/main" id="{14173102-8011-4CCB-AB6D-757E729136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33796" name="Місце для номера слайда 3">
            <a:extLst>
              <a:ext uri="{FF2B5EF4-FFF2-40B4-BE49-F238E27FC236}">
                <a16:creationId xmlns:a16="http://schemas.microsoft.com/office/drawing/2014/main" id="{B71C3E39-EB8B-44DD-A358-8EAC589ECD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30CF9A-8FDE-4B43-99DC-4514C966812C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Місце для зображення 1">
            <a:extLst>
              <a:ext uri="{FF2B5EF4-FFF2-40B4-BE49-F238E27FC236}">
                <a16:creationId xmlns:a16="http://schemas.microsoft.com/office/drawing/2014/main" id="{B1A5BF86-C204-4F43-BB8B-3B9AD63F825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Місце для нотаток 2">
            <a:extLst>
              <a:ext uri="{FF2B5EF4-FFF2-40B4-BE49-F238E27FC236}">
                <a16:creationId xmlns:a16="http://schemas.microsoft.com/office/drawing/2014/main" id="{2109E97B-2B8E-42C0-8399-9275A3C487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35844" name="Місце для номера слайда 3">
            <a:extLst>
              <a:ext uri="{FF2B5EF4-FFF2-40B4-BE49-F238E27FC236}">
                <a16:creationId xmlns:a16="http://schemas.microsoft.com/office/drawing/2014/main" id="{17C07610-0558-4CBE-8453-30D2D78895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26295E-46D2-4301-8F6C-AD6BAA58E4AF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Місце для зображення 1">
            <a:extLst>
              <a:ext uri="{FF2B5EF4-FFF2-40B4-BE49-F238E27FC236}">
                <a16:creationId xmlns:a16="http://schemas.microsoft.com/office/drawing/2014/main" id="{B4C9CF5A-CC0E-4A7E-B3FB-6A0FAD5C40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Місце для нотаток 2">
            <a:extLst>
              <a:ext uri="{FF2B5EF4-FFF2-40B4-BE49-F238E27FC236}">
                <a16:creationId xmlns:a16="http://schemas.microsoft.com/office/drawing/2014/main" id="{A67E9CCE-3102-4D93-915E-1E0B5AD12D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37892" name="Місце для номера слайда 3">
            <a:extLst>
              <a:ext uri="{FF2B5EF4-FFF2-40B4-BE49-F238E27FC236}">
                <a16:creationId xmlns:a16="http://schemas.microsoft.com/office/drawing/2014/main" id="{3A225AAA-27F3-4116-9A38-03F8ED48FF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5C6F372-9976-48DB-BA6D-1683ED6DD7DA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Місце для зображення 1">
            <a:extLst>
              <a:ext uri="{FF2B5EF4-FFF2-40B4-BE49-F238E27FC236}">
                <a16:creationId xmlns:a16="http://schemas.microsoft.com/office/drawing/2014/main" id="{A414372D-05B1-4676-8FDF-0E34365383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Місце для нотаток 2">
            <a:extLst>
              <a:ext uri="{FF2B5EF4-FFF2-40B4-BE49-F238E27FC236}">
                <a16:creationId xmlns:a16="http://schemas.microsoft.com/office/drawing/2014/main" id="{3107B227-38FA-4578-86DC-5AF7D4969B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39940" name="Місце для номера слайда 3">
            <a:extLst>
              <a:ext uri="{FF2B5EF4-FFF2-40B4-BE49-F238E27FC236}">
                <a16:creationId xmlns:a16="http://schemas.microsoft.com/office/drawing/2014/main" id="{D5BB42EB-CB8C-4DA3-A5D2-E959FFDA8A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8B734D2-FD71-41DF-8769-ECA2F2426F93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Місце для зображення 1">
            <a:extLst>
              <a:ext uri="{FF2B5EF4-FFF2-40B4-BE49-F238E27FC236}">
                <a16:creationId xmlns:a16="http://schemas.microsoft.com/office/drawing/2014/main" id="{2DFFFA1A-450F-4E20-8974-BA486C0274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Місце для нотаток 2">
            <a:extLst>
              <a:ext uri="{FF2B5EF4-FFF2-40B4-BE49-F238E27FC236}">
                <a16:creationId xmlns:a16="http://schemas.microsoft.com/office/drawing/2014/main" id="{4E7D900C-027C-4AB1-8C62-C3069314D3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41988" name="Місце для номера слайда 3">
            <a:extLst>
              <a:ext uri="{FF2B5EF4-FFF2-40B4-BE49-F238E27FC236}">
                <a16:creationId xmlns:a16="http://schemas.microsoft.com/office/drawing/2014/main" id="{C028303B-3748-4FB2-9C9B-E028A1434A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F883FC5-688B-4164-B456-1C19F7543FC2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Місце для зображення 1">
            <a:extLst>
              <a:ext uri="{FF2B5EF4-FFF2-40B4-BE49-F238E27FC236}">
                <a16:creationId xmlns:a16="http://schemas.microsoft.com/office/drawing/2014/main" id="{828DF9D9-4E9C-45B5-A5BD-88C03376A4F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Місце для нотаток 2">
            <a:extLst>
              <a:ext uri="{FF2B5EF4-FFF2-40B4-BE49-F238E27FC236}">
                <a16:creationId xmlns:a16="http://schemas.microsoft.com/office/drawing/2014/main" id="{BF4D6810-672C-42B3-A221-E83ACED764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44036" name="Місце для номера слайда 3">
            <a:extLst>
              <a:ext uri="{FF2B5EF4-FFF2-40B4-BE49-F238E27FC236}">
                <a16:creationId xmlns:a16="http://schemas.microsoft.com/office/drawing/2014/main" id="{58AC03D3-16BB-4CB9-A2D0-8AA5080E34D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D2A39C6-5F46-4453-B69F-3202E5B97E55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Місце для зображення 1">
            <a:extLst>
              <a:ext uri="{FF2B5EF4-FFF2-40B4-BE49-F238E27FC236}">
                <a16:creationId xmlns:a16="http://schemas.microsoft.com/office/drawing/2014/main" id="{24A77145-6A19-4EA1-8D56-1748F1EBA1F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Місце для нотаток 2">
            <a:extLst>
              <a:ext uri="{FF2B5EF4-FFF2-40B4-BE49-F238E27FC236}">
                <a16:creationId xmlns:a16="http://schemas.microsoft.com/office/drawing/2014/main" id="{BD396695-DDCF-4D24-A5A0-C6C8C29A65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49156" name="Місце для номера слайда 3">
            <a:extLst>
              <a:ext uri="{FF2B5EF4-FFF2-40B4-BE49-F238E27FC236}">
                <a16:creationId xmlns:a16="http://schemas.microsoft.com/office/drawing/2014/main" id="{A797B4A5-0938-4021-A0FC-425F2B0B58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4BBB625-940A-4C76-9CC4-5A5545A578EA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Місце для зображення 1">
            <a:extLst>
              <a:ext uri="{FF2B5EF4-FFF2-40B4-BE49-F238E27FC236}">
                <a16:creationId xmlns:a16="http://schemas.microsoft.com/office/drawing/2014/main" id="{FA15F78B-FA76-4E7B-AF4A-5406002A27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Місце для нотаток 2">
            <a:extLst>
              <a:ext uri="{FF2B5EF4-FFF2-40B4-BE49-F238E27FC236}">
                <a16:creationId xmlns:a16="http://schemas.microsoft.com/office/drawing/2014/main" id="{AD8580C0-BB8F-4754-9127-CF7ECE41E1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3252" name="Місце для номера слайда 3">
            <a:extLst>
              <a:ext uri="{FF2B5EF4-FFF2-40B4-BE49-F238E27FC236}">
                <a16:creationId xmlns:a16="http://schemas.microsoft.com/office/drawing/2014/main" id="{042D373C-AD29-4953-A357-8B33283B63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03C871F-2A8E-4BA9-B66A-3B02E1618ABF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587185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Місце для зображення 1">
            <a:extLst>
              <a:ext uri="{FF2B5EF4-FFF2-40B4-BE49-F238E27FC236}">
                <a16:creationId xmlns:a16="http://schemas.microsoft.com/office/drawing/2014/main" id="{FA15F78B-FA76-4E7B-AF4A-5406002A27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Місце для нотаток 2">
            <a:extLst>
              <a:ext uri="{FF2B5EF4-FFF2-40B4-BE49-F238E27FC236}">
                <a16:creationId xmlns:a16="http://schemas.microsoft.com/office/drawing/2014/main" id="{AD8580C0-BB8F-4754-9127-CF7ECE41E1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3252" name="Місце для номера слайда 3">
            <a:extLst>
              <a:ext uri="{FF2B5EF4-FFF2-40B4-BE49-F238E27FC236}">
                <a16:creationId xmlns:a16="http://schemas.microsoft.com/office/drawing/2014/main" id="{042D373C-AD29-4953-A357-8B33283B63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03C871F-2A8E-4BA9-B66A-3B02E1618ABF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10957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Місце для зображення 1">
            <a:extLst>
              <a:ext uri="{FF2B5EF4-FFF2-40B4-BE49-F238E27FC236}">
                <a16:creationId xmlns:a16="http://schemas.microsoft.com/office/drawing/2014/main" id="{D800705E-7CCC-4903-B94D-26AF65BF26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Місце для нотаток 2">
            <a:extLst>
              <a:ext uri="{FF2B5EF4-FFF2-40B4-BE49-F238E27FC236}">
                <a16:creationId xmlns:a16="http://schemas.microsoft.com/office/drawing/2014/main" id="{BB174DB1-CD31-4C81-BB86-50B3278AD8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1268" name="Місце для номера слайда 3">
            <a:extLst>
              <a:ext uri="{FF2B5EF4-FFF2-40B4-BE49-F238E27FC236}">
                <a16:creationId xmlns:a16="http://schemas.microsoft.com/office/drawing/2014/main" id="{58CAB172-1297-4118-A6B1-17FED0E1A0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47D613E-13C1-4145-A2B5-DB68D4251449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Місце для зображення 1">
            <a:extLst>
              <a:ext uri="{FF2B5EF4-FFF2-40B4-BE49-F238E27FC236}">
                <a16:creationId xmlns:a16="http://schemas.microsoft.com/office/drawing/2014/main" id="{AB274663-981F-44B6-9E53-14BEF0996F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Місце для нотаток 2">
            <a:extLst>
              <a:ext uri="{FF2B5EF4-FFF2-40B4-BE49-F238E27FC236}">
                <a16:creationId xmlns:a16="http://schemas.microsoft.com/office/drawing/2014/main" id="{295C216A-9B49-43FC-A5E2-DFFB45E81F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3316" name="Місце для номера слайда 3">
            <a:extLst>
              <a:ext uri="{FF2B5EF4-FFF2-40B4-BE49-F238E27FC236}">
                <a16:creationId xmlns:a16="http://schemas.microsoft.com/office/drawing/2014/main" id="{72DB8A5D-7E02-4D0D-A5CE-0DCF31EA58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579254-7224-4D36-9DE2-26DAD79569F8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Місце для зображення 1">
            <a:extLst>
              <a:ext uri="{FF2B5EF4-FFF2-40B4-BE49-F238E27FC236}">
                <a16:creationId xmlns:a16="http://schemas.microsoft.com/office/drawing/2014/main" id="{9D8D5D8A-0597-4BBA-9165-056ADF57D8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Місце для нотаток 2">
            <a:extLst>
              <a:ext uri="{FF2B5EF4-FFF2-40B4-BE49-F238E27FC236}">
                <a16:creationId xmlns:a16="http://schemas.microsoft.com/office/drawing/2014/main" id="{DC4BE33B-58DB-431D-90EF-FD4DDF3518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5364" name="Місце для номера слайда 3">
            <a:extLst>
              <a:ext uri="{FF2B5EF4-FFF2-40B4-BE49-F238E27FC236}">
                <a16:creationId xmlns:a16="http://schemas.microsoft.com/office/drawing/2014/main" id="{804DE6C5-A9B3-46E7-B9F9-AF2E9757EB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2C3E27-6FAB-4F53-9C9E-0FD3574C29C1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Місце для зображення 1">
            <a:extLst>
              <a:ext uri="{FF2B5EF4-FFF2-40B4-BE49-F238E27FC236}">
                <a16:creationId xmlns:a16="http://schemas.microsoft.com/office/drawing/2014/main" id="{66E0A668-AF5A-4A70-BB62-63BBA5E882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Місце для нотаток 2">
            <a:extLst>
              <a:ext uri="{FF2B5EF4-FFF2-40B4-BE49-F238E27FC236}">
                <a16:creationId xmlns:a16="http://schemas.microsoft.com/office/drawing/2014/main" id="{E8F93EE9-8248-47E7-9326-07124C8816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18436" name="Місце для номера слайда 3">
            <a:extLst>
              <a:ext uri="{FF2B5EF4-FFF2-40B4-BE49-F238E27FC236}">
                <a16:creationId xmlns:a16="http://schemas.microsoft.com/office/drawing/2014/main" id="{71F9D073-6FA1-4121-ACF3-02CA088C64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C836A5A-CECD-46D3-979F-39DD4929FA6E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Місце для зображення 1">
            <a:extLst>
              <a:ext uri="{FF2B5EF4-FFF2-40B4-BE49-F238E27FC236}">
                <a16:creationId xmlns:a16="http://schemas.microsoft.com/office/drawing/2014/main" id="{94D41FD5-B715-46DC-BB18-42F7303F7CE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Місце для нотаток 2">
            <a:extLst>
              <a:ext uri="{FF2B5EF4-FFF2-40B4-BE49-F238E27FC236}">
                <a16:creationId xmlns:a16="http://schemas.microsoft.com/office/drawing/2014/main" id="{1DC01950-7A03-48C0-986B-B6C064CFD1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20484" name="Місце для номера слайда 3">
            <a:extLst>
              <a:ext uri="{FF2B5EF4-FFF2-40B4-BE49-F238E27FC236}">
                <a16:creationId xmlns:a16="http://schemas.microsoft.com/office/drawing/2014/main" id="{EA42DF00-9EDA-4C4D-AF80-907BF8D06D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C7AF5C-A0FB-473B-A040-009858A11D16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Місце для зображення 1">
            <a:extLst>
              <a:ext uri="{FF2B5EF4-FFF2-40B4-BE49-F238E27FC236}">
                <a16:creationId xmlns:a16="http://schemas.microsoft.com/office/drawing/2014/main" id="{9897963B-115F-48B9-A5A5-B6D0878167D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Місце для нотаток 2">
            <a:extLst>
              <a:ext uri="{FF2B5EF4-FFF2-40B4-BE49-F238E27FC236}">
                <a16:creationId xmlns:a16="http://schemas.microsoft.com/office/drawing/2014/main" id="{50D065DD-B0C3-4B69-B2B5-54D50B8851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22532" name="Місце для номера слайда 3">
            <a:extLst>
              <a:ext uri="{FF2B5EF4-FFF2-40B4-BE49-F238E27FC236}">
                <a16:creationId xmlns:a16="http://schemas.microsoft.com/office/drawing/2014/main" id="{7844076F-9717-4099-8B85-7912EC348F9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AEDB0EC-CCD3-41BE-8043-01F867156814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Місце для зображення 1">
            <a:extLst>
              <a:ext uri="{FF2B5EF4-FFF2-40B4-BE49-F238E27FC236}">
                <a16:creationId xmlns:a16="http://schemas.microsoft.com/office/drawing/2014/main" id="{20AEB5BD-E4F2-465F-A46B-32C4D79E422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Місце для нотаток 2">
            <a:extLst>
              <a:ext uri="{FF2B5EF4-FFF2-40B4-BE49-F238E27FC236}">
                <a16:creationId xmlns:a16="http://schemas.microsoft.com/office/drawing/2014/main" id="{0150BA24-226B-42C1-96D7-81876EA519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24580" name="Місце для номера слайда 3">
            <a:extLst>
              <a:ext uri="{FF2B5EF4-FFF2-40B4-BE49-F238E27FC236}">
                <a16:creationId xmlns:a16="http://schemas.microsoft.com/office/drawing/2014/main" id="{FF71F237-218E-4DB4-BAC9-8B0C2A733B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08D8B3-B23F-4364-B5E1-8B8B47761D4D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uk-UA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Місце для зображення 1">
            <a:extLst>
              <a:ext uri="{FF2B5EF4-FFF2-40B4-BE49-F238E27FC236}">
                <a16:creationId xmlns:a16="http://schemas.microsoft.com/office/drawing/2014/main" id="{4125329D-33AE-451A-90D3-13CC29C5E9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Місце для нотаток 2">
            <a:extLst>
              <a:ext uri="{FF2B5EF4-FFF2-40B4-BE49-F238E27FC236}">
                <a16:creationId xmlns:a16="http://schemas.microsoft.com/office/drawing/2014/main" id="{2C0CC14A-77F7-4C38-AD19-2E8791DE16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31748" name="Місце для номера слайда 3">
            <a:extLst>
              <a:ext uri="{FF2B5EF4-FFF2-40B4-BE49-F238E27FC236}">
                <a16:creationId xmlns:a16="http://schemas.microsoft.com/office/drawing/2014/main" id="{1D0BD3F4-C3EA-4F41-AF00-982B86AAD0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EEBB838-1D40-460A-97F0-0118651EA948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uk-UA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 bwMode="inv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 8">
            <a:extLst>
              <a:ext uri="{FF2B5EF4-FFF2-40B4-BE49-F238E27FC236}">
                <a16:creationId xmlns:a16="http://schemas.microsoft.com/office/drawing/2014/main" id="{844A6422-6167-4AC8-BFEC-3A99F3394F1A}"/>
              </a:ext>
            </a:extLst>
          </p:cNvPr>
          <p:cNvSpPr/>
          <p:nvPr/>
        </p:nvSpPr>
        <p:spPr>
          <a:xfrm>
            <a:off x="2832100" y="1371600"/>
            <a:ext cx="9359900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5" name="Прямокутник 9">
            <a:extLst>
              <a:ext uri="{FF2B5EF4-FFF2-40B4-BE49-F238E27FC236}">
                <a16:creationId xmlns:a16="http://schemas.microsoft.com/office/drawing/2014/main" id="{A65EAF32-26D9-40DB-9FAD-69E9095879A3}"/>
              </a:ext>
            </a:extLst>
          </p:cNvPr>
          <p:cNvSpPr/>
          <p:nvPr/>
        </p:nvSpPr>
        <p:spPr>
          <a:xfrm>
            <a:off x="2832100" y="4462463"/>
            <a:ext cx="9359900" cy="10334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 bwMode="black">
          <a:xfrm>
            <a:off x="3175199" y="1943842"/>
            <a:ext cx="8500062" cy="2387600"/>
          </a:xfrm>
        </p:spPr>
        <p:txBody>
          <a:bodyPr rtlCol="0"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3175199" y="4538659"/>
            <a:ext cx="8500062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uk-UA" dirty="0"/>
          </a:p>
        </p:txBody>
      </p:sp>
      <p:sp>
        <p:nvSpPr>
          <p:cNvPr id="6" name="Місце для дати 3">
            <a:extLst>
              <a:ext uri="{FF2B5EF4-FFF2-40B4-BE49-F238E27FC236}">
                <a16:creationId xmlns:a16="http://schemas.microsoft.com/office/drawing/2014/main" id="{AC5329F8-A63C-49F3-A1BD-43A4A9A3D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485DF2EE-A244-4BFB-BD51-CA00485B4AA7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7" name="Місце для нижнього колонтитула 4">
            <a:extLst>
              <a:ext uri="{FF2B5EF4-FFF2-40B4-BE49-F238E27FC236}">
                <a16:creationId xmlns:a16="http://schemas.microsoft.com/office/drawing/2014/main" id="{30D8E554-0D04-4994-BD9B-C04A2A500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Місце для номера слайда 5">
            <a:extLst>
              <a:ext uri="{FF2B5EF4-FFF2-40B4-BE49-F238E27FC236}">
                <a16:creationId xmlns:a16="http://schemas.microsoft.com/office/drawing/2014/main" id="{FD8C5FB1-2A15-4DDD-83D3-219EA5DE7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422EBE53-357D-459A-B087-F1E93E30FB86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35594192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4" name="Місце для дати 3">
            <a:extLst>
              <a:ext uri="{FF2B5EF4-FFF2-40B4-BE49-F238E27FC236}">
                <a16:creationId xmlns:a16="http://schemas.microsoft.com/office/drawing/2014/main" id="{25D64550-3C39-48C6-B362-A22CF1310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36564-5718-4A81-A831-CF5BA9A947DE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5" name="Місце для нижнього колонтитула 4">
            <a:extLst>
              <a:ext uri="{FF2B5EF4-FFF2-40B4-BE49-F238E27FC236}">
                <a16:creationId xmlns:a16="http://schemas.microsoft.com/office/drawing/2014/main" id="{51D8A40F-2900-4F4D-A206-70B56CC72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1EA0CE67-0200-459C-AED9-82C9E0514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3C3E3-D7CE-4907-BC0F-1D33A1C54729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3527813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 9">
            <a:extLst>
              <a:ext uri="{FF2B5EF4-FFF2-40B4-BE49-F238E27FC236}">
                <a16:creationId xmlns:a16="http://schemas.microsoft.com/office/drawing/2014/main" id="{32E43A88-75E3-4BC3-A0C9-51A513686C15}"/>
              </a:ext>
            </a:extLst>
          </p:cNvPr>
          <p:cNvSpPr/>
          <p:nvPr/>
        </p:nvSpPr>
        <p:spPr>
          <a:xfrm rot="5400000">
            <a:off x="8267701" y="3370262"/>
            <a:ext cx="6858000" cy="117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pic>
        <p:nvPicPr>
          <p:cNvPr id="5" name="Зображення 6">
            <a:extLst>
              <a:ext uri="{FF2B5EF4-FFF2-40B4-BE49-F238E27FC236}">
                <a16:creationId xmlns:a16="http://schemas.microsoft.com/office/drawing/2014/main" id="{69C1F2FD-52DF-425B-855E-24BE2787A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10266363" y="0"/>
            <a:ext cx="137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Вертикальний заголовок 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</p:spPr>
        <p:txBody>
          <a:bodyPr vert="eaVert" rtlCol="0"/>
          <a:lstStyle/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</p:spPr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6" name="Місце для дати 3">
            <a:extLst>
              <a:ext uri="{FF2B5EF4-FFF2-40B4-BE49-F238E27FC236}">
                <a16:creationId xmlns:a16="http://schemas.microsoft.com/office/drawing/2014/main" id="{4F56428A-757F-46A0-8CC7-C316A93C55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77825" y="6356350"/>
            <a:ext cx="19716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D96B0-F1FC-4DE7-B5C0-0EEBB9D382BF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7" name="Місце для нижнього колонтитула 4">
            <a:extLst>
              <a:ext uri="{FF2B5EF4-FFF2-40B4-BE49-F238E27FC236}">
                <a16:creationId xmlns:a16="http://schemas.microsoft.com/office/drawing/2014/main" id="{4749391F-3F2D-48C0-A6C3-4EE8926BC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382838" y="6356350"/>
            <a:ext cx="56880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Місце для номера слайда 5">
            <a:extLst>
              <a:ext uri="{FF2B5EF4-FFF2-40B4-BE49-F238E27FC236}">
                <a16:creationId xmlns:a16="http://schemas.microsoft.com/office/drawing/2014/main" id="{8257B9B3-60C7-4B5D-B66F-B5ABF9319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02600" y="6356350"/>
            <a:ext cx="19685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E445C0-3F14-4C6B-B363-BCE667ECA744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9271301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4" name="Місце для дати 3">
            <a:extLst>
              <a:ext uri="{FF2B5EF4-FFF2-40B4-BE49-F238E27FC236}">
                <a16:creationId xmlns:a16="http://schemas.microsoft.com/office/drawing/2014/main" id="{1F004437-CA1C-407D-982D-D1B947CE4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555BA-1B40-4B51-BEF6-64A5DFC2E14B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5" name="Місце для нижнього колонтитула 4">
            <a:extLst>
              <a:ext uri="{FF2B5EF4-FFF2-40B4-BE49-F238E27FC236}">
                <a16:creationId xmlns:a16="http://schemas.microsoft.com/office/drawing/2014/main" id="{21BDAC3D-EED8-4FE7-B3B8-6D27EB983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4469F3F8-A2DD-49A6-933F-AE22BB95C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1C5F2-4548-41BA-BFF6-A44E8B9A0FFC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03402616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 bwMode="inv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 7">
            <a:extLst>
              <a:ext uri="{FF2B5EF4-FFF2-40B4-BE49-F238E27FC236}">
                <a16:creationId xmlns:a16="http://schemas.microsoft.com/office/drawing/2014/main" id="{506BCAEB-E7A9-4C12-832D-1BFE441A4FDE}"/>
              </a:ext>
            </a:extLst>
          </p:cNvPr>
          <p:cNvSpPr/>
          <p:nvPr/>
        </p:nvSpPr>
        <p:spPr>
          <a:xfrm>
            <a:off x="3502025" y="-20638"/>
            <a:ext cx="7315200" cy="4343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5" name="Прямокутник 8">
            <a:extLst>
              <a:ext uri="{FF2B5EF4-FFF2-40B4-BE49-F238E27FC236}">
                <a16:creationId xmlns:a16="http://schemas.microsoft.com/office/drawing/2014/main" id="{5446F3F4-0D99-4E58-85D3-045756E7E192}"/>
              </a:ext>
            </a:extLst>
          </p:cNvPr>
          <p:cNvSpPr/>
          <p:nvPr/>
        </p:nvSpPr>
        <p:spPr>
          <a:xfrm>
            <a:off x="3502025" y="4462463"/>
            <a:ext cx="7315200" cy="17192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6" name="Місце для дати 3">
            <a:extLst>
              <a:ext uri="{FF2B5EF4-FFF2-40B4-BE49-F238E27FC236}">
                <a16:creationId xmlns:a16="http://schemas.microsoft.com/office/drawing/2014/main" id="{E01BE46D-E582-4DA5-8838-192FCF3F0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30F9082E-28FB-48C6-85E9-F94867BF6822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7" name="Місце для нижнього колонтитула 4">
            <a:extLst>
              <a:ext uri="{FF2B5EF4-FFF2-40B4-BE49-F238E27FC236}">
                <a16:creationId xmlns:a16="http://schemas.microsoft.com/office/drawing/2014/main" id="{5D5AB9B7-23BD-4CF1-9D8E-A553E9791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Місце для номера слайда 5">
            <a:extLst>
              <a:ext uri="{FF2B5EF4-FFF2-40B4-BE49-F238E27FC236}">
                <a16:creationId xmlns:a16="http://schemas.microsoft.com/office/drawing/2014/main" id="{DD0BF168-E40D-413A-B35C-E513D33D1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A720109-8311-452B-B047-4737B03A2D7E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3172920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5" name="Місце для дати 3">
            <a:extLst>
              <a:ext uri="{FF2B5EF4-FFF2-40B4-BE49-F238E27FC236}">
                <a16:creationId xmlns:a16="http://schemas.microsoft.com/office/drawing/2014/main" id="{FE79F5B9-5678-4375-A091-41409C9CB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395DE-7C91-45C7-8323-6CF1D1EDA291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6" name="Місце для нижнього колонтитула 4">
            <a:extLst>
              <a:ext uri="{FF2B5EF4-FFF2-40B4-BE49-F238E27FC236}">
                <a16:creationId xmlns:a16="http://schemas.microsoft.com/office/drawing/2014/main" id="{8A871040-CA3D-49BF-B5C6-6D76FEA73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>
            <a:extLst>
              <a:ext uri="{FF2B5EF4-FFF2-40B4-BE49-F238E27FC236}">
                <a16:creationId xmlns:a16="http://schemas.microsoft.com/office/drawing/2014/main" id="{B0096DF1-D834-4558-BFEA-846465907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3F1CE-1C47-45C1-998C-7E401BD23EC7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15265384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5" name="Місце для тексту 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7" name="Місце для дати 3">
            <a:extLst>
              <a:ext uri="{FF2B5EF4-FFF2-40B4-BE49-F238E27FC236}">
                <a16:creationId xmlns:a16="http://schemas.microsoft.com/office/drawing/2014/main" id="{BC6DD6B9-362A-4B6D-8329-4A76C7B8B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B1460-B752-466E-9116-B9546ECF7D01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8" name="Місце для нижнього колонтитула 4">
            <a:extLst>
              <a:ext uri="{FF2B5EF4-FFF2-40B4-BE49-F238E27FC236}">
                <a16:creationId xmlns:a16="http://schemas.microsoft.com/office/drawing/2014/main" id="{5E691434-6D9C-460E-A0ED-046025131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Місце для номера слайда 5">
            <a:extLst>
              <a:ext uri="{FF2B5EF4-FFF2-40B4-BE49-F238E27FC236}">
                <a16:creationId xmlns:a16="http://schemas.microsoft.com/office/drawing/2014/main" id="{6C048FB3-D168-41C0-9D1D-021C668EB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9A6A1-E351-4686-9664-9D3AB4627173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8764004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3" name="Місце для дати 3">
            <a:extLst>
              <a:ext uri="{FF2B5EF4-FFF2-40B4-BE49-F238E27FC236}">
                <a16:creationId xmlns:a16="http://schemas.microsoft.com/office/drawing/2014/main" id="{3ECF191A-1E03-4CB9-9E85-9AE08976F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41A6B-5822-4485-A656-F49AE740F633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4" name="Місце для нижнього колонтитула 4">
            <a:extLst>
              <a:ext uri="{FF2B5EF4-FFF2-40B4-BE49-F238E27FC236}">
                <a16:creationId xmlns:a16="http://schemas.microsoft.com/office/drawing/2014/main" id="{9D874609-695B-4798-BDC1-D06EB0C93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Місце для номера слайда 5">
            <a:extLst>
              <a:ext uri="{FF2B5EF4-FFF2-40B4-BE49-F238E27FC236}">
                <a16:creationId xmlns:a16="http://schemas.microsoft.com/office/drawing/2014/main" id="{61E48DAC-8707-41D8-A6D4-C061457DD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38E97-6C5B-4739-BE62-4AFB0DC49850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61172115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 1">
            <a:extLst>
              <a:ext uri="{FF2B5EF4-FFF2-40B4-BE49-F238E27FC236}">
                <a16:creationId xmlns:a16="http://schemas.microsoft.com/office/drawing/2014/main" id="{E78E8FD4-5301-4948-9561-85EA44867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26CF5-5657-4040-82D2-624365F4AEB6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3" name="Місце для нижнього колонтитула 2">
            <a:extLst>
              <a:ext uri="{FF2B5EF4-FFF2-40B4-BE49-F238E27FC236}">
                <a16:creationId xmlns:a16="http://schemas.microsoft.com/office/drawing/2014/main" id="{C43742C4-82E8-41D4-8DA1-2822915F7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2028BF51-4EEE-4D63-8C6B-F917C48F5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1CAB4-0EB1-484A-A95B-6C18769012C0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44051289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4" name="Місце для тексту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</p:spPr>
        <p:txBody>
          <a:bodyPr/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3" name="Місце для вмісту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5" name="Місце для дати 3">
            <a:extLst>
              <a:ext uri="{FF2B5EF4-FFF2-40B4-BE49-F238E27FC236}">
                <a16:creationId xmlns:a16="http://schemas.microsoft.com/office/drawing/2014/main" id="{AE05CF51-8158-49E9-B712-D811F09D2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4CD5E-643C-4E93-A6DF-C05AB844F100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6" name="Місце для нижнього колонтитула 4">
            <a:extLst>
              <a:ext uri="{FF2B5EF4-FFF2-40B4-BE49-F238E27FC236}">
                <a16:creationId xmlns:a16="http://schemas.microsoft.com/office/drawing/2014/main" id="{79EC2C18-5E08-4FE2-99FF-81F44BE0E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>
            <a:extLst>
              <a:ext uri="{FF2B5EF4-FFF2-40B4-BE49-F238E27FC236}">
                <a16:creationId xmlns:a16="http://schemas.microsoft.com/office/drawing/2014/main" id="{D4212B92-0BF0-4C6C-8A81-85AE6FD43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A4CF6-B978-4C8C-AD63-81AD9D10AF15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31716694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3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4" name="Місце для тексту 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</p:spPr>
        <p:txBody>
          <a:bodyPr/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3" name="Місце для зображення 2" descr="Пустий покажчик місця заповнення для зображення Клацніть покажчик місця заповнення та виберіть зображення, яке потрібно додати.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</p:spPr>
        <p:txBody>
          <a:bodyPr tIns="1371600"/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/>
              <a:t>Клацніть піктограму, щоб додати зображення</a:t>
            </a:r>
            <a:endParaRPr lang="uk-UA" noProof="0" dirty="0"/>
          </a:p>
        </p:txBody>
      </p:sp>
      <p:sp>
        <p:nvSpPr>
          <p:cNvPr id="5" name="Місце для дати 3">
            <a:extLst>
              <a:ext uri="{FF2B5EF4-FFF2-40B4-BE49-F238E27FC236}">
                <a16:creationId xmlns:a16="http://schemas.microsoft.com/office/drawing/2014/main" id="{A2D6DECD-8184-42F8-BC85-26BAD89C3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382E5-AEC4-4EFD-9551-5B2599598E3A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6" name="Місце для нижнього колонтитула 4">
            <a:extLst>
              <a:ext uri="{FF2B5EF4-FFF2-40B4-BE49-F238E27FC236}">
                <a16:creationId xmlns:a16="http://schemas.microsoft.com/office/drawing/2014/main" id="{24F469F0-A7AE-4364-BC38-1AFE6CC94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Місце для номера слайда 5">
            <a:extLst>
              <a:ext uri="{FF2B5EF4-FFF2-40B4-BE49-F238E27FC236}">
                <a16:creationId xmlns:a16="http://schemas.microsoft.com/office/drawing/2014/main" id="{23704984-364E-4940-B1CE-45D9DEC18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DEBD0-566A-44D8-A3B5-3B45E173DECC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19650097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 8">
            <a:extLst>
              <a:ext uri="{FF2B5EF4-FFF2-40B4-BE49-F238E27FC236}">
                <a16:creationId xmlns:a16="http://schemas.microsoft.com/office/drawing/2014/main" id="{8D856282-B6F8-46E0-A93C-C77864333381}"/>
              </a:ext>
            </a:extLst>
          </p:cNvPr>
          <p:cNvSpPr/>
          <p:nvPr/>
        </p:nvSpPr>
        <p:spPr>
          <a:xfrm>
            <a:off x="0" y="347663"/>
            <a:ext cx="12188825" cy="119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uk-UA" dirty="0"/>
          </a:p>
        </p:txBody>
      </p:sp>
      <p:pic>
        <p:nvPicPr>
          <p:cNvPr id="1027" name="Зображення 7">
            <a:extLst>
              <a:ext uri="{FF2B5EF4-FFF2-40B4-BE49-F238E27FC236}">
                <a16:creationId xmlns:a16="http://schemas.microsoft.com/office/drawing/2014/main" id="{96F132AD-E561-4068-BF5B-64B4AF2F8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0" y="457200"/>
            <a:ext cx="121888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Місце для заголовка 1">
            <a:extLst>
              <a:ext uri="{FF2B5EF4-FFF2-40B4-BE49-F238E27FC236}">
                <a16:creationId xmlns:a16="http://schemas.microsoft.com/office/drawing/2014/main" id="{CA5C73AD-C44D-4B3B-BF19-709E398BBC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black">
          <a:xfrm>
            <a:off x="1279525" y="466725"/>
            <a:ext cx="962977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ru-RU"/>
              <a:t>Зразок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A4DED6C4-EE76-4DB5-A19E-8D27F94C5A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9525" y="2190750"/>
            <a:ext cx="9629775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dirty="0"/>
              <a:t>Зразки заголовків</a:t>
            </a:r>
          </a:p>
          <a:p>
            <a:pPr lvl="1"/>
            <a:r>
              <a:rPr lang="uk-UA" dirty="0"/>
              <a:t>Другий рівень</a:t>
            </a:r>
          </a:p>
          <a:p>
            <a:pPr lvl="2"/>
            <a:r>
              <a:rPr lang="uk-UA" dirty="0"/>
              <a:t>Третій рівень</a:t>
            </a:r>
          </a:p>
          <a:p>
            <a:pPr lvl="3"/>
            <a:r>
              <a:rPr lang="uk-UA" dirty="0"/>
              <a:t>Четвертий рівень</a:t>
            </a:r>
          </a:p>
          <a:p>
            <a:pPr lvl="4"/>
            <a:r>
              <a:rPr lang="uk-UA" dirty="0"/>
              <a:t>П’ятий рівень</a:t>
            </a:r>
          </a:p>
          <a:p>
            <a:pPr lvl="5"/>
            <a:r>
              <a:rPr lang="uk-UA" dirty="0"/>
              <a:t>Шостий</a:t>
            </a:r>
          </a:p>
          <a:p>
            <a:pPr lvl="6"/>
            <a:r>
              <a:rPr lang="uk-UA" dirty="0"/>
              <a:t>Сьомий</a:t>
            </a:r>
          </a:p>
          <a:p>
            <a:pPr lvl="7"/>
            <a:r>
              <a:rPr lang="uk-UA" dirty="0"/>
              <a:t>Восьмий</a:t>
            </a:r>
          </a:p>
          <a:p>
            <a:pPr lvl="8"/>
            <a:r>
              <a:rPr lang="uk-UA" dirty="0"/>
              <a:t>Дев’ятий</a:t>
            </a:r>
          </a:p>
        </p:txBody>
      </p:sp>
      <p:sp>
        <p:nvSpPr>
          <p:cNvPr id="4" name="Місце для дати 3">
            <a:extLst>
              <a:ext uri="{FF2B5EF4-FFF2-40B4-BE49-F238E27FC236}">
                <a16:creationId xmlns:a16="http://schemas.microsoft.com/office/drawing/2014/main" id="{AB7D0279-64BE-44D1-B7D8-15A3BA111E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79525" y="6356350"/>
            <a:ext cx="19732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aseline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FA7C50DD-0A66-43F1-8CDD-DD4AF3EE3894}" type="datetime1">
              <a:rPr lang="uk-UA"/>
              <a:pPr>
                <a:defRPr/>
              </a:pPr>
              <a:t>27.12.2018</a:t>
            </a:fld>
            <a:endParaRPr lang="uk-UA" dirty="0"/>
          </a:p>
        </p:txBody>
      </p:sp>
      <p:sp>
        <p:nvSpPr>
          <p:cNvPr id="5" name="Місце для нижнього колонтитула 4">
            <a:extLst>
              <a:ext uri="{FF2B5EF4-FFF2-40B4-BE49-F238E27FC236}">
                <a16:creationId xmlns:a16="http://schemas.microsoft.com/office/drawing/2014/main" id="{B5D00E78-2B16-4464-85BC-C0E39C3142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52788" y="6356350"/>
            <a:ext cx="56864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1A3BDF09-B17A-4EC4-BE9A-ED82F938B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9213" y="6356350"/>
            <a:ext cx="19700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aseline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2B03BA62-7169-4758-91E6-F8EB89421A33}" type="slidenum">
              <a:rPr lang="uk-UA"/>
              <a:pPr>
                <a:defRPr/>
              </a:pPr>
              <a:t>‹№›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4" r:id="rId2"/>
    <p:sldLayoutId id="2147483672" r:id="rId3"/>
    <p:sldLayoutId id="2147483665" r:id="rId4"/>
    <p:sldLayoutId id="2147483666" r:id="rId5"/>
    <p:sldLayoutId id="2147483667" r:id="rId6"/>
    <p:sldLayoutId id="2147483673" r:id="rId7"/>
    <p:sldLayoutId id="2147483668" r:id="rId8"/>
    <p:sldLayoutId id="2147483669" r:id="rId9"/>
    <p:sldLayoutId id="2147483670" r:id="rId10"/>
    <p:sldLayoutId id="2147483674" r:id="rId11"/>
  </p:sldLayoutIdLst>
  <p:transition spd="med">
    <p:fade/>
  </p:transition>
  <p:hf sldNum="0" hdr="0" ftr="0" dt="0"/>
  <p:txStyles>
    <p:titleStyle>
      <a:lvl1pPr algn="l" rtl="0" fontAlgn="base">
        <a:lnSpc>
          <a:spcPct val="95000"/>
        </a:lnSpc>
        <a:spcBef>
          <a:spcPct val="0"/>
        </a:spcBef>
        <a:spcAft>
          <a:spcPct val="0"/>
        </a:spcAft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anose="020F0502020204030204" pitchFamily="34" charset="0"/>
        </a:defRPr>
      </a:lvl2pPr>
      <a:lvl3pPr algn="l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anose="020F0502020204030204" pitchFamily="34" charset="0"/>
        </a:defRPr>
      </a:lvl3pPr>
      <a:lvl4pPr algn="l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anose="020F0502020204030204" pitchFamily="34" charset="0"/>
        </a:defRPr>
      </a:lvl4pPr>
      <a:lvl5pPr algn="l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anose="020F0502020204030204" pitchFamily="34" charset="0"/>
        </a:defRPr>
      </a:lvl5pPr>
      <a:lvl6pPr marL="457200" algn="l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anose="020F0502020204030204" pitchFamily="34" charset="0"/>
        </a:defRPr>
      </a:lvl6pPr>
      <a:lvl7pPr marL="914400" algn="l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anose="020F0502020204030204" pitchFamily="34" charset="0"/>
        </a:defRPr>
      </a:lvl7pPr>
      <a:lvl8pPr marL="1371600" algn="l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anose="020F0502020204030204" pitchFamily="34" charset="0"/>
        </a:defRPr>
      </a:lvl8pPr>
      <a:lvl9pPr marL="1828800" algn="l" rtl="0" fontAlgn="base">
        <a:lnSpc>
          <a:spcPct val="95000"/>
        </a:lnSpc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Calibri" panose="020F0502020204030204" pitchFamily="34" charset="0"/>
        </a:defRPr>
      </a:lvl9pPr>
    </p:titleStyle>
    <p:bodyStyle>
      <a:lvl1pPr marL="228600" indent="-228600" algn="l" rtl="0" fontAlgn="base">
        <a:spcBef>
          <a:spcPts val="1500"/>
        </a:spcBef>
        <a:spcAft>
          <a:spcPct val="0"/>
        </a:spcAft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spcBef>
          <a:spcPts val="300"/>
        </a:spcBef>
        <a:spcAft>
          <a:spcPct val="0"/>
        </a:spcAft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ts val="300"/>
        </a:spcBef>
        <a:spcAft>
          <a:spcPct val="0"/>
        </a:spcAft>
        <a:buFont typeface="Wingdings" panose="05000000000000000000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0"/>
        </a:spcBef>
        <a:spcAft>
          <a:spcPct val="0"/>
        </a:spcAft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0"/>
        </a:spcBef>
        <a:spcAft>
          <a:spcPct val="0"/>
        </a:spcAft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0.png"/><Relationship Id="rId7" Type="http://schemas.openxmlformats.org/officeDocument/2006/relationships/image" Target="../media/image350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0.png"/><Relationship Id="rId5" Type="http://schemas.openxmlformats.org/officeDocument/2006/relationships/image" Target="../media/image330.png"/><Relationship Id="rId4" Type="http://schemas.openxmlformats.org/officeDocument/2006/relationships/image" Target="../media/image320.png"/><Relationship Id="rId9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 1">
            <a:extLst>
              <a:ext uri="{FF2B5EF4-FFF2-40B4-BE49-F238E27FC236}">
                <a16:creationId xmlns:a16="http://schemas.microsoft.com/office/drawing/2014/main" id="{DDC25251-1D10-44E4-A918-280A83F8F6B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175000" y="1943100"/>
            <a:ext cx="8499475" cy="2387600"/>
          </a:xfrm>
        </p:spPr>
        <p:txBody>
          <a:bodyPr/>
          <a:lstStyle/>
          <a:p>
            <a:pPr algn="ctr"/>
            <a:r>
              <a:rPr lang="ru-RU" altLang="ru-RU"/>
              <a:t>АНАЛІЗ ЗВ’ЯЗКУ МІЖ ЗМІННИМИ </a:t>
            </a:r>
            <a:endParaRPr lang="uk-UA" altLang="ru-RU"/>
          </a:p>
        </p:txBody>
      </p:sp>
      <p:sp>
        <p:nvSpPr>
          <p:cNvPr id="8195" name="Підзаголовок 2">
            <a:extLst>
              <a:ext uri="{FF2B5EF4-FFF2-40B4-BE49-F238E27FC236}">
                <a16:creationId xmlns:a16="http://schemas.microsoft.com/office/drawing/2014/main" id="{B1C9F6B1-538D-4BC5-836B-934E7549334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3175000" y="4538663"/>
            <a:ext cx="8499475" cy="86518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altLang="ru-RU"/>
              <a:t>1. МІРИ ЗВ’ЯЗКУ В ПАРАМЕТРИЧНІЙ СТАТИСТИЦІ </a:t>
            </a:r>
            <a:endParaRPr lang="uk-UA" altLang="ru-RU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>
            <a:extLst>
              <a:ext uri="{FF2B5EF4-FFF2-40B4-BE49-F238E27FC236}">
                <a16:creationId xmlns:a16="http://schemas.microsoft.com/office/drawing/2014/main" id="{F8C484AD-E494-49F8-883C-BB594A7AFE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Класифікація задач і методів їх розв'язання з використанням параметричних статистичних критеріїв </a:t>
            </a:r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9B4A374B-A3EC-4FCA-A185-FAC8F739B86E}"/>
              </a:ext>
            </a:extLst>
          </p:cNvPr>
          <p:cNvGraphicFramePr>
            <a:graphicFrameLocks noGrp="1"/>
          </p:cNvGraphicFramePr>
          <p:nvPr/>
        </p:nvGraphicFramePr>
        <p:xfrm>
          <a:off x="381000" y="1828800"/>
          <a:ext cx="11137899" cy="493283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712633">
                  <a:extLst>
                    <a:ext uri="{9D8B030D-6E8A-4147-A177-3AD203B41FA5}">
                      <a16:colId xmlns:a16="http://schemas.microsoft.com/office/drawing/2014/main" val="3935908782"/>
                    </a:ext>
                  </a:extLst>
                </a:gridCol>
                <a:gridCol w="3712633">
                  <a:extLst>
                    <a:ext uri="{9D8B030D-6E8A-4147-A177-3AD203B41FA5}">
                      <a16:colId xmlns:a16="http://schemas.microsoft.com/office/drawing/2014/main" val="3793431646"/>
                    </a:ext>
                  </a:extLst>
                </a:gridCol>
                <a:gridCol w="3712633">
                  <a:extLst>
                    <a:ext uri="{9D8B030D-6E8A-4147-A177-3AD203B41FA5}">
                      <a16:colId xmlns:a16="http://schemas.microsoft.com/office/drawing/2014/main" val="1504994064"/>
                    </a:ext>
                  </a:extLst>
                </a:gridCol>
              </a:tblGrid>
              <a:tr h="6689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Задача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Умови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Методи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критерії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844711"/>
                  </a:ext>
                </a:extLst>
              </a:tr>
              <a:tr h="668929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Оцінка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відповідності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емпіричного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розподілу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нормальному закону </a:t>
                      </a: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зіставлення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емпіричною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розподілу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теоретичним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	</a:t>
                      </a: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Критерії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асиметрії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і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ексцесу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</a:t>
                      </a:r>
                      <a:r>
                        <a:rPr lang="el-GR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χ2 –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Пірсона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	</a:t>
                      </a: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18401"/>
                  </a:ext>
                </a:extLst>
              </a:tr>
              <a:tr h="91424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Пряма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оцінка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рівня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середньої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величини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	</a:t>
                      </a: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дисперсія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відома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	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б)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дисперсія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невідома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	</a:t>
                      </a: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z-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	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Стьюдента 	</a:t>
                      </a: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222787"/>
                  </a:ext>
                </a:extLst>
              </a:tr>
              <a:tr h="668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Пряма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оцінка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рівня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дисперсії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χ2 –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Пірсона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5526301"/>
                  </a:ext>
                </a:extLst>
              </a:tr>
              <a:tr h="2011334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Оцінка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відмінностей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рівні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середніх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значень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ознаки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а) 2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незв'язані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вибірки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однакової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чисельності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б)2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незв'язані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вибірки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різної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чисельності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 	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в) 2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зв'язані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вибірки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	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г) 3 і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більше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вибірок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Стьюдента</a:t>
                      </a: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Однофакторний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дисперсійний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аналіз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Фішера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	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2" marB="4571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16609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D415B1-2A0F-409D-B710-A5B8AD247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/>
              <a:t>Класифікація</a:t>
            </a:r>
            <a:r>
              <a:rPr lang="ru-RU" dirty="0"/>
              <a:t> задач і </a:t>
            </a:r>
            <a:r>
              <a:rPr lang="ru-RU" dirty="0" err="1"/>
              <a:t>методів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розв'язання</a:t>
            </a:r>
            <a:r>
              <a:rPr lang="ru-RU" dirty="0"/>
              <a:t> з </a:t>
            </a:r>
            <a:r>
              <a:rPr lang="ru-RU" dirty="0" err="1"/>
              <a:t>використанням</a:t>
            </a:r>
            <a:r>
              <a:rPr lang="ru-RU" dirty="0"/>
              <a:t> </a:t>
            </a:r>
            <a:r>
              <a:rPr lang="ru-RU" dirty="0" err="1"/>
              <a:t>параметричних</a:t>
            </a:r>
            <a:r>
              <a:rPr lang="ru-RU" dirty="0"/>
              <a:t> </a:t>
            </a:r>
            <a:r>
              <a:rPr lang="ru-RU" dirty="0" err="1"/>
              <a:t>статистичних</a:t>
            </a:r>
            <a:r>
              <a:rPr lang="ru-RU" dirty="0"/>
              <a:t> </a:t>
            </a:r>
            <a:r>
              <a:rPr lang="ru-RU" dirty="0" err="1"/>
              <a:t>критеріїв</a:t>
            </a:r>
            <a:r>
              <a:rPr lang="ru-RU" dirty="0"/>
              <a:t> (</a:t>
            </a:r>
            <a:r>
              <a:rPr lang="ru-RU" dirty="0" err="1"/>
              <a:t>продовження</a:t>
            </a:r>
            <a:r>
              <a:rPr lang="ru-RU" dirty="0"/>
              <a:t>) </a:t>
            </a:r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9B4A374B-A3EC-4FCA-A185-FAC8F739B86E}"/>
              </a:ext>
            </a:extLst>
          </p:cNvPr>
          <p:cNvGraphicFramePr>
            <a:graphicFrameLocks noGrp="1"/>
          </p:cNvGraphicFramePr>
          <p:nvPr/>
        </p:nvGraphicFramePr>
        <p:xfrm>
          <a:off x="381000" y="1828800"/>
          <a:ext cx="11137899" cy="469265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712633">
                  <a:extLst>
                    <a:ext uri="{9D8B030D-6E8A-4147-A177-3AD203B41FA5}">
                      <a16:colId xmlns:a16="http://schemas.microsoft.com/office/drawing/2014/main" val="3935908782"/>
                    </a:ext>
                  </a:extLst>
                </a:gridCol>
                <a:gridCol w="3712633">
                  <a:extLst>
                    <a:ext uri="{9D8B030D-6E8A-4147-A177-3AD203B41FA5}">
                      <a16:colId xmlns:a16="http://schemas.microsoft.com/office/drawing/2014/main" val="3793431646"/>
                    </a:ext>
                  </a:extLst>
                </a:gridCol>
                <a:gridCol w="3712633">
                  <a:extLst>
                    <a:ext uri="{9D8B030D-6E8A-4147-A177-3AD203B41FA5}">
                      <a16:colId xmlns:a16="http://schemas.microsoft.com/office/drawing/2014/main" val="1504994064"/>
                    </a:ext>
                  </a:extLst>
                </a:gridCol>
              </a:tblGrid>
              <a:tr h="6690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Задача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Умови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Методи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критерії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844711"/>
                  </a:ext>
                </a:extLst>
              </a:tr>
              <a:tr h="22861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Оцінка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істотності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різниць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а)2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незв'язані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вибірки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однакової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чисельності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	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2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зв'язані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вибірки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	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в) 3 і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більше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вибірок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однакової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чисельності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	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г) 3 і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більше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вибірок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різної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чисельності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	</a:t>
                      </a:r>
                    </a:p>
                    <a:p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Фішера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 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Стьюдента 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Кохрана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Бартлета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			</a:t>
                      </a:r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18401"/>
                  </a:ext>
                </a:extLst>
              </a:tr>
              <a:tr h="173745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Аналіз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впливом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контрольованих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умов 	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впливом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одного фактора;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впливом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двох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факторів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		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	</a:t>
                      </a: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Однофакторний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дисперсійний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аналіз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Фішера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Двохфакторн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дисперсійний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аналіз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Фішера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22278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>
            <a:extLst>
              <a:ext uri="{FF2B5EF4-FFF2-40B4-BE49-F238E27FC236}">
                <a16:creationId xmlns:a16="http://schemas.microsoft.com/office/drawing/2014/main" id="{E26E612D-F8CB-4025-AC2B-F5C99DC276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Класифікація задач і методів їх розв'язання з використанням непараметричних статистичних критеріїв </a:t>
            </a:r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9B4A374B-A3EC-4FCA-A185-FAC8F739B86E}"/>
              </a:ext>
            </a:extLst>
          </p:cNvPr>
          <p:cNvGraphicFramePr>
            <a:graphicFrameLocks noGrp="1"/>
          </p:cNvGraphicFramePr>
          <p:nvPr/>
        </p:nvGraphicFramePr>
        <p:xfrm>
          <a:off x="381000" y="1828800"/>
          <a:ext cx="11137899" cy="483430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712633">
                  <a:extLst>
                    <a:ext uri="{9D8B030D-6E8A-4147-A177-3AD203B41FA5}">
                      <a16:colId xmlns:a16="http://schemas.microsoft.com/office/drawing/2014/main" val="3935908782"/>
                    </a:ext>
                  </a:extLst>
                </a:gridCol>
                <a:gridCol w="3712633">
                  <a:extLst>
                    <a:ext uri="{9D8B030D-6E8A-4147-A177-3AD203B41FA5}">
                      <a16:colId xmlns:a16="http://schemas.microsoft.com/office/drawing/2014/main" val="3793431646"/>
                    </a:ext>
                  </a:extLst>
                </a:gridCol>
                <a:gridCol w="3712633">
                  <a:extLst>
                    <a:ext uri="{9D8B030D-6E8A-4147-A177-3AD203B41FA5}">
                      <a16:colId xmlns:a16="http://schemas.microsoft.com/office/drawing/2014/main" val="1504994064"/>
                    </a:ext>
                  </a:extLst>
                </a:gridCol>
              </a:tblGrid>
              <a:tr h="7729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Задача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Умови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Методи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критерії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844711"/>
                  </a:ext>
                </a:extLst>
              </a:tr>
              <a:tr h="1736972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Виявлення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відмінностей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рівні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досліджуваної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2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вибірки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3 і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більше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вибірок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	</a:t>
                      </a:r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Розенбаума, U-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Манна-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Уітні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φ-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кутового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перетворення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Фішера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Джонкіра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Крускала-Уолліс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18401"/>
                  </a:ext>
                </a:extLst>
              </a:tr>
              <a:tr h="23240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Оцінка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зсуву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досліджуваної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2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одній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і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же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вибірні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3 і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більше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одній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і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же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вибірці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	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Вілкоксона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G-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знаків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r>
                        <a:rPr lang="el-G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φ-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кутового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перетворення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Фішера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χ2-критерій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Фрідмана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Пейджа 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0" marB="457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22278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D415B1-2A0F-409D-B710-A5B8AD247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/>
              <a:t>Класифікація</a:t>
            </a:r>
            <a:r>
              <a:rPr lang="ru-RU" dirty="0"/>
              <a:t> задач і </a:t>
            </a:r>
            <a:r>
              <a:rPr lang="ru-RU" dirty="0" err="1"/>
              <a:t>методів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розв'язання</a:t>
            </a:r>
            <a:r>
              <a:rPr lang="ru-RU" dirty="0"/>
              <a:t> з </a:t>
            </a:r>
            <a:r>
              <a:rPr lang="ru-RU" dirty="0" err="1"/>
              <a:t>використанням</a:t>
            </a:r>
            <a:r>
              <a:rPr lang="ru-RU" dirty="0"/>
              <a:t> </a:t>
            </a:r>
            <a:r>
              <a:rPr lang="ru-RU" dirty="0" err="1"/>
              <a:t>непараметричних</a:t>
            </a:r>
            <a:r>
              <a:rPr lang="ru-RU" dirty="0"/>
              <a:t> </a:t>
            </a:r>
            <a:r>
              <a:rPr lang="ru-RU" dirty="0" err="1"/>
              <a:t>статистичних</a:t>
            </a:r>
            <a:r>
              <a:rPr lang="ru-RU" dirty="0"/>
              <a:t> </a:t>
            </a:r>
            <a:r>
              <a:rPr lang="ru-RU" dirty="0" err="1"/>
              <a:t>критеріїв</a:t>
            </a:r>
            <a:r>
              <a:rPr lang="ru-RU" dirty="0"/>
              <a:t> (</a:t>
            </a:r>
            <a:r>
              <a:rPr lang="ru-RU" dirty="0" err="1"/>
              <a:t>продовження</a:t>
            </a:r>
            <a:r>
              <a:rPr lang="ru-RU" dirty="0"/>
              <a:t>) </a:t>
            </a:r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9B4A374B-A3EC-4FCA-A185-FAC8F739B86E}"/>
              </a:ext>
            </a:extLst>
          </p:cNvPr>
          <p:cNvGraphicFramePr>
            <a:graphicFrameLocks noGrp="1"/>
          </p:cNvGraphicFramePr>
          <p:nvPr/>
        </p:nvGraphicFramePr>
        <p:xfrm>
          <a:off x="279400" y="1828800"/>
          <a:ext cx="11239499" cy="475615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814233">
                  <a:extLst>
                    <a:ext uri="{9D8B030D-6E8A-4147-A177-3AD203B41FA5}">
                      <a16:colId xmlns:a16="http://schemas.microsoft.com/office/drawing/2014/main" val="3935908782"/>
                    </a:ext>
                  </a:extLst>
                </a:gridCol>
                <a:gridCol w="3712633">
                  <a:extLst>
                    <a:ext uri="{9D8B030D-6E8A-4147-A177-3AD203B41FA5}">
                      <a16:colId xmlns:a16="http://schemas.microsoft.com/office/drawing/2014/main" val="3793431646"/>
                    </a:ext>
                  </a:extLst>
                </a:gridCol>
                <a:gridCol w="3712633">
                  <a:extLst>
                    <a:ext uri="{9D8B030D-6E8A-4147-A177-3AD203B41FA5}">
                      <a16:colId xmlns:a16="http://schemas.microsoft.com/office/drawing/2014/main" val="1504994064"/>
                    </a:ext>
                  </a:extLst>
                </a:gridCol>
              </a:tblGrid>
              <a:tr h="4583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Задача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Умови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Методи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b="1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критерії</a:t>
                      </a:r>
                      <a:r>
                        <a:rPr lang="ru-RU" sz="1800" b="1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844711"/>
                  </a:ext>
                </a:extLst>
              </a:tr>
              <a:tr h="2286078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Виявлення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відмінностей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досліджуваної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при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зіставленні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емпіричного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розподілу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теоретичним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</a:p>
                    <a:p>
                      <a:endParaRPr lang="uk-UA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при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зіставленні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двох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емпіричних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	</a:t>
                      </a:r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χ2-критерій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Пірсона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r>
                        <a:rPr lang="el-G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λ-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Колмогорова-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Смірнова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біноміальний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l-G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χ2-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Пірсона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r>
                        <a:rPr lang="el-G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λ 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Колмогорова- </a:t>
                      </a:r>
                    </a:p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Смірнова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r>
                        <a:rPr lang="el-G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φ-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кутового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перетворення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Фішера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318401"/>
                  </a:ext>
                </a:extLst>
              </a:tr>
              <a:tr h="20117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Аналіз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впливом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контрольованих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умов 	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впливом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одного фактора;</a:t>
                      </a: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впливом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двох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факторів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одночасно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 		</a:t>
                      </a: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Джонкіра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</a:p>
                    <a:p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L-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Пейджа, </a:t>
                      </a:r>
                    </a:p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Однофакторний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дисперсійний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аналіз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Фішера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Двохфакторний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дисперсійний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аналіз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Фішера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2" marB="4572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222278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>
            <a:extLst>
              <a:ext uri="{FF2B5EF4-FFF2-40B4-BE49-F238E27FC236}">
                <a16:creationId xmlns:a16="http://schemas.microsoft.com/office/drawing/2014/main" id="{D505D12B-EE85-4D5E-BF17-4861077FBC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altLang="ru-RU" sz="4000"/>
              <a:t>Кореляція</a:t>
            </a:r>
            <a:r>
              <a:rPr lang="uk-UA" altLang="ru-RU"/>
              <a:t> </a:t>
            </a:r>
            <a:endParaRPr lang="ru-RU" altLang="ru-RU"/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9662D9CA-DF54-4C98-9995-5CFAD5632C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92225" y="2465388"/>
            <a:ext cx="3833813" cy="3711575"/>
          </a:xfr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2800" dirty="0"/>
              <a:t>Кореляція – це зв’язок між змінними.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sz="2800" dirty="0"/>
              <a:t>Коефіцієнт кореляції вказує на тісноту зв'язку між змінними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uk-UA" sz="2800" dirty="0"/>
              <a:t>-1≤</a:t>
            </a:r>
            <a:r>
              <a:rPr lang="en-US" sz="2800" dirty="0"/>
              <a:t> r </a:t>
            </a:r>
            <a:r>
              <a:rPr lang="uk-UA" sz="2800" dirty="0"/>
              <a:t>≤1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930E7B50-B60D-4105-BEA9-3ABA364082FD}"/>
              </a:ext>
            </a:extLst>
          </p:cNvPr>
          <p:cNvSpPr/>
          <p:nvPr/>
        </p:nvSpPr>
        <p:spPr>
          <a:xfrm>
            <a:off x="5575300" y="2390775"/>
            <a:ext cx="6108700" cy="40322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Характеристика коефіцієнта кореляції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сильний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або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тiсний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зв'язок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 при r ≥ 0,7; 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середній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 при 0,5 ≤ r &lt; 0,7; 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помiрний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 при 0,3 ≤ r &lt; 0,5; 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слабкий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 при 0,2 ≤ r &lt; 0,3; 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дуже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слабкий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 при r &lt; 0;2. </a:t>
            </a: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408201DB-A9C8-4F28-BB99-8F5621C48FE4}"/>
              </a:ext>
            </a:extLst>
          </p:cNvPr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dirty="0"/>
              <a:t>КОЕФІЦІЄНТ КОРЕЛЯЦІЇ ПІРСОНА -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характеризує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наявність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тільки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лінійного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зв'язку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між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ознаками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uk-UA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52DE7F-6B99-49DC-B33D-07FE2F286C1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280160" y="3116539"/>
            <a:ext cx="9997440" cy="233519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0E44A5C7-14B1-425A-9341-7B7D30792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150" y="482600"/>
            <a:ext cx="11823700" cy="787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err="1"/>
              <a:t>Визначити</a:t>
            </a:r>
            <a:r>
              <a:rPr lang="ru-RU" i="1" dirty="0"/>
              <a:t>, </a:t>
            </a:r>
            <a:r>
              <a:rPr lang="ru-RU" i="1" dirty="0" err="1"/>
              <a:t>чи</a:t>
            </a:r>
            <a:r>
              <a:rPr lang="ru-RU" i="1" dirty="0"/>
              <a:t> </a:t>
            </a:r>
            <a:r>
              <a:rPr lang="ru-RU" i="1" dirty="0" err="1"/>
              <a:t>існує</a:t>
            </a:r>
            <a:r>
              <a:rPr lang="ru-RU" i="1" dirty="0"/>
              <a:t> </a:t>
            </a:r>
            <a:r>
              <a:rPr lang="ru-RU" i="1" dirty="0" err="1"/>
              <a:t>зв’язок</a:t>
            </a:r>
            <a:r>
              <a:rPr lang="ru-RU" i="1" dirty="0"/>
              <a:t> </a:t>
            </a:r>
            <a:r>
              <a:rPr lang="ru-RU" i="1" dirty="0" err="1"/>
              <a:t>між</a:t>
            </a:r>
            <a:r>
              <a:rPr lang="ru-RU" i="1" dirty="0"/>
              <a:t> </a:t>
            </a:r>
            <a:r>
              <a:rPr lang="ru-RU" i="1" dirty="0" err="1"/>
              <a:t>рівнем</a:t>
            </a:r>
            <a:r>
              <a:rPr lang="ru-RU" i="1" dirty="0"/>
              <a:t> </a:t>
            </a:r>
            <a:r>
              <a:rPr lang="ru-RU" i="1" dirty="0" err="1"/>
              <a:t>успішності</a:t>
            </a:r>
            <a:r>
              <a:rPr lang="ru-RU" i="1" dirty="0"/>
              <a:t> </a:t>
            </a:r>
            <a:r>
              <a:rPr lang="ru-RU" i="1" dirty="0" err="1"/>
              <a:t>учінв</a:t>
            </a:r>
            <a:r>
              <a:rPr lang="ru-RU" i="1" dirty="0"/>
              <a:t> та </a:t>
            </a:r>
            <a:r>
              <a:rPr lang="ru-RU" i="1" dirty="0" err="1"/>
              <a:t>їх</a:t>
            </a:r>
            <a:r>
              <a:rPr lang="ru-RU" i="1" dirty="0"/>
              <a:t> </a:t>
            </a:r>
            <a:r>
              <a:rPr lang="ru-RU" i="1" dirty="0" err="1"/>
              <a:t>особистісною</a:t>
            </a:r>
            <a:r>
              <a:rPr lang="ru-RU" i="1" dirty="0"/>
              <a:t> </a:t>
            </a:r>
            <a:r>
              <a:rPr lang="ru-RU" i="1" dirty="0" err="1"/>
              <a:t>тривожністю</a:t>
            </a:r>
            <a:r>
              <a:rPr lang="uk-UA" i="1" dirty="0"/>
              <a:t>, використовуючи </a:t>
            </a:r>
            <a:r>
              <a:rPr lang="uk-UA" i="1" dirty="0" err="1"/>
              <a:t>коеф</a:t>
            </a:r>
            <a:r>
              <a:rPr lang="uk-UA" i="1" dirty="0"/>
              <a:t>. </a:t>
            </a:r>
            <a:r>
              <a:rPr lang="uk-UA" i="1" dirty="0" err="1"/>
              <a:t>Пірсона</a:t>
            </a:r>
            <a:endParaRPr lang="uk-UA" dirty="0"/>
          </a:p>
        </p:txBody>
      </p:sp>
      <p:graphicFrame>
        <p:nvGraphicFramePr>
          <p:cNvPr id="8" name="Місце для вмісту 7">
            <a:extLst>
              <a:ext uri="{FF2B5EF4-FFF2-40B4-BE49-F238E27FC236}">
                <a16:creationId xmlns:a16="http://schemas.microsoft.com/office/drawing/2014/main" id="{F53B3221-A653-49B1-AC84-CA2B3EB68D07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184150" y="1892300"/>
          <a:ext cx="11823698" cy="472179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59137">
                  <a:extLst>
                    <a:ext uri="{9D8B030D-6E8A-4147-A177-3AD203B41FA5}">
                      <a16:colId xmlns:a16="http://schemas.microsoft.com/office/drawing/2014/main" val="2092442386"/>
                    </a:ext>
                  </a:extLst>
                </a:gridCol>
                <a:gridCol w="1768363">
                  <a:extLst>
                    <a:ext uri="{9D8B030D-6E8A-4147-A177-3AD203B41FA5}">
                      <a16:colId xmlns:a16="http://schemas.microsoft.com/office/drawing/2014/main" val="1403284463"/>
                    </a:ext>
                  </a:extLst>
                </a:gridCol>
                <a:gridCol w="2145596">
                  <a:extLst>
                    <a:ext uri="{9D8B030D-6E8A-4147-A177-3AD203B41FA5}">
                      <a16:colId xmlns:a16="http://schemas.microsoft.com/office/drawing/2014/main" val="4272672643"/>
                    </a:ext>
                  </a:extLst>
                </a:gridCol>
                <a:gridCol w="2283305">
                  <a:extLst>
                    <a:ext uri="{9D8B030D-6E8A-4147-A177-3AD203B41FA5}">
                      <a16:colId xmlns:a16="http://schemas.microsoft.com/office/drawing/2014/main" val="697980534"/>
                    </a:ext>
                  </a:extLst>
                </a:gridCol>
                <a:gridCol w="1689099">
                  <a:extLst>
                    <a:ext uri="{9D8B030D-6E8A-4147-A177-3AD203B41FA5}">
                      <a16:colId xmlns:a16="http://schemas.microsoft.com/office/drawing/2014/main" val="3747223723"/>
                    </a:ext>
                  </a:extLst>
                </a:gridCol>
                <a:gridCol w="1689099">
                  <a:extLst>
                    <a:ext uri="{9D8B030D-6E8A-4147-A177-3AD203B41FA5}">
                      <a16:colId xmlns:a16="http://schemas.microsoft.com/office/drawing/2014/main" val="3380146394"/>
                    </a:ext>
                  </a:extLst>
                </a:gridCol>
                <a:gridCol w="1689099">
                  <a:extLst>
                    <a:ext uri="{9D8B030D-6E8A-4147-A177-3AD203B41FA5}">
                      <a16:colId xmlns:a16="http://schemas.microsoft.com/office/drawing/2014/main" val="1129122634"/>
                    </a:ext>
                  </a:extLst>
                </a:gridCol>
              </a:tblGrid>
              <a:tr h="365018">
                <a:tc>
                  <a:txBody>
                    <a:bodyPr/>
                    <a:lstStyle/>
                    <a:p>
                      <a:r>
                        <a:rPr lang="uk-UA" sz="1600" dirty="0"/>
                        <a:t>№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Учні 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600" dirty="0"/>
                        <a:t>Успішність </a:t>
                      </a:r>
                      <a:r>
                        <a:rPr lang="en-US" sz="1600" dirty="0"/>
                        <a:t> </a:t>
                      </a:r>
                      <a:r>
                        <a:rPr lang="uk-UA" sz="1600" dirty="0"/>
                        <a:t>(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uk-UA" sz="1600" dirty="0"/>
                        <a:t>)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600" dirty="0"/>
                        <a:t>Тривожність</a:t>
                      </a:r>
                      <a:r>
                        <a:rPr lang="en-US" sz="1600" dirty="0"/>
                        <a:t> </a:t>
                      </a:r>
                      <a:r>
                        <a:rPr lang="uk-UA" sz="1600" dirty="0"/>
                        <a:t>(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uk-UA" sz="1600" dirty="0"/>
                        <a:t>)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 l="-400722" t="-6897" r="-200722" b="-125689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 l="-500722" t="-6897" r="-100722" b="-125689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 l="-600722" t="-6897" r="-722" b="-1256897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930580335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Антонюк В.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100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2304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480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143863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err="1"/>
                        <a:t>Борейко</a:t>
                      </a:r>
                      <a:r>
                        <a:rPr lang="uk-UA" sz="1600" dirty="0"/>
                        <a:t> Ю.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2401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588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472654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3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Волошин Т.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100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2025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450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2621392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err="1"/>
                        <a:t>Гевко</a:t>
                      </a:r>
                      <a:r>
                        <a:rPr lang="uk-UA" sz="1600" dirty="0"/>
                        <a:t> Ю.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38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81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1444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342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656583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Дубова Л.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34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64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1156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272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579187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Кухаренко Д.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7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25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625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175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516928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7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err="1"/>
                        <a:t>Кушіль</a:t>
                      </a:r>
                      <a:r>
                        <a:rPr lang="uk-UA" sz="1600" dirty="0"/>
                        <a:t> Р.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100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1764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420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202030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Марченко Ф.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81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1681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369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462263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err="1"/>
                        <a:t>Нечипор</a:t>
                      </a:r>
                      <a:r>
                        <a:rPr lang="uk-UA" sz="1600" dirty="0"/>
                        <a:t> К.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43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121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1849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473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200373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10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Окіл Н.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100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2116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460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797327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11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err="1"/>
                        <a:t>Парфутко</a:t>
                      </a:r>
                      <a:r>
                        <a:rPr lang="uk-UA" sz="1600" dirty="0"/>
                        <a:t> Н.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2304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576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761801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12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Римар З.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23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64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529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184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8414839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∑</a:t>
                      </a:r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/>
                        <a:t>116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/>
                        <a:t>482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1148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20198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4789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4918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99500C-8D9E-43D2-9674-3F4314ADD616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63600" y="3606800"/>
            <a:ext cx="10388599" cy="113197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46BF60-E34C-4A84-AC9C-D4ADEA70064B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97280" y="767039"/>
            <a:ext cx="9997440" cy="233519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6FB19643-A74E-4AAB-8473-119B7DA3E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/>
              <a:t>МІРИ ЗВ’ЯЗКУ В НЕПАРАМЕТРИЧНІЙ СТАТИСТИЦІ</a:t>
            </a:r>
            <a:br>
              <a:rPr lang="en-US" dirty="0"/>
            </a:br>
            <a:r>
              <a:rPr lang="ru-RU" i="1" dirty="0" err="1"/>
              <a:t>Залежність</a:t>
            </a:r>
            <a:r>
              <a:rPr lang="ru-RU" i="1" dirty="0"/>
              <a:t> типу </a:t>
            </a:r>
            <a:r>
              <a:rPr lang="ru-RU" i="1" dirty="0" err="1"/>
              <a:t>коефіцієнта</a:t>
            </a:r>
            <a:r>
              <a:rPr lang="ru-RU" i="1" dirty="0"/>
              <a:t> </a:t>
            </a:r>
            <a:r>
              <a:rPr lang="ru-RU" i="1" dirty="0" err="1"/>
              <a:t>кореляції</a:t>
            </a:r>
            <a:r>
              <a:rPr lang="ru-RU" i="1" dirty="0"/>
              <a:t> </a:t>
            </a:r>
            <a:r>
              <a:rPr lang="ru-RU" i="1" dirty="0" err="1"/>
              <a:t>від</a:t>
            </a:r>
            <a:r>
              <a:rPr lang="ru-RU" i="1" dirty="0"/>
              <a:t> способу </a:t>
            </a:r>
            <a:r>
              <a:rPr lang="ru-RU" i="1" dirty="0" err="1"/>
              <a:t>вимірювання</a:t>
            </a:r>
            <a:r>
              <a:rPr lang="ru-RU" i="1" dirty="0"/>
              <a:t> </a:t>
            </a:r>
            <a:r>
              <a:rPr lang="ru-RU" dirty="0"/>
              <a:t> </a:t>
            </a:r>
            <a:endParaRPr lang="uk-UA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410C3F81-2BFC-4222-A2F1-0B55027D725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79400" y="2190750"/>
          <a:ext cx="11696700" cy="4114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39340">
                  <a:extLst>
                    <a:ext uri="{9D8B030D-6E8A-4147-A177-3AD203B41FA5}">
                      <a16:colId xmlns:a16="http://schemas.microsoft.com/office/drawing/2014/main" val="3275999930"/>
                    </a:ext>
                  </a:extLst>
                </a:gridCol>
                <a:gridCol w="1699260">
                  <a:extLst>
                    <a:ext uri="{9D8B030D-6E8A-4147-A177-3AD203B41FA5}">
                      <a16:colId xmlns:a16="http://schemas.microsoft.com/office/drawing/2014/main" val="955778118"/>
                    </a:ext>
                  </a:extLst>
                </a:gridCol>
                <a:gridCol w="3365500">
                  <a:extLst>
                    <a:ext uri="{9D8B030D-6E8A-4147-A177-3AD203B41FA5}">
                      <a16:colId xmlns:a16="http://schemas.microsoft.com/office/drawing/2014/main" val="2848808520"/>
                    </a:ext>
                  </a:extLst>
                </a:gridCol>
                <a:gridCol w="1953260">
                  <a:extLst>
                    <a:ext uri="{9D8B030D-6E8A-4147-A177-3AD203B41FA5}">
                      <a16:colId xmlns:a16="http://schemas.microsoft.com/office/drawing/2014/main" val="4215597638"/>
                    </a:ext>
                  </a:extLst>
                </a:gridCol>
                <a:gridCol w="2339340">
                  <a:extLst>
                    <a:ext uri="{9D8B030D-6E8A-4147-A177-3AD203B41FA5}">
                      <a16:colId xmlns:a16="http://schemas.microsoft.com/office/drawing/2014/main" val="38814832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               x    </a:t>
                      </a:r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dirty="0"/>
                        <a:t>y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припущенням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про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даних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шкалах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638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Коефіцієнт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l-GR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ϕ 	</a:t>
                      </a:r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Коефіцієнт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l-GR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ϕ  (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в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більшості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+mn-lt"/>
                        </a:rPr>
                        <a:t>випадків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Кертена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і Гласна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Точковий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435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припущенням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про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даних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l-GR" sz="1800" b="0" i="0" u="none" strike="noStrike" baseline="0" dirty="0">
                          <a:solidFill>
                            <a:srgbClr val="000000"/>
                          </a:solidFill>
                          <a:latin typeface="+mn-lt"/>
                        </a:rPr>
                        <a:t>ϕ </a:t>
                      </a:r>
                      <a:r>
                        <a:rPr lang="el-G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більшості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випадків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	</a:t>
                      </a:r>
                    </a:p>
                    <a:p>
                      <a:endParaRPr lang="ru-RU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Тетрахоричний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b="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89562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B1F4DE5D-F64E-436F-B1FE-A8C87E8C2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/>
              <a:t>МІРИ ЗВ’ЯЗКУ В НЕПАРАМЕТРИЧНІЙ СТАТИСТИЦІ</a:t>
            </a:r>
            <a:br>
              <a:rPr lang="en-US" dirty="0"/>
            </a:br>
            <a:r>
              <a:rPr lang="ru-RU" i="1" dirty="0" err="1"/>
              <a:t>Залежність</a:t>
            </a:r>
            <a:r>
              <a:rPr lang="ru-RU" i="1" dirty="0"/>
              <a:t> типу </a:t>
            </a:r>
            <a:r>
              <a:rPr lang="ru-RU" i="1" dirty="0" err="1"/>
              <a:t>коефіцієнта</a:t>
            </a:r>
            <a:r>
              <a:rPr lang="ru-RU" i="1" dirty="0"/>
              <a:t> </a:t>
            </a:r>
            <a:r>
              <a:rPr lang="ru-RU" i="1" dirty="0" err="1"/>
              <a:t>кореляції</a:t>
            </a:r>
            <a:r>
              <a:rPr lang="ru-RU" i="1" dirty="0"/>
              <a:t> </a:t>
            </a:r>
            <a:r>
              <a:rPr lang="ru-RU" i="1" dirty="0" err="1"/>
              <a:t>від</a:t>
            </a:r>
            <a:r>
              <a:rPr lang="ru-RU" i="1" dirty="0"/>
              <a:t> способу </a:t>
            </a:r>
            <a:r>
              <a:rPr lang="ru-RU" i="1" dirty="0" err="1"/>
              <a:t>вимірювання</a:t>
            </a:r>
            <a:r>
              <a:rPr lang="ru-RU" i="1" dirty="0"/>
              <a:t> </a:t>
            </a:r>
            <a:r>
              <a:rPr lang="ru-RU" dirty="0"/>
              <a:t> </a:t>
            </a:r>
            <a:endParaRPr lang="uk-UA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410C3F81-2BFC-4222-A2F1-0B55027D725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79400" y="2190750"/>
          <a:ext cx="11696700" cy="438943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39340">
                  <a:extLst>
                    <a:ext uri="{9D8B030D-6E8A-4147-A177-3AD203B41FA5}">
                      <a16:colId xmlns:a16="http://schemas.microsoft.com/office/drawing/2014/main" val="3275999930"/>
                    </a:ext>
                  </a:extLst>
                </a:gridCol>
                <a:gridCol w="1699260">
                  <a:extLst>
                    <a:ext uri="{9D8B030D-6E8A-4147-A177-3AD203B41FA5}">
                      <a16:colId xmlns:a16="http://schemas.microsoft.com/office/drawing/2014/main" val="955778118"/>
                    </a:ext>
                  </a:extLst>
                </a:gridCol>
                <a:gridCol w="3365500">
                  <a:extLst>
                    <a:ext uri="{9D8B030D-6E8A-4147-A177-3AD203B41FA5}">
                      <a16:colId xmlns:a16="http://schemas.microsoft.com/office/drawing/2014/main" val="2848808520"/>
                    </a:ext>
                  </a:extLst>
                </a:gridCol>
                <a:gridCol w="1953260">
                  <a:extLst>
                    <a:ext uri="{9D8B030D-6E8A-4147-A177-3AD203B41FA5}">
                      <a16:colId xmlns:a16="http://schemas.microsoft.com/office/drawing/2014/main" val="4215597638"/>
                    </a:ext>
                  </a:extLst>
                </a:gridCol>
                <a:gridCol w="2339340">
                  <a:extLst>
                    <a:ext uri="{9D8B030D-6E8A-4147-A177-3AD203B41FA5}">
                      <a16:colId xmlns:a16="http://schemas.microsoft.com/office/drawing/2014/main" val="3881483211"/>
                    </a:ext>
                  </a:extLst>
                </a:gridCol>
              </a:tblGrid>
              <a:tr h="1463146">
                <a:tc>
                  <a:txBody>
                    <a:bodyPr/>
                    <a:lstStyle/>
                    <a:p>
                      <a:r>
                        <a:rPr lang="en-US" sz="1800" dirty="0"/>
                        <a:t>               x    </a:t>
                      </a:r>
                    </a:p>
                    <a:p>
                      <a:endParaRPr lang="en-US" sz="1800" dirty="0"/>
                    </a:p>
                    <a:p>
                      <a:endParaRPr lang="en-US" sz="1800" dirty="0"/>
                    </a:p>
                    <a:p>
                      <a:endParaRPr lang="en-US" sz="1800" dirty="0"/>
                    </a:p>
                    <a:p>
                      <a:r>
                        <a:rPr lang="en-US" sz="1800" dirty="0"/>
                        <a:t>y</a:t>
                      </a:r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припущенням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про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даних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шкалах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638187"/>
                  </a:ext>
                </a:extLst>
              </a:tr>
              <a:tr h="1463146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Кертена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і Гласна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Спірмена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або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l-G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τ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Кендалла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Міра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існує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шкалу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перетворити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рангову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435910"/>
                  </a:ext>
                </a:extLst>
              </a:tr>
              <a:tr h="14631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шкалах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Точковий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Міра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існує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шкалу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перетворити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рангову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Пірсона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89562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 1">
            <a:extLst>
              <a:ext uri="{FF2B5EF4-FFF2-40B4-BE49-F238E27FC236}">
                <a16:creationId xmlns:a16="http://schemas.microsoft.com/office/drawing/2014/main" id="{DB1193B6-7F68-476C-90EF-972B54DCE0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МІРИ ЗВ’ЯЗКУ В ПАРАМЕТРИЧНІЙ СТАТИСТИЦІ </a:t>
            </a:r>
            <a:endParaRPr lang="uk-UA" altLang="ru-RU"/>
          </a:p>
        </p:txBody>
      </p:sp>
      <p:sp>
        <p:nvSpPr>
          <p:cNvPr id="10243" name="Місце для вмісту 2">
            <a:extLst>
              <a:ext uri="{FF2B5EF4-FFF2-40B4-BE49-F238E27FC236}">
                <a16:creationId xmlns:a16="http://schemas.microsoft.com/office/drawing/2014/main" id="{A8F65BE4-3E60-4BFD-9BFF-5AD8C5FFF2F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  <a:p>
            <a:r>
              <a:rPr lang="uk-UA" altLang="ru-RU"/>
              <a:t>Загальне поняття про зв’язок. Статистичний та функціональний зв’язок. </a:t>
            </a:r>
          </a:p>
          <a:p>
            <a:r>
              <a:rPr lang="uk-UA" altLang="ru-RU"/>
              <a:t>Пошук зв’язку з допомогою діаграм розсіювання. </a:t>
            </a:r>
          </a:p>
          <a:p>
            <a:r>
              <a:rPr lang="uk-UA" altLang="ru-RU"/>
              <a:t> Коефіцієнт кореляції Пірсона </a:t>
            </a:r>
          </a:p>
          <a:p>
            <a:r>
              <a:rPr lang="uk-UA" altLang="ru-RU"/>
              <a:t>Обчислення коефіцієнта кореляції Пірсона </a:t>
            </a:r>
          </a:p>
          <a:p>
            <a:r>
              <a:rPr lang="uk-UA" altLang="ru-RU"/>
              <a:t>Область значень коефіцієнта кореляції та рівень його статистичної значимості </a:t>
            </a:r>
          </a:p>
          <a:p>
            <a:r>
              <a:rPr lang="uk-UA" altLang="ru-RU"/>
              <a:t>Особливості та помилки коефіцієнта кореляції </a:t>
            </a:r>
          </a:p>
          <a:p>
            <a:endParaRPr lang="uk-UA" altLang="ru-RU"/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410C3F81-2BFC-4222-A2F1-0B55027D725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79400" y="2190750"/>
          <a:ext cx="11696700" cy="438943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39340">
                  <a:extLst>
                    <a:ext uri="{9D8B030D-6E8A-4147-A177-3AD203B41FA5}">
                      <a16:colId xmlns:a16="http://schemas.microsoft.com/office/drawing/2014/main" val="3275999930"/>
                    </a:ext>
                  </a:extLst>
                </a:gridCol>
                <a:gridCol w="1699260">
                  <a:extLst>
                    <a:ext uri="{9D8B030D-6E8A-4147-A177-3AD203B41FA5}">
                      <a16:colId xmlns:a16="http://schemas.microsoft.com/office/drawing/2014/main" val="955778118"/>
                    </a:ext>
                  </a:extLst>
                </a:gridCol>
                <a:gridCol w="3365500">
                  <a:extLst>
                    <a:ext uri="{9D8B030D-6E8A-4147-A177-3AD203B41FA5}">
                      <a16:colId xmlns:a16="http://schemas.microsoft.com/office/drawing/2014/main" val="2848808520"/>
                    </a:ext>
                  </a:extLst>
                </a:gridCol>
                <a:gridCol w="1953260">
                  <a:extLst>
                    <a:ext uri="{9D8B030D-6E8A-4147-A177-3AD203B41FA5}">
                      <a16:colId xmlns:a16="http://schemas.microsoft.com/office/drawing/2014/main" val="4215597638"/>
                    </a:ext>
                  </a:extLst>
                </a:gridCol>
                <a:gridCol w="2339340">
                  <a:extLst>
                    <a:ext uri="{9D8B030D-6E8A-4147-A177-3AD203B41FA5}">
                      <a16:colId xmlns:a16="http://schemas.microsoft.com/office/drawing/2014/main" val="3881483211"/>
                    </a:ext>
                  </a:extLst>
                </a:gridCol>
              </a:tblGrid>
              <a:tr h="1463146">
                <a:tc>
                  <a:txBody>
                    <a:bodyPr/>
                    <a:lstStyle/>
                    <a:p>
                      <a:r>
                        <a:rPr lang="en-US" sz="1800" dirty="0"/>
                        <a:t>               x    </a:t>
                      </a:r>
                    </a:p>
                    <a:p>
                      <a:endParaRPr lang="en-US" sz="1800" dirty="0"/>
                    </a:p>
                    <a:p>
                      <a:endParaRPr lang="en-US" sz="1800" dirty="0"/>
                    </a:p>
                    <a:p>
                      <a:endParaRPr lang="en-US" sz="1800" dirty="0"/>
                    </a:p>
                    <a:p>
                      <a:r>
                        <a:rPr lang="en-US" sz="1800" dirty="0"/>
                        <a:t>y</a:t>
                      </a:r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дихотомічній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найменувань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припущенням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про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даних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шкалах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0638187"/>
                  </a:ext>
                </a:extLst>
              </a:tr>
              <a:tr h="1463146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порядковій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Кертена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і Гласна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800" b="0" i="0" u="none" strike="noStrike" baseline="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рангової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Спірмена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або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el-GR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τ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Кендалла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Міра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існує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шкалу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перетворити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рангову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9435910"/>
                  </a:ext>
                </a:extLst>
              </a:tr>
              <a:tr h="14631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Вимірювання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шкалах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відношень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Точковий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Бісеріальний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Міра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1800" b="0" i="1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існує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Слід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шкалу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інтервалів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перетворити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рангову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кореляції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Пірсона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sz="1800" dirty="0"/>
                    </a:p>
                  </a:txBody>
                  <a:tcPr marT="45723" marB="4572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89562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 1">
            <a:extLst>
              <a:ext uri="{FF2B5EF4-FFF2-40B4-BE49-F238E27FC236}">
                <a16:creationId xmlns:a16="http://schemas.microsoft.com/office/drawing/2014/main" id="{C50EDCDF-6E64-4FB1-851B-6199C4CFE0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i="1"/>
              <a:t>КОЕФІЦІЄНТ КОРЕЛЯЦІЇ </a:t>
            </a:r>
            <a:r>
              <a:rPr lang="el-GR" altLang="ru-RU" i="1"/>
              <a:t>φ </a:t>
            </a:r>
            <a:endParaRPr lang="uk-UA" altLang="ru-RU"/>
          </a:p>
        </p:txBody>
      </p:sp>
      <p:sp>
        <p:nvSpPr>
          <p:cNvPr id="5" name="Місце для вмісту 4">
            <a:extLst>
              <a:ext uri="{FF2B5EF4-FFF2-40B4-BE49-F238E27FC236}">
                <a16:creationId xmlns:a16="http://schemas.microsoft.com/office/drawing/2014/main" id="{46CDEE9A-453F-462C-ABA5-083DD6276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2190750"/>
            <a:ext cx="11518900" cy="3986213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/>
              <a:t>Цей</a:t>
            </a:r>
            <a:r>
              <a:rPr lang="ru-RU" dirty="0"/>
              <a:t> </a:t>
            </a:r>
            <a:r>
              <a:rPr lang="ru-RU" dirty="0" err="1"/>
              <a:t>коефіцієнт</a:t>
            </a:r>
            <a:r>
              <a:rPr lang="ru-RU" dirty="0"/>
              <a:t> </a:t>
            </a:r>
            <a:r>
              <a:rPr lang="ru-RU" dirty="0" err="1"/>
              <a:t>дозволяє</a:t>
            </a:r>
            <a:r>
              <a:rPr lang="ru-RU" dirty="0"/>
              <a:t> </a:t>
            </a:r>
            <a:r>
              <a:rPr lang="ru-RU" dirty="0" err="1"/>
              <a:t>обчислити</a:t>
            </a:r>
            <a:r>
              <a:rPr lang="ru-RU" dirty="0"/>
              <a:t> </a:t>
            </a:r>
            <a:r>
              <a:rPr lang="ru-RU" dirty="0" err="1"/>
              <a:t>кореляцію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якісними</a:t>
            </a:r>
            <a:r>
              <a:rPr lang="ru-RU" dirty="0"/>
              <a:t> характеристиками </a:t>
            </a:r>
            <a:r>
              <a:rPr lang="ru-RU" dirty="0" err="1"/>
              <a:t>об’єктів</a:t>
            </a:r>
            <a:r>
              <a:rPr lang="ru-RU" dirty="0"/>
              <a:t>. </a:t>
            </a:r>
            <a:r>
              <a:rPr lang="ru-RU" dirty="0" err="1"/>
              <a:t>Використовується</a:t>
            </a:r>
            <a:r>
              <a:rPr lang="ru-RU" dirty="0"/>
              <a:t> для </a:t>
            </a:r>
            <a:r>
              <a:rPr lang="ru-RU" dirty="0" err="1"/>
              <a:t>пошуку</a:t>
            </a:r>
            <a:r>
              <a:rPr lang="ru-RU" dirty="0"/>
              <a:t> </a:t>
            </a:r>
            <a:r>
              <a:rPr lang="ru-RU" dirty="0" err="1"/>
              <a:t>зв’язку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змінними</a:t>
            </a:r>
            <a:r>
              <a:rPr lang="ru-RU" dirty="0"/>
              <a:t>, </a:t>
            </a:r>
            <a:r>
              <a:rPr lang="ru-RU" dirty="0" err="1"/>
              <a:t>виміряними</a:t>
            </a:r>
            <a:r>
              <a:rPr lang="ru-RU" dirty="0"/>
              <a:t> у </a:t>
            </a:r>
            <a:r>
              <a:rPr lang="ru-RU" dirty="0" err="1"/>
              <a:t>дихотомічній</a:t>
            </a:r>
            <a:r>
              <a:rPr lang="ru-RU" dirty="0"/>
              <a:t> </a:t>
            </a:r>
            <a:r>
              <a:rPr lang="ru-RU" dirty="0" err="1"/>
              <a:t>шкалі</a:t>
            </a:r>
            <a:r>
              <a:rPr lang="ru-RU" dirty="0"/>
              <a:t> </a:t>
            </a:r>
            <a:r>
              <a:rPr lang="ru-RU" dirty="0" err="1"/>
              <a:t>найменувань</a:t>
            </a:r>
            <a:r>
              <a:rPr lang="ru-RU" dirty="0"/>
              <a:t> та коли одна </a:t>
            </a:r>
            <a:r>
              <a:rPr lang="ru-RU" dirty="0" err="1"/>
              <a:t>зі</a:t>
            </a:r>
            <a:r>
              <a:rPr lang="ru-RU" dirty="0"/>
              <a:t> </a:t>
            </a:r>
            <a:r>
              <a:rPr lang="ru-RU" dirty="0" err="1"/>
              <a:t>змінних</a:t>
            </a:r>
            <a:r>
              <a:rPr lang="ru-RU" dirty="0"/>
              <a:t> </a:t>
            </a:r>
            <a:r>
              <a:rPr lang="ru-RU" dirty="0" err="1"/>
              <a:t>виражена</a:t>
            </a:r>
            <a:r>
              <a:rPr lang="ru-RU" dirty="0"/>
              <a:t> у </a:t>
            </a:r>
            <a:r>
              <a:rPr lang="ru-RU" dirty="0" err="1"/>
              <a:t>цій</a:t>
            </a:r>
            <a:r>
              <a:rPr lang="ru-RU" dirty="0"/>
              <a:t> </a:t>
            </a:r>
            <a:r>
              <a:rPr lang="ru-RU" dirty="0" err="1"/>
              <a:t>шкалі</a:t>
            </a:r>
            <a:r>
              <a:rPr lang="ru-RU" dirty="0"/>
              <a:t>, а друга – у </a:t>
            </a:r>
            <a:r>
              <a:rPr lang="ru-RU" dirty="0" err="1"/>
              <a:t>цій</a:t>
            </a:r>
            <a:r>
              <a:rPr lang="ru-RU" dirty="0"/>
              <a:t> же </a:t>
            </a:r>
            <a:r>
              <a:rPr lang="ru-RU" dirty="0" err="1"/>
              <a:t>шкалі</a:t>
            </a:r>
            <a:r>
              <a:rPr lang="ru-RU" dirty="0"/>
              <a:t>, але з </a:t>
            </a:r>
            <a:r>
              <a:rPr lang="ru-RU" dirty="0" err="1"/>
              <a:t>припущенням</a:t>
            </a:r>
            <a:r>
              <a:rPr lang="ru-RU" dirty="0"/>
              <a:t> </a:t>
            </a:r>
            <a:r>
              <a:rPr lang="ru-RU" dirty="0" err="1"/>
              <a:t>нормальності</a:t>
            </a:r>
            <a:r>
              <a:rPr lang="ru-RU" dirty="0"/>
              <a:t>. </a:t>
            </a:r>
            <a:endParaRPr lang="en-US" dirty="0"/>
          </a:p>
          <a:p>
            <a:pPr fontAlgn="auto">
              <a:spcAft>
                <a:spcPts val="0"/>
              </a:spcAft>
              <a:defRPr/>
            </a:pPr>
            <a:r>
              <a:rPr lang="ru-RU" i="1" dirty="0"/>
              <a:t>Нехай </a:t>
            </a:r>
            <a:r>
              <a:rPr lang="ru-RU" i="1" dirty="0" err="1"/>
              <a:t>маємо</a:t>
            </a:r>
            <a:r>
              <a:rPr lang="ru-RU" i="1" dirty="0"/>
              <a:t> ряди </a:t>
            </a:r>
            <a:r>
              <a:rPr lang="ru-RU" i="1" dirty="0" err="1"/>
              <a:t>даних</a:t>
            </a:r>
            <a:r>
              <a:rPr lang="ru-RU" i="1" dirty="0"/>
              <a:t> </a:t>
            </a:r>
            <a:r>
              <a:rPr lang="uk-UA" i="1" dirty="0"/>
              <a:t>: </a:t>
            </a:r>
            <a:r>
              <a:rPr lang="ru-RU" i="1" dirty="0"/>
              <a:t>Х – </a:t>
            </a:r>
            <a:r>
              <a:rPr lang="ru-RU" i="1" dirty="0" err="1"/>
              <a:t>сімейний</a:t>
            </a:r>
            <a:r>
              <a:rPr lang="ru-RU" i="1" dirty="0"/>
              <a:t> стан (0-неодружений, 1 – </a:t>
            </a:r>
            <a:r>
              <a:rPr lang="ru-RU" i="1" dirty="0" err="1"/>
              <a:t>одружений</a:t>
            </a:r>
            <a:r>
              <a:rPr lang="ru-RU" i="1" dirty="0"/>
              <a:t>), а У – </a:t>
            </a:r>
            <a:r>
              <a:rPr lang="ru-RU" i="1" dirty="0" err="1"/>
              <a:t>навчання</a:t>
            </a:r>
            <a:r>
              <a:rPr lang="ru-RU" i="1" dirty="0"/>
              <a:t> у </a:t>
            </a:r>
            <a:r>
              <a:rPr lang="ru-RU" i="1" dirty="0" err="1"/>
              <a:t>вузі</a:t>
            </a:r>
            <a:r>
              <a:rPr lang="ru-RU" i="1" dirty="0"/>
              <a:t> (0 – </a:t>
            </a:r>
            <a:r>
              <a:rPr lang="ru-RU" i="1" dirty="0" err="1"/>
              <a:t>продовжує</a:t>
            </a:r>
            <a:r>
              <a:rPr lang="ru-RU" i="1" dirty="0"/>
              <a:t> </a:t>
            </a:r>
            <a:r>
              <a:rPr lang="ru-RU" i="1" dirty="0" err="1"/>
              <a:t>навчання</a:t>
            </a:r>
            <a:r>
              <a:rPr lang="ru-RU" i="1" dirty="0"/>
              <a:t>, 1 - </a:t>
            </a:r>
            <a:r>
              <a:rPr lang="ru-RU" i="1" dirty="0" err="1"/>
              <a:t>виключений</a:t>
            </a:r>
            <a:r>
              <a:rPr lang="ru-RU" i="1" dirty="0"/>
              <a:t>).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b="1" dirty="0"/>
              <a:t>№ </a:t>
            </a:r>
            <a:r>
              <a:rPr lang="ru-RU" dirty="0"/>
              <a:t>	</a:t>
            </a:r>
            <a:r>
              <a:rPr lang="ru-RU" b="1" dirty="0"/>
              <a:t>1 </a:t>
            </a:r>
            <a:r>
              <a:rPr lang="ru-RU" dirty="0"/>
              <a:t>	</a:t>
            </a:r>
            <a:r>
              <a:rPr lang="ru-RU" b="1" dirty="0"/>
              <a:t>2 </a:t>
            </a:r>
            <a:r>
              <a:rPr lang="ru-RU" dirty="0"/>
              <a:t>	</a:t>
            </a:r>
            <a:r>
              <a:rPr lang="ru-RU" b="1" dirty="0"/>
              <a:t>3 </a:t>
            </a:r>
            <a:r>
              <a:rPr lang="ru-RU" dirty="0"/>
              <a:t>	</a:t>
            </a:r>
            <a:r>
              <a:rPr lang="ru-RU" b="1" dirty="0"/>
              <a:t>4 </a:t>
            </a:r>
            <a:r>
              <a:rPr lang="ru-RU" dirty="0"/>
              <a:t>	</a:t>
            </a:r>
            <a:r>
              <a:rPr lang="ru-RU" b="1" dirty="0"/>
              <a:t>5 </a:t>
            </a:r>
            <a:r>
              <a:rPr lang="ru-RU" dirty="0"/>
              <a:t>	</a:t>
            </a:r>
            <a:r>
              <a:rPr lang="ru-RU" b="1" dirty="0"/>
              <a:t>6 </a:t>
            </a:r>
            <a:r>
              <a:rPr lang="ru-RU" dirty="0"/>
              <a:t>	</a:t>
            </a:r>
            <a:r>
              <a:rPr lang="ru-RU" b="1" dirty="0"/>
              <a:t>7 </a:t>
            </a:r>
            <a:r>
              <a:rPr lang="ru-RU" dirty="0"/>
              <a:t>	</a:t>
            </a:r>
            <a:r>
              <a:rPr lang="ru-RU" b="1" dirty="0"/>
              <a:t>8 </a:t>
            </a:r>
            <a:r>
              <a:rPr lang="ru-RU" dirty="0"/>
              <a:t>	</a:t>
            </a:r>
            <a:r>
              <a:rPr lang="ru-RU" b="1" dirty="0"/>
              <a:t>9 </a:t>
            </a:r>
            <a:r>
              <a:rPr lang="ru-RU" dirty="0"/>
              <a:t>	</a:t>
            </a:r>
            <a:r>
              <a:rPr lang="ru-RU" b="1" dirty="0"/>
              <a:t>10 </a:t>
            </a:r>
            <a:r>
              <a:rPr lang="ru-RU" dirty="0"/>
              <a:t>	</a:t>
            </a:r>
            <a:r>
              <a:rPr lang="ru-RU" b="1" dirty="0"/>
              <a:t>11 </a:t>
            </a:r>
            <a:r>
              <a:rPr lang="ru-RU" dirty="0"/>
              <a:t>	</a:t>
            </a:r>
            <a:r>
              <a:rPr lang="ru-RU" b="1" dirty="0"/>
              <a:t>12 </a:t>
            </a:r>
            <a:r>
              <a:rPr lang="ru-RU" dirty="0"/>
              <a:t>	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b="1" dirty="0"/>
              <a:t>Х </a:t>
            </a:r>
            <a:r>
              <a:rPr lang="ru-RU" dirty="0"/>
              <a:t>	0 	1 	0 	0 	1 	1 	0 	1 	0 	0 	0 	1 	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b="1" dirty="0"/>
              <a:t>У </a:t>
            </a:r>
            <a:r>
              <a:rPr lang="ru-RU" dirty="0"/>
              <a:t>	0 	1 	1 	0 	1 	0 	0 	1 	0 	1 	0 	1 	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8600" y="695325"/>
            <a:ext cx="7145338" cy="9271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3600" dirty="0" err="1">
                <a:solidFill>
                  <a:srgbClr val="000000"/>
                </a:solidFill>
              </a:rPr>
              <a:t>Коефіцієнт</a:t>
            </a:r>
            <a:r>
              <a:rPr lang="ru-RU" sz="3600" dirty="0">
                <a:solidFill>
                  <a:srgbClr val="000000"/>
                </a:solidFill>
              </a:rPr>
              <a:t> </a:t>
            </a:r>
            <a:r>
              <a:rPr lang="el-GR" sz="3600" dirty="0">
                <a:solidFill>
                  <a:srgbClr val="000000"/>
                </a:solidFill>
              </a:rPr>
              <a:t>ϕ </a:t>
            </a:r>
            <a:endParaRPr lang="ru-RU" sz="3600" dirty="0"/>
          </a:p>
        </p:txBody>
      </p:sp>
      <p:sp>
        <p:nvSpPr>
          <p:cNvPr id="45059" name="Номер слайда 1">
            <a:extLst>
              <a:ext uri="{FF2B5EF4-FFF2-40B4-BE49-F238E27FC236}">
                <a16:creationId xmlns:a16="http://schemas.microsoft.com/office/drawing/2014/main" id="{CE709763-D0E8-4E33-8F92-D6215ADFE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2731E657-0304-4BA0-BC36-4067FF886499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22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EDAF1-4CCD-43B2-8715-56617FB8809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21100" y="2184400"/>
            <a:ext cx="4183064" cy="106368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4C58021-A459-4211-B509-E9D02ACA8D3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900" y="3429000"/>
            <a:ext cx="6831037" cy="531299"/>
          </a:xfrm>
          <a:prstGeom prst="rect">
            <a:avLst/>
          </a:prstGeom>
          <a:blipFill>
            <a:blip r:embed="rId3"/>
            <a:stretch>
              <a:fillRect t="-22989" r="-446" b="-3908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41A8B1-5BC8-41AD-8B80-6E7C44AA021E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4039611"/>
            <a:ext cx="4872872" cy="492443"/>
          </a:xfrm>
          <a:prstGeom prst="rect">
            <a:avLst/>
          </a:prstGeom>
          <a:blipFill>
            <a:blip r:embed="rId4"/>
            <a:stretch>
              <a:fillRect t="-25000" r="-1875" b="-5125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E6639B-3C0E-446D-A39F-3FD4C9A749CF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4611366"/>
            <a:ext cx="4977260" cy="531299"/>
          </a:xfrm>
          <a:prstGeom prst="rect">
            <a:avLst/>
          </a:prstGeom>
          <a:blipFill>
            <a:blip r:embed="rId5"/>
            <a:stretch>
              <a:fillRect t="-21591" b="-38636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9C5488-1DFA-46FB-80B5-8240BB7453C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5146031"/>
            <a:ext cx="4545219" cy="492443"/>
          </a:xfrm>
          <a:prstGeom prst="rect">
            <a:avLst/>
          </a:prstGeom>
          <a:blipFill>
            <a:blip r:embed="rId6"/>
            <a:stretch>
              <a:fillRect t="-23457" b="-50617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DEDB96-CF7C-42A9-BE03-4737AC709EEA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5814117"/>
            <a:ext cx="4536178" cy="531299"/>
          </a:xfrm>
          <a:prstGeom prst="rect">
            <a:avLst/>
          </a:prstGeom>
          <a:blipFill>
            <a:blip r:embed="rId7"/>
            <a:stretch>
              <a:fillRect t="-22989" b="-3908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B37E6F5-3C1B-4AB4-852B-BDA96CEF94DE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998843" y="4118923"/>
            <a:ext cx="1546577" cy="492443"/>
          </a:xfrm>
          <a:prstGeom prst="rect">
            <a:avLst/>
          </a:prstGeom>
          <a:blipFill>
            <a:blip r:embed="rId8"/>
            <a:stretch>
              <a:fillRect t="-25000" r="-8268" b="-5125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490DECA-A60E-4F3F-80CB-80724AE6FE0D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998843" y="4769990"/>
            <a:ext cx="1672958" cy="531299"/>
          </a:xfrm>
          <a:prstGeom prst="rect">
            <a:avLst/>
          </a:prstGeom>
          <a:blipFill>
            <a:blip r:embed="rId9"/>
            <a:stretch>
              <a:fillRect t="-21591" b="-38636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713" y="779463"/>
            <a:ext cx="7145337" cy="9271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2800" b="1" dirty="0"/>
              <a:t>таблиц</a:t>
            </a:r>
            <a:r>
              <a:rPr lang="uk-UA" sz="2800" b="1" dirty="0"/>
              <a:t>я</a:t>
            </a:r>
            <a:r>
              <a:rPr lang="ru-RU" sz="2800" b="1" dirty="0"/>
              <a:t> </a:t>
            </a:r>
            <a:r>
              <a:rPr lang="ru-RU" sz="2800" b="1" dirty="0" err="1"/>
              <a:t>спряженості</a:t>
            </a:r>
            <a:r>
              <a:rPr lang="ru-RU" sz="2800" b="1" dirty="0"/>
              <a:t> </a:t>
            </a:r>
            <a:r>
              <a:rPr lang="ru-RU" sz="2800" b="1" dirty="0" err="1"/>
              <a:t>ознак</a:t>
            </a:r>
            <a:r>
              <a:rPr lang="ru-RU" sz="2800" b="1" dirty="0"/>
              <a:t> </a:t>
            </a:r>
            <a:endParaRPr lang="ru-RU" sz="2800" dirty="0"/>
          </a:p>
        </p:txBody>
      </p:sp>
      <p:sp>
        <p:nvSpPr>
          <p:cNvPr id="46083" name="Номер слайда 1">
            <a:extLst>
              <a:ext uri="{FF2B5EF4-FFF2-40B4-BE49-F238E27FC236}">
                <a16:creationId xmlns:a16="http://schemas.microsoft.com/office/drawing/2014/main" id="{BDBA3509-A4DE-48B2-A9E2-D7F1D0CF8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F76D48C0-5EAC-45FD-9DE0-89841F9E6844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23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EDAF1-4CCD-43B2-8715-56617FB8809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87500" y="4936828"/>
            <a:ext cx="8204200" cy="11417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D4FB51F4-8064-41F7-B9F2-E1F83CFCD2E7}"/>
              </a:ext>
            </a:extLst>
          </p:cNvPr>
          <p:cNvGraphicFramePr>
            <a:graphicFrameLocks noGrp="1"/>
          </p:cNvGraphicFramePr>
          <p:nvPr/>
        </p:nvGraphicFramePr>
        <p:xfrm>
          <a:off x="266700" y="1900238"/>
          <a:ext cx="11315700" cy="184467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263140">
                  <a:extLst>
                    <a:ext uri="{9D8B030D-6E8A-4147-A177-3AD203B41FA5}">
                      <a16:colId xmlns:a16="http://schemas.microsoft.com/office/drawing/2014/main" val="2367610432"/>
                    </a:ext>
                  </a:extLst>
                </a:gridCol>
                <a:gridCol w="2263140">
                  <a:extLst>
                    <a:ext uri="{9D8B030D-6E8A-4147-A177-3AD203B41FA5}">
                      <a16:colId xmlns:a16="http://schemas.microsoft.com/office/drawing/2014/main" val="1490412823"/>
                    </a:ext>
                  </a:extLst>
                </a:gridCol>
                <a:gridCol w="2263140">
                  <a:extLst>
                    <a:ext uri="{9D8B030D-6E8A-4147-A177-3AD203B41FA5}">
                      <a16:colId xmlns:a16="http://schemas.microsoft.com/office/drawing/2014/main" val="3907239317"/>
                    </a:ext>
                  </a:extLst>
                </a:gridCol>
                <a:gridCol w="2263140">
                  <a:extLst>
                    <a:ext uri="{9D8B030D-6E8A-4147-A177-3AD203B41FA5}">
                      <a16:colId xmlns:a16="http://schemas.microsoft.com/office/drawing/2014/main" val="4190009797"/>
                    </a:ext>
                  </a:extLst>
                </a:gridCol>
                <a:gridCol w="2263140">
                  <a:extLst>
                    <a:ext uri="{9D8B030D-6E8A-4147-A177-3AD203B41FA5}">
                      <a16:colId xmlns:a16="http://schemas.microsoft.com/office/drawing/2014/main" val="1539745328"/>
                    </a:ext>
                  </a:extLst>
                </a:gridCol>
              </a:tblGrid>
              <a:tr h="365886">
                <a:tc rowSpan="2" grid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Х 	</a:t>
                      </a: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405993"/>
                  </a:ext>
                </a:extLst>
              </a:tr>
              <a:tr h="365886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631550"/>
                  </a:ext>
                </a:extLst>
              </a:tr>
              <a:tr h="37096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	</a:t>
                      </a: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a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b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a+b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837842"/>
                  </a:ext>
                </a:extLst>
              </a:tr>
              <a:tr h="37096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c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d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c+d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376379"/>
                  </a:ext>
                </a:extLst>
              </a:tr>
              <a:tr h="3709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a+c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err="1"/>
                        <a:t>b+d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n</a:t>
                      </a:r>
                      <a:endParaRPr lang="ru-RU" sz="1800" dirty="0"/>
                    </a:p>
                  </a:txBody>
                  <a:tcPr marT="45736" marB="457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68787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713" y="779463"/>
            <a:ext cx="7145337" cy="9271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uk-UA" sz="2800" b="1" dirty="0"/>
              <a:t>Приклад </a:t>
            </a:r>
            <a:endParaRPr lang="ru-RU" sz="2800" dirty="0"/>
          </a:p>
        </p:txBody>
      </p:sp>
      <p:sp>
        <p:nvSpPr>
          <p:cNvPr id="47107" name="Номер слайда 1">
            <a:extLst>
              <a:ext uri="{FF2B5EF4-FFF2-40B4-BE49-F238E27FC236}">
                <a16:creationId xmlns:a16="http://schemas.microsoft.com/office/drawing/2014/main" id="{77E7134F-5811-4185-BB5D-18CBEF021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B842748B-4422-4FC5-B424-5D8603B1DD2E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24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EDAF1-4CCD-43B2-8715-56617FB8809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587500" y="4936828"/>
            <a:ext cx="8204200" cy="731482"/>
          </a:xfrm>
          <a:prstGeom prst="rect">
            <a:avLst/>
          </a:prstGeom>
          <a:blipFill>
            <a:blip r:embed="rId2"/>
            <a:stretch>
              <a:fillRect t="-1667" b="-1583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D4FB51F4-8064-41F7-B9F2-E1F83CFCD2E7}"/>
              </a:ext>
            </a:extLst>
          </p:cNvPr>
          <p:cNvGraphicFramePr>
            <a:graphicFrameLocks noGrp="1"/>
          </p:cNvGraphicFramePr>
          <p:nvPr/>
        </p:nvGraphicFramePr>
        <p:xfrm>
          <a:off x="2125663" y="1916113"/>
          <a:ext cx="7145335" cy="1828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29067">
                  <a:extLst>
                    <a:ext uri="{9D8B030D-6E8A-4147-A177-3AD203B41FA5}">
                      <a16:colId xmlns:a16="http://schemas.microsoft.com/office/drawing/2014/main" val="2367610432"/>
                    </a:ext>
                  </a:extLst>
                </a:gridCol>
                <a:gridCol w="1506054">
                  <a:extLst>
                    <a:ext uri="{9D8B030D-6E8A-4147-A177-3AD203B41FA5}">
                      <a16:colId xmlns:a16="http://schemas.microsoft.com/office/drawing/2014/main" val="1490412823"/>
                    </a:ext>
                  </a:extLst>
                </a:gridCol>
                <a:gridCol w="1352080">
                  <a:extLst>
                    <a:ext uri="{9D8B030D-6E8A-4147-A177-3AD203B41FA5}">
                      <a16:colId xmlns:a16="http://schemas.microsoft.com/office/drawing/2014/main" val="3907239317"/>
                    </a:ext>
                  </a:extLst>
                </a:gridCol>
                <a:gridCol w="1429067">
                  <a:extLst>
                    <a:ext uri="{9D8B030D-6E8A-4147-A177-3AD203B41FA5}">
                      <a16:colId xmlns:a16="http://schemas.microsoft.com/office/drawing/2014/main" val="4190009797"/>
                    </a:ext>
                  </a:extLst>
                </a:gridCol>
                <a:gridCol w="1429067">
                  <a:extLst>
                    <a:ext uri="{9D8B030D-6E8A-4147-A177-3AD203B41FA5}">
                      <a16:colId xmlns:a16="http://schemas.microsoft.com/office/drawing/2014/main" val="1539745328"/>
                    </a:ext>
                  </a:extLst>
                </a:gridCol>
              </a:tblGrid>
              <a:tr h="364727"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Х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405993"/>
                  </a:ext>
                </a:extLst>
              </a:tr>
              <a:tr h="36472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631550"/>
                  </a:ext>
                </a:extLst>
              </a:tr>
              <a:tr h="36472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dirty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dirty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837842"/>
                  </a:ext>
                </a:extLst>
              </a:tr>
              <a:tr h="36472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dirty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376379"/>
                  </a:ext>
                </a:extLst>
              </a:tr>
              <a:tr h="3647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12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68787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 1">
            <a:extLst>
              <a:ext uri="{FF2B5EF4-FFF2-40B4-BE49-F238E27FC236}">
                <a16:creationId xmlns:a16="http://schemas.microsoft.com/office/drawing/2014/main" id="{81E3D71E-250D-416C-9264-F82C1A3020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i="1"/>
              <a:t>ТОЧКОВИЙ БІСЕРІАЛЬНИЙ КОЕФІЦІЄНТ КОРЕЛЯЦІЇ </a:t>
            </a:r>
            <a:endParaRPr lang="uk-UA" altLang="ru-RU"/>
          </a:p>
        </p:txBody>
      </p:sp>
      <p:sp>
        <p:nvSpPr>
          <p:cNvPr id="5" name="Місце для вмісту 4">
            <a:extLst>
              <a:ext uri="{FF2B5EF4-FFF2-40B4-BE49-F238E27FC236}">
                <a16:creationId xmlns:a16="http://schemas.microsoft.com/office/drawing/2014/main" id="{46CDEE9A-453F-462C-ABA5-083DD6276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2190750"/>
            <a:ext cx="11518900" cy="39862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/>
              <a:t>Цей</a:t>
            </a:r>
            <a:r>
              <a:rPr lang="ru-RU" dirty="0"/>
              <a:t> </a:t>
            </a:r>
            <a:r>
              <a:rPr lang="ru-RU" dirty="0" err="1"/>
              <a:t>коефіцієнт</a:t>
            </a:r>
            <a:r>
              <a:rPr lang="ru-RU" dirty="0"/>
              <a:t> </a:t>
            </a:r>
            <a:r>
              <a:rPr lang="ru-RU" dirty="0" err="1"/>
              <a:t>кореляції</a:t>
            </a:r>
            <a:r>
              <a:rPr lang="ru-RU" dirty="0"/>
              <a:t> </a:t>
            </a:r>
            <a:r>
              <a:rPr lang="ru-RU" dirty="0" err="1"/>
              <a:t>використовується</a:t>
            </a:r>
            <a:r>
              <a:rPr lang="ru-RU" dirty="0"/>
              <a:t> у </a:t>
            </a:r>
            <a:r>
              <a:rPr lang="ru-RU" dirty="0" err="1"/>
              <a:t>випадку</a:t>
            </a:r>
            <a:r>
              <a:rPr lang="ru-RU" dirty="0"/>
              <a:t>, коли </a:t>
            </a:r>
            <a:r>
              <a:rPr lang="ru-RU" dirty="0">
                <a:solidFill>
                  <a:srgbClr val="0070C0"/>
                </a:solidFill>
              </a:rPr>
              <a:t>одна</a:t>
            </a:r>
            <a:r>
              <a:rPr lang="ru-RU" dirty="0"/>
              <a:t> </a:t>
            </a:r>
            <a:r>
              <a:rPr lang="ru-RU" dirty="0" err="1"/>
              <a:t>змінна</a:t>
            </a:r>
            <a:r>
              <a:rPr lang="ru-RU" dirty="0"/>
              <a:t> </a:t>
            </a:r>
            <a:r>
              <a:rPr lang="ru-RU" dirty="0" err="1"/>
              <a:t>виміряна</a:t>
            </a:r>
            <a:r>
              <a:rPr lang="ru-RU" dirty="0"/>
              <a:t> у </a:t>
            </a:r>
            <a:r>
              <a:rPr lang="ru-RU" dirty="0" err="1">
                <a:solidFill>
                  <a:srgbClr val="FF0000"/>
                </a:solidFill>
              </a:rPr>
              <a:t>дихотомічній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шкалі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найменувань</a:t>
            </a:r>
            <a:r>
              <a:rPr lang="ru-RU" dirty="0"/>
              <a:t>, а </a:t>
            </a:r>
            <a:r>
              <a:rPr lang="ru-RU" dirty="0">
                <a:solidFill>
                  <a:srgbClr val="0070C0"/>
                </a:solidFill>
              </a:rPr>
              <a:t>друга</a:t>
            </a:r>
            <a:r>
              <a:rPr lang="ru-RU" dirty="0"/>
              <a:t> – в </a:t>
            </a:r>
            <a:r>
              <a:rPr lang="ru-RU" dirty="0" err="1">
                <a:solidFill>
                  <a:srgbClr val="FF0000"/>
                </a:solidFill>
              </a:rPr>
              <a:t>шкалі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інтервалів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чи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відношень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(</a:t>
            </a:r>
            <a:r>
              <a:rPr lang="ru-RU" dirty="0" err="1"/>
              <a:t>бісеріальний</a:t>
            </a:r>
            <a:r>
              <a:rPr lang="ru-RU" dirty="0"/>
              <a:t> – тому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мова</a:t>
            </a:r>
            <a:r>
              <a:rPr lang="ru-RU" dirty="0"/>
              <a:t> </a:t>
            </a:r>
            <a:r>
              <a:rPr lang="ru-RU" dirty="0" err="1"/>
              <a:t>йдеться</a:t>
            </a:r>
            <a:r>
              <a:rPr lang="ru-RU" dirty="0"/>
              <a:t> про </a:t>
            </a:r>
            <a:r>
              <a:rPr lang="ru-RU" dirty="0" err="1"/>
              <a:t>дві</a:t>
            </a:r>
            <a:r>
              <a:rPr lang="ru-RU" dirty="0"/>
              <a:t> </a:t>
            </a:r>
            <a:r>
              <a:rPr lang="ru-RU" dirty="0" err="1"/>
              <a:t>серії</a:t>
            </a:r>
            <a:r>
              <a:rPr lang="ru-RU" dirty="0"/>
              <a:t> </a:t>
            </a:r>
            <a:r>
              <a:rPr lang="ru-RU" dirty="0" err="1"/>
              <a:t>об’єктів</a:t>
            </a:r>
            <a:r>
              <a:rPr lang="ru-RU" dirty="0"/>
              <a:t> – </a:t>
            </a:r>
            <a:r>
              <a:rPr lang="ru-RU" dirty="0" err="1"/>
              <a:t>ті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0 по Х, і </a:t>
            </a:r>
            <a:r>
              <a:rPr lang="ru-RU" dirty="0" err="1"/>
              <a:t>ті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мають</a:t>
            </a:r>
            <a:r>
              <a:rPr lang="ru-RU" dirty="0"/>
              <a:t> 1 по Х).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err="1"/>
              <a:t>Дослідження</a:t>
            </a:r>
            <a:r>
              <a:rPr lang="ru-RU" dirty="0"/>
              <a:t> </a:t>
            </a:r>
            <a:r>
              <a:rPr lang="ru-RU" dirty="0" err="1"/>
              <a:t>зв’язку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статтю</a:t>
            </a:r>
            <a:r>
              <a:rPr lang="ru-RU" dirty="0"/>
              <a:t> та </a:t>
            </a:r>
            <a:r>
              <a:rPr lang="ru-RU" dirty="0" err="1"/>
              <a:t>рівнем</a:t>
            </a:r>
            <a:r>
              <a:rPr lang="ru-RU" dirty="0"/>
              <a:t> </a:t>
            </a:r>
            <a:r>
              <a:rPr lang="ru-RU" dirty="0" err="1"/>
              <a:t>тривожності</a:t>
            </a:r>
            <a:endParaRPr lang="ru-RU" dirty="0"/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dirty="0"/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DC8C66D5-9E29-4E8F-A77E-2776361B0E0F}"/>
              </a:ext>
            </a:extLst>
          </p:cNvPr>
          <p:cNvGraphicFramePr>
            <a:graphicFrameLocks noGrp="1"/>
          </p:cNvGraphicFramePr>
          <p:nvPr/>
        </p:nvGraphicFramePr>
        <p:xfrm>
          <a:off x="817563" y="3932238"/>
          <a:ext cx="10553700" cy="188125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184400">
                  <a:extLst>
                    <a:ext uri="{9D8B030D-6E8A-4147-A177-3AD203B41FA5}">
                      <a16:colId xmlns:a16="http://schemas.microsoft.com/office/drawing/2014/main" val="1535836001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4158739932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8414258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660985889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3382535708"/>
                    </a:ext>
                  </a:extLst>
                </a:gridCol>
                <a:gridCol w="596900">
                  <a:extLst>
                    <a:ext uri="{9D8B030D-6E8A-4147-A177-3AD203B41FA5}">
                      <a16:colId xmlns:a16="http://schemas.microsoft.com/office/drawing/2014/main" val="1441211527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55211029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32869229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1435879856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412421746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14246165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600515865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169394972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12680245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328394755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1288316119"/>
                    </a:ext>
                  </a:extLst>
                </a:gridCol>
              </a:tblGrid>
              <a:tr h="620591">
                <a:tc>
                  <a:txBody>
                    <a:bodyPr/>
                    <a:lstStyle/>
                    <a:p>
                      <a:r>
                        <a:rPr lang="uk-UA" sz="1800" dirty="0"/>
                        <a:t>№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2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3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4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5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6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7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8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9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12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13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14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800" dirty="0"/>
                        <a:t>15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90033"/>
                  </a:ext>
                </a:extLst>
              </a:tr>
              <a:tr h="640005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Стать (1-ч, 0-ж) (Х) 	</a:t>
                      </a:r>
                    </a:p>
                    <a:p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7919827"/>
                  </a:ext>
                </a:extLst>
              </a:tr>
              <a:tr h="620591"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Тривожність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(У) 	</a:t>
                      </a: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170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165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140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183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157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152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163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168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155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157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160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800" dirty="0"/>
                        <a:t>152</a:t>
                      </a:r>
                      <a:endParaRPr lang="ru-RU" sz="1800" dirty="0"/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89094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2768600" y="695324"/>
            <a:ext cx="7145339" cy="927099"/>
          </a:xfrm>
          <a:blipFill>
            <a:blip r:embed="rId2"/>
            <a:stretch>
              <a:fillRect t="-9091"/>
            </a:stretch>
          </a:blipFill>
          <a:ln w="12700" cap="flat" algn="ctr">
            <a:solidFill>
              <a:schemeClr val="dk1"/>
            </a:solidFill>
            <a:miter lim="800000"/>
          </a:ln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50179" name="Номер слайда 1">
            <a:extLst>
              <a:ext uri="{FF2B5EF4-FFF2-40B4-BE49-F238E27FC236}">
                <a16:creationId xmlns:a16="http://schemas.microsoft.com/office/drawing/2014/main" id="{5CA65316-4D8B-43C4-9865-32CF16593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4ECA3BFE-7102-44A9-8856-4538AF3B5368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26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EDAF1-4CCD-43B2-8715-56617FB8809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21100" y="2184400"/>
            <a:ext cx="5791200" cy="145501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41A8B1-5BC8-41AD-8B80-6E7C44AA021E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4039611"/>
            <a:ext cx="8490145" cy="492443"/>
          </a:xfrm>
          <a:prstGeom prst="rect">
            <a:avLst/>
          </a:prstGeom>
          <a:blipFill>
            <a:blip r:embed="rId4"/>
            <a:stretch>
              <a:fillRect t="-25000" r="-790" b="-5125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E6639B-3C0E-446D-A39F-3FD4C9A749CF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4611366"/>
            <a:ext cx="8795869" cy="492443"/>
          </a:xfrm>
          <a:prstGeom prst="rect">
            <a:avLst/>
          </a:prstGeom>
          <a:blipFill>
            <a:blip r:embed="rId5"/>
            <a:stretch>
              <a:fillRect t="-23457" r="-277" b="-50617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9C5488-1DFA-46FB-80B5-8240BB7453C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5146031"/>
            <a:ext cx="3227743" cy="531299"/>
          </a:xfrm>
          <a:prstGeom prst="rect">
            <a:avLst/>
          </a:prstGeom>
          <a:blipFill>
            <a:blip r:embed="rId6"/>
            <a:stretch>
              <a:fillRect t="-21839" r="-3396" b="-4023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DEDB96-CF7C-42A9-BE03-4737AC709EEA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15899" y="5814117"/>
            <a:ext cx="4536435" cy="492443"/>
          </a:xfrm>
          <a:prstGeom prst="rect">
            <a:avLst/>
          </a:prstGeom>
          <a:blipFill>
            <a:blip r:embed="rId7"/>
            <a:stretch>
              <a:fillRect t="-24691" r="-2148" b="-4938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6AF9C9-5C95-4598-BA00-961F880ACB11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689599" y="5205028"/>
            <a:ext cx="4989636" cy="492443"/>
          </a:xfrm>
          <a:prstGeom prst="rect">
            <a:avLst/>
          </a:prstGeom>
          <a:blipFill>
            <a:blip r:embed="rId8"/>
            <a:stretch>
              <a:fillRect t="-24691" r="-1832" b="-4938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CCBCFE-C7D4-41DE-9B2D-C7DAD96BA03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689599" y="5827668"/>
            <a:ext cx="3573351" cy="492443"/>
          </a:xfrm>
          <a:prstGeom prst="rect">
            <a:avLst/>
          </a:prstGeom>
          <a:blipFill>
            <a:blip r:embed="rId9"/>
            <a:stretch>
              <a:fillRect t="-24691" b="-4938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841966" y="634531"/>
            <a:ext cx="9140233" cy="927099"/>
          </a:xfrm>
          <a:blipFill>
            <a:blip r:embed="rId2"/>
            <a:stretch>
              <a:fillRect t="-9091"/>
            </a:stretch>
          </a:blipFill>
          <a:ln w="12700" cap="flat" algn="ctr">
            <a:solidFill>
              <a:schemeClr val="dk1"/>
            </a:solidFill>
            <a:miter lim="800000"/>
          </a:ln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51203" name="Номер слайда 1">
            <a:extLst>
              <a:ext uri="{FF2B5EF4-FFF2-40B4-BE49-F238E27FC236}">
                <a16:creationId xmlns:a16="http://schemas.microsoft.com/office/drawing/2014/main" id="{6E826AB2-1896-4046-BE97-C963FCAAC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DC9A4E16-3F61-4E72-87D4-6E6602F7002F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27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EDAF1-4CCD-43B2-8715-56617FB8809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822700" y="3428999"/>
            <a:ext cx="7823200" cy="1002134"/>
          </a:xfrm>
          <a:prstGeom prst="rect">
            <a:avLst/>
          </a:prstGeom>
          <a:blipFill>
            <a:blip r:embed="rId3"/>
            <a:stretch>
              <a:fillRect b="-606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41A8B1-5BC8-41AD-8B80-6E7C44AA021E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6409" y="2419464"/>
            <a:ext cx="2257221" cy="492443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E6639B-3C0E-446D-A39F-3FD4C9A749CF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6409" y="3182778"/>
            <a:ext cx="2247731" cy="492443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9C5488-1DFA-46FB-80B5-8240BB7453C8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1890" y="3946092"/>
            <a:ext cx="1407373" cy="531299"/>
          </a:xfrm>
          <a:prstGeom prst="rect">
            <a:avLst/>
          </a:prstGeom>
          <a:blipFill>
            <a:blip r:embed="rId6"/>
            <a:stretch>
              <a:fillRect t="-21839" r="-16883" b="-40230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BDEDB96-CF7C-42A9-BE03-4737AC709EEA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2985" y="4748262"/>
            <a:ext cx="929165" cy="492443"/>
          </a:xfrm>
          <a:prstGeom prst="rect">
            <a:avLst/>
          </a:prstGeom>
          <a:blipFill>
            <a:blip r:embed="rId7"/>
            <a:stretch>
              <a:fillRect t="-24691" r="-25658" b="-49383"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6AF9C9-5C95-4598-BA00-961F880ACB11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06409" y="5335225"/>
            <a:ext cx="1271117" cy="492443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0CCBCFE-C7D4-41DE-9B2D-C7DAD96BA037}"/>
              </a:ext>
            </a:extLst>
          </p:cNvPr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72985" y="6043486"/>
            <a:ext cx="1337867" cy="481094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</p:spTree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 1">
            <a:extLst>
              <a:ext uri="{FF2B5EF4-FFF2-40B4-BE49-F238E27FC236}">
                <a16:creationId xmlns:a16="http://schemas.microsoft.com/office/drawing/2014/main" id="{18FB4850-90B7-42D8-BD0E-5F0BF41CF0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i="1"/>
              <a:t>ТЕТРАХОРИЧНИЙ КОЕФІЦІЄНТ КОРЕЛЯЦІЇ </a:t>
            </a:r>
            <a:endParaRPr lang="uk-UA" altLang="ru-RU"/>
          </a:p>
        </p:txBody>
      </p:sp>
      <p:sp>
        <p:nvSpPr>
          <p:cNvPr id="52227" name="Місце для вмісту 4">
            <a:extLst>
              <a:ext uri="{FF2B5EF4-FFF2-40B4-BE49-F238E27FC236}">
                <a16:creationId xmlns:a16="http://schemas.microsoft.com/office/drawing/2014/main" id="{DCD6A854-EB62-4FC7-9C01-644C96DD46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06400" y="2190750"/>
            <a:ext cx="11518900" cy="3986213"/>
          </a:xfrm>
        </p:spPr>
        <p:txBody>
          <a:bodyPr wrap="square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indent="0">
              <a:buFont typeface="Wingdings" panose="05000000000000000000" pitchFamily="2" charset="2"/>
              <a:buNone/>
            </a:pPr>
            <a:r>
              <a:rPr lang="ru-RU" sz="4000" dirty="0" err="1"/>
              <a:t>Якщо</a:t>
            </a:r>
            <a:r>
              <a:rPr lang="ru-RU" sz="4000" dirty="0"/>
              <a:t> ми </a:t>
            </a:r>
            <a:r>
              <a:rPr lang="ru-RU" sz="4000" dirty="0" err="1"/>
              <a:t>маємо</a:t>
            </a:r>
            <a:r>
              <a:rPr lang="ru-RU" sz="4000" dirty="0"/>
              <a:t> справу </a:t>
            </a:r>
            <a:r>
              <a:rPr lang="ru-RU" sz="4000" dirty="0" err="1"/>
              <a:t>із</a:t>
            </a:r>
            <a:r>
              <a:rPr lang="ru-RU" sz="4000" dirty="0"/>
              <a:t> </a:t>
            </a:r>
            <a:r>
              <a:rPr lang="ru-RU" sz="4000" dirty="0" err="1"/>
              <a:t>двома</a:t>
            </a:r>
            <a:r>
              <a:rPr lang="ru-RU" sz="4000" dirty="0"/>
              <a:t> </a:t>
            </a:r>
            <a:r>
              <a:rPr lang="ru-RU" sz="4000" dirty="0" err="1"/>
              <a:t>змінними</a:t>
            </a:r>
            <a:r>
              <a:rPr lang="ru-RU" sz="4000" dirty="0"/>
              <a:t>, </a:t>
            </a:r>
            <a:r>
              <a:rPr lang="ru-RU" sz="4000" dirty="0" err="1"/>
              <a:t>виміряними</a:t>
            </a:r>
            <a:r>
              <a:rPr lang="ru-RU" sz="4000" dirty="0"/>
              <a:t> в </a:t>
            </a:r>
            <a:r>
              <a:rPr lang="ru-RU" sz="4000" dirty="0" err="1"/>
              <a:t>дихотомічних</a:t>
            </a:r>
            <a:r>
              <a:rPr lang="ru-RU" sz="4000" dirty="0"/>
              <a:t> шкалах, але </a:t>
            </a:r>
            <a:r>
              <a:rPr lang="ru-RU" sz="4000" dirty="0" err="1"/>
              <a:t>вважаємо</a:t>
            </a:r>
            <a:r>
              <a:rPr lang="ru-RU" sz="4000" dirty="0"/>
              <a:t>, </a:t>
            </a:r>
            <a:r>
              <a:rPr lang="ru-RU" sz="4000" dirty="0" err="1"/>
              <a:t>що</a:t>
            </a:r>
            <a:r>
              <a:rPr lang="ru-RU" sz="4000" dirty="0"/>
              <a:t> з </a:t>
            </a:r>
            <a:r>
              <a:rPr lang="ru-RU" sz="4000" dirty="0" err="1"/>
              <a:t>використанням</a:t>
            </a:r>
            <a:r>
              <a:rPr lang="ru-RU" sz="4000" dirty="0"/>
              <a:t> </a:t>
            </a:r>
            <a:r>
              <a:rPr lang="ru-RU" sz="4000" dirty="0" err="1"/>
              <a:t>інших</a:t>
            </a:r>
            <a:r>
              <a:rPr lang="ru-RU" sz="4000" dirty="0"/>
              <a:t> </a:t>
            </a:r>
            <a:r>
              <a:rPr lang="ru-RU" sz="4000" dirty="0" err="1"/>
              <a:t>складніших</a:t>
            </a:r>
            <a:r>
              <a:rPr lang="ru-RU" sz="4000" dirty="0"/>
              <a:t> </a:t>
            </a:r>
            <a:r>
              <a:rPr lang="ru-RU" sz="4000" dirty="0" err="1"/>
              <a:t>методів</a:t>
            </a:r>
            <a:r>
              <a:rPr lang="ru-RU" sz="4000" dirty="0"/>
              <a:t>, </a:t>
            </a:r>
            <a:r>
              <a:rPr lang="ru-RU" sz="4000" dirty="0" err="1"/>
              <a:t>які</a:t>
            </a:r>
            <a:r>
              <a:rPr lang="ru-RU" sz="4000" dirty="0"/>
              <a:t> нам </a:t>
            </a:r>
            <a:r>
              <a:rPr lang="ru-RU" sz="4000" dirty="0" err="1"/>
              <a:t>поки</a:t>
            </a:r>
            <a:r>
              <a:rPr lang="ru-RU" sz="4000" dirty="0"/>
              <a:t> </a:t>
            </a:r>
            <a:r>
              <a:rPr lang="ru-RU" sz="4000" dirty="0" err="1"/>
              <a:t>що</a:t>
            </a:r>
            <a:r>
              <a:rPr lang="ru-RU" sz="4000" dirty="0"/>
              <a:t> </a:t>
            </a:r>
            <a:r>
              <a:rPr lang="ru-RU" sz="4000" dirty="0" err="1"/>
              <a:t>недоступні</a:t>
            </a:r>
            <a:r>
              <a:rPr lang="ru-RU" sz="4000" dirty="0"/>
              <a:t>, </a:t>
            </a:r>
            <a:r>
              <a:rPr lang="ru-RU" sz="4000" dirty="0" err="1"/>
              <a:t>можна</a:t>
            </a:r>
            <a:r>
              <a:rPr lang="ru-RU" sz="4000" dirty="0"/>
              <a:t> </a:t>
            </a:r>
            <a:r>
              <a:rPr lang="ru-RU" sz="4000" dirty="0" err="1"/>
              <a:t>було</a:t>
            </a:r>
            <a:r>
              <a:rPr lang="ru-RU" sz="4000" dirty="0"/>
              <a:t> б </a:t>
            </a:r>
            <a:r>
              <a:rPr lang="ru-RU" sz="4000" dirty="0" err="1"/>
              <a:t>отримати</a:t>
            </a:r>
            <a:r>
              <a:rPr lang="ru-RU" sz="4000" dirty="0"/>
              <a:t> </a:t>
            </a:r>
            <a:r>
              <a:rPr lang="ru-RU" sz="4000" dirty="0" err="1"/>
              <a:t>точніші</a:t>
            </a:r>
            <a:r>
              <a:rPr lang="ru-RU" sz="4000" dirty="0"/>
              <a:t> </a:t>
            </a:r>
            <a:r>
              <a:rPr lang="ru-RU" sz="4000" dirty="0" err="1"/>
              <a:t>дані</a:t>
            </a:r>
            <a:r>
              <a:rPr lang="ru-RU" sz="4000" dirty="0"/>
              <a:t>, </a:t>
            </a:r>
            <a:r>
              <a:rPr lang="ru-RU" sz="4000" dirty="0" err="1"/>
              <a:t>які</a:t>
            </a:r>
            <a:r>
              <a:rPr lang="ru-RU" sz="4000" dirty="0"/>
              <a:t> </a:t>
            </a:r>
            <a:r>
              <a:rPr lang="ru-RU" sz="4000" dirty="0" err="1"/>
              <a:t>розподілилися</a:t>
            </a:r>
            <a:r>
              <a:rPr lang="ru-RU" sz="4000" dirty="0"/>
              <a:t> б нормально, то </a:t>
            </a:r>
            <a:r>
              <a:rPr lang="ru-RU" sz="4000" dirty="0" err="1"/>
              <a:t>варто</a:t>
            </a:r>
            <a:r>
              <a:rPr lang="ru-RU" sz="4000" dirty="0"/>
              <a:t> </a:t>
            </a:r>
            <a:r>
              <a:rPr lang="ru-RU" sz="4000" dirty="0" err="1"/>
              <a:t>використати</a:t>
            </a:r>
            <a:r>
              <a:rPr lang="ru-RU" sz="4000" dirty="0"/>
              <a:t> </a:t>
            </a:r>
            <a:r>
              <a:rPr lang="ru-RU" sz="4000" dirty="0" err="1"/>
              <a:t>тетрахоричний</a:t>
            </a:r>
            <a:r>
              <a:rPr lang="ru-RU" sz="4000" dirty="0"/>
              <a:t> </a:t>
            </a:r>
            <a:r>
              <a:rPr lang="ru-RU" sz="4000" dirty="0" err="1"/>
              <a:t>коефіцієнт</a:t>
            </a:r>
            <a:r>
              <a:rPr lang="ru-RU" sz="4000" dirty="0"/>
              <a:t> </a:t>
            </a:r>
            <a:r>
              <a:rPr lang="ru-RU" sz="4000" dirty="0" err="1"/>
              <a:t>кореляції</a:t>
            </a:r>
            <a:r>
              <a:rPr lang="ru-RU" sz="4000" dirty="0"/>
              <a:t>.</a:t>
            </a:r>
            <a:endParaRPr lang="ru-RU" altLang="ru-RU" sz="4000" dirty="0"/>
          </a:p>
        </p:txBody>
      </p:sp>
    </p:spTree>
    <p:extLst>
      <p:ext uri="{BB962C8B-B14F-4D97-AF65-F5344CB8AC3E}">
        <p14:creationId xmlns:p14="http://schemas.microsoft.com/office/powerpoint/2010/main" val="3752927471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832949-E933-4368-B70A-DDE3F3A29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Приклад </a:t>
            </a:r>
            <a:endParaRPr lang="ru-RU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3EE7E7B0-F56A-4365-9A3D-39F09697C7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err="1"/>
              <a:t>Уявімо</a:t>
            </a:r>
            <a:r>
              <a:rPr lang="ru-RU" sz="3200" dirty="0"/>
              <a:t>, </a:t>
            </a:r>
            <a:r>
              <a:rPr lang="ru-RU" sz="3200" dirty="0" err="1"/>
              <a:t>що</a:t>
            </a:r>
            <a:r>
              <a:rPr lang="ru-RU" sz="3200" dirty="0"/>
              <a:t> </a:t>
            </a:r>
            <a:r>
              <a:rPr lang="ru-RU" sz="3200" dirty="0" err="1"/>
              <a:t>було</a:t>
            </a:r>
            <a:r>
              <a:rPr lang="ru-RU" sz="3200" dirty="0"/>
              <a:t> проведено </a:t>
            </a:r>
            <a:r>
              <a:rPr lang="ru-RU" sz="3200" dirty="0" err="1"/>
              <a:t>дослідження</a:t>
            </a:r>
            <a:r>
              <a:rPr lang="ru-RU" sz="3200" dirty="0"/>
              <a:t> </a:t>
            </a:r>
            <a:r>
              <a:rPr lang="ru-RU" sz="3200" dirty="0" err="1"/>
              <a:t>зв’язку</a:t>
            </a:r>
            <a:r>
              <a:rPr lang="ru-RU" sz="3200" dirty="0"/>
              <a:t> </a:t>
            </a:r>
            <a:r>
              <a:rPr lang="ru-RU" sz="3200" dirty="0" err="1"/>
              <a:t>між</a:t>
            </a:r>
            <a:r>
              <a:rPr lang="ru-RU" sz="3200" dirty="0"/>
              <a:t> </a:t>
            </a:r>
            <a:r>
              <a:rPr lang="ru-RU" sz="3200" dirty="0" err="1"/>
              <a:t>мотивацією</a:t>
            </a:r>
            <a:r>
              <a:rPr lang="ru-RU" sz="3200" dirty="0"/>
              <a:t> </a:t>
            </a:r>
            <a:r>
              <a:rPr lang="ru-RU" sz="3200" dirty="0" err="1"/>
              <a:t>досягнення</a:t>
            </a:r>
            <a:r>
              <a:rPr lang="ru-RU" sz="3200" dirty="0"/>
              <a:t> та </a:t>
            </a:r>
            <a:r>
              <a:rPr lang="ru-RU" sz="3200" dirty="0" err="1"/>
              <a:t>рівнем</a:t>
            </a:r>
            <a:r>
              <a:rPr lang="ru-RU" sz="3200" dirty="0"/>
              <a:t> </a:t>
            </a:r>
            <a:r>
              <a:rPr lang="ru-RU" sz="3200" dirty="0" err="1"/>
              <a:t>тривожності</a:t>
            </a:r>
            <a:r>
              <a:rPr lang="ru-RU" sz="3200" dirty="0"/>
              <a:t>, у </a:t>
            </a:r>
            <a:r>
              <a:rPr lang="ru-RU" sz="3200" dirty="0" err="1"/>
              <a:t>якому</a:t>
            </a:r>
            <a:r>
              <a:rPr lang="ru-RU" sz="3200" dirty="0"/>
              <a:t> взяли участь 100 </a:t>
            </a:r>
            <a:r>
              <a:rPr lang="ru-RU" sz="3200" dirty="0" err="1"/>
              <a:t>осіб</a:t>
            </a:r>
            <a:r>
              <a:rPr lang="ru-RU" sz="3200" dirty="0"/>
              <a:t>. </a:t>
            </a:r>
            <a:r>
              <a:rPr lang="ru-RU" sz="3200" dirty="0" err="1"/>
              <a:t>Однак</a:t>
            </a:r>
            <a:r>
              <a:rPr lang="ru-RU" sz="3200" dirty="0"/>
              <a:t>, </a:t>
            </a:r>
            <a:r>
              <a:rPr lang="ru-RU" sz="3200" dirty="0" err="1"/>
              <a:t>внаслідок</a:t>
            </a:r>
            <a:r>
              <a:rPr lang="ru-RU" sz="3200" dirty="0"/>
              <a:t> </a:t>
            </a:r>
            <a:r>
              <a:rPr lang="ru-RU" sz="3200" dirty="0" err="1"/>
              <a:t>відсутності</a:t>
            </a:r>
            <a:r>
              <a:rPr lang="ru-RU" sz="3200" dirty="0"/>
              <a:t> </a:t>
            </a:r>
            <a:r>
              <a:rPr lang="ru-RU" sz="3200" dirty="0" err="1"/>
              <a:t>ліцензії</a:t>
            </a:r>
            <a:r>
              <a:rPr lang="ru-RU" sz="3200" dirty="0"/>
              <a:t> на </a:t>
            </a:r>
            <a:r>
              <a:rPr lang="ru-RU" sz="3200" dirty="0" err="1"/>
              <a:t>тестові</a:t>
            </a:r>
            <a:r>
              <a:rPr lang="ru-RU" sz="3200" dirty="0"/>
              <a:t> методики, </a:t>
            </a:r>
            <a:r>
              <a:rPr lang="ru-RU" sz="3200" dirty="0" err="1"/>
              <a:t>які</a:t>
            </a:r>
            <a:r>
              <a:rPr lang="ru-RU" sz="3200" dirty="0"/>
              <a:t> </a:t>
            </a:r>
            <a:r>
              <a:rPr lang="ru-RU" sz="3200" dirty="0" err="1"/>
              <a:t>вимірюють</a:t>
            </a:r>
            <a:r>
              <a:rPr lang="ru-RU" sz="3200" dirty="0"/>
              <a:t> </a:t>
            </a:r>
            <a:r>
              <a:rPr lang="ru-RU" sz="3200" dirty="0" err="1"/>
              <a:t>ці</a:t>
            </a:r>
            <a:r>
              <a:rPr lang="ru-RU" sz="3200" dirty="0"/>
              <a:t> </a:t>
            </a:r>
            <a:r>
              <a:rPr lang="ru-RU" sz="3200" dirty="0" err="1"/>
              <a:t>якості</a:t>
            </a:r>
            <a:r>
              <a:rPr lang="ru-RU" sz="3200" dirty="0"/>
              <a:t> точно, ми </a:t>
            </a:r>
            <a:r>
              <a:rPr lang="ru-RU" sz="3200" dirty="0" err="1"/>
              <a:t>змушені</a:t>
            </a:r>
            <a:r>
              <a:rPr lang="ru-RU" sz="3200" dirty="0"/>
              <a:t> </a:t>
            </a:r>
            <a:r>
              <a:rPr lang="ru-RU" sz="3200" dirty="0" err="1"/>
              <a:t>скористатися</a:t>
            </a:r>
            <a:r>
              <a:rPr lang="ru-RU" sz="3200" dirty="0"/>
              <a:t> </a:t>
            </a:r>
            <a:r>
              <a:rPr lang="ru-RU" sz="3200" dirty="0" err="1"/>
              <a:t>спрощеним</a:t>
            </a:r>
            <a:r>
              <a:rPr lang="ru-RU" sz="3200" dirty="0"/>
              <a:t> </a:t>
            </a:r>
            <a:r>
              <a:rPr lang="ru-RU" sz="3200" dirty="0" err="1"/>
              <a:t>варіантом</a:t>
            </a:r>
            <a:r>
              <a:rPr lang="ru-RU" sz="3200" dirty="0"/>
              <a:t>, </a:t>
            </a:r>
            <a:r>
              <a:rPr lang="ru-RU" sz="3200" dirty="0" err="1"/>
              <a:t>який</a:t>
            </a:r>
            <a:r>
              <a:rPr lang="ru-RU" sz="3200" dirty="0"/>
              <a:t> </a:t>
            </a:r>
            <a:r>
              <a:rPr lang="ru-RU" sz="3200" dirty="0" err="1"/>
              <a:t>може</a:t>
            </a:r>
            <a:r>
              <a:rPr lang="ru-RU" sz="3200" dirty="0"/>
              <a:t> </a:t>
            </a:r>
            <a:r>
              <a:rPr lang="ru-RU" sz="3200" dirty="0" err="1"/>
              <a:t>сказати</a:t>
            </a:r>
            <a:r>
              <a:rPr lang="ru-RU" sz="3200" dirty="0"/>
              <a:t> </a:t>
            </a:r>
            <a:r>
              <a:rPr lang="ru-RU" sz="3200" dirty="0" err="1"/>
              <a:t>лише</a:t>
            </a:r>
            <a:r>
              <a:rPr lang="ru-RU" sz="3200" dirty="0"/>
              <a:t>, є </a:t>
            </a:r>
            <a:r>
              <a:rPr lang="ru-RU" sz="3200" dirty="0" err="1"/>
              <a:t>чи</a:t>
            </a:r>
            <a:r>
              <a:rPr lang="ru-RU" sz="3200" dirty="0"/>
              <a:t> </a:t>
            </a:r>
            <a:r>
              <a:rPr lang="ru-RU" sz="3200" dirty="0" err="1"/>
              <a:t>немає</a:t>
            </a:r>
            <a:r>
              <a:rPr lang="ru-RU" sz="3200" dirty="0"/>
              <a:t> </a:t>
            </a:r>
            <a:r>
              <a:rPr lang="ru-RU" sz="3200" dirty="0" err="1"/>
              <a:t>мотивації</a:t>
            </a:r>
            <a:r>
              <a:rPr lang="ru-RU" sz="3200" dirty="0"/>
              <a:t> </a:t>
            </a:r>
            <a:r>
              <a:rPr lang="ru-RU" sz="3200" dirty="0" err="1"/>
              <a:t>досягнення</a:t>
            </a:r>
            <a:r>
              <a:rPr lang="ru-RU" sz="3200" dirty="0"/>
              <a:t> (Х: 0 та 1) та є </a:t>
            </a:r>
            <a:r>
              <a:rPr lang="ru-RU" sz="3200" dirty="0" err="1"/>
              <a:t>чи</a:t>
            </a:r>
            <a:r>
              <a:rPr lang="ru-RU" sz="3200" dirty="0"/>
              <a:t> </a:t>
            </a:r>
            <a:r>
              <a:rPr lang="ru-RU" sz="3200" dirty="0" err="1"/>
              <a:t>немає</a:t>
            </a:r>
            <a:r>
              <a:rPr lang="ru-RU" sz="3200" dirty="0"/>
              <a:t> </a:t>
            </a:r>
            <a:r>
              <a:rPr lang="ru-RU" sz="3200" dirty="0" err="1"/>
              <a:t>тривожності</a:t>
            </a:r>
            <a:r>
              <a:rPr lang="ru-RU" sz="3200" dirty="0"/>
              <a:t> (У: 0 та 1).</a:t>
            </a:r>
          </a:p>
        </p:txBody>
      </p:sp>
    </p:spTree>
    <p:extLst>
      <p:ext uri="{BB962C8B-B14F-4D97-AF65-F5344CB8AC3E}">
        <p14:creationId xmlns:p14="http://schemas.microsoft.com/office/powerpoint/2010/main" val="400045304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 1">
            <a:extLst>
              <a:ext uri="{FF2B5EF4-FFF2-40B4-BE49-F238E27FC236}">
                <a16:creationId xmlns:a16="http://schemas.microsoft.com/office/drawing/2014/main" id="{48452395-6230-4048-BCD1-525C8DBF71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i="1"/>
              <a:t>ЗАГАЛЬНЕ ПОНЯТТЯ ПРО ЗВ’ЯЗОК. СТАТИСТИЧНИЙ ТА ФУНКЦІОНАЛЬНИЙ ЗВ’ЯЗОК. </a:t>
            </a:r>
            <a:endParaRPr lang="uk-UA" altLang="ru-RU"/>
          </a:p>
        </p:txBody>
      </p:sp>
      <p:sp>
        <p:nvSpPr>
          <p:cNvPr id="4" name="Місце для тексту 3">
            <a:extLst>
              <a:ext uri="{FF2B5EF4-FFF2-40B4-BE49-F238E27FC236}">
                <a16:creationId xmlns:a16="http://schemas.microsoft.com/office/drawing/2014/main" id="{6ED648A8-145E-463A-BB57-EE20D99FE3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92225" y="2465388"/>
            <a:ext cx="3833813" cy="3711575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err="1"/>
              <a:t>Функціональний</a:t>
            </a:r>
            <a:r>
              <a:rPr lang="ru-RU" b="1" dirty="0"/>
              <a:t> </a:t>
            </a:r>
            <a:r>
              <a:rPr lang="ru-RU" b="1" dirty="0" err="1"/>
              <a:t>зв’язок</a:t>
            </a:r>
            <a:r>
              <a:rPr lang="ru-RU" b="1" dirty="0"/>
              <a:t> </a:t>
            </a:r>
            <a:r>
              <a:rPr lang="ru-RU" dirty="0"/>
              <a:t>– одному </a:t>
            </a:r>
            <a:r>
              <a:rPr lang="ru-RU" dirty="0" err="1"/>
              <a:t>значенню</a:t>
            </a:r>
            <a:r>
              <a:rPr lang="ru-RU" dirty="0"/>
              <a:t> </a:t>
            </a:r>
            <a:r>
              <a:rPr lang="ru-RU" dirty="0" err="1"/>
              <a:t>однієї</a:t>
            </a:r>
            <a:r>
              <a:rPr lang="ru-RU" dirty="0"/>
              <a:t> </a:t>
            </a:r>
            <a:r>
              <a:rPr lang="ru-RU" dirty="0" err="1"/>
              <a:t>змінної</a:t>
            </a:r>
            <a:r>
              <a:rPr lang="ru-RU" dirty="0"/>
              <a:t> </a:t>
            </a:r>
            <a:r>
              <a:rPr lang="ru-RU" dirty="0" err="1"/>
              <a:t>відповідає</a:t>
            </a:r>
            <a:r>
              <a:rPr lang="ru-RU" dirty="0"/>
              <a:t> </a:t>
            </a:r>
            <a:r>
              <a:rPr lang="ru-RU" dirty="0" err="1"/>
              <a:t>лише</a:t>
            </a:r>
            <a:r>
              <a:rPr lang="ru-RU" dirty="0"/>
              <a:t> </a:t>
            </a:r>
            <a:r>
              <a:rPr lang="ru-RU" dirty="0" err="1"/>
              <a:t>одне</a:t>
            </a:r>
            <a:r>
              <a:rPr lang="ru-RU" dirty="0"/>
              <a:t> </a:t>
            </a:r>
            <a:r>
              <a:rPr lang="ru-RU" dirty="0" err="1"/>
              <a:t>значення</a:t>
            </a:r>
            <a:r>
              <a:rPr lang="ru-RU" dirty="0"/>
              <a:t> </a:t>
            </a:r>
            <a:r>
              <a:rPr lang="ru-RU" dirty="0" err="1"/>
              <a:t>іншої</a:t>
            </a:r>
            <a:r>
              <a:rPr lang="ru-RU" dirty="0"/>
              <a:t> </a:t>
            </a:r>
            <a:r>
              <a:rPr lang="ru-RU" dirty="0" err="1"/>
              <a:t>змінної</a:t>
            </a:r>
            <a:r>
              <a:rPr lang="ru-RU" dirty="0"/>
              <a:t>.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  <a:p>
            <a:pPr fontAlgn="auto">
              <a:spcAft>
                <a:spcPts val="0"/>
              </a:spcAft>
              <a:defRPr/>
            </a:pPr>
            <a:r>
              <a:rPr lang="ru-RU" b="1" dirty="0" err="1"/>
              <a:t>Статистичний</a:t>
            </a:r>
            <a:r>
              <a:rPr lang="ru-RU" b="1" dirty="0"/>
              <a:t> </a:t>
            </a:r>
            <a:r>
              <a:rPr lang="ru-RU" b="1" dirty="0" err="1"/>
              <a:t>зв’язок</a:t>
            </a:r>
            <a:r>
              <a:rPr lang="ru-RU" b="1" dirty="0"/>
              <a:t> </a:t>
            </a:r>
            <a:r>
              <a:rPr lang="ru-RU" dirty="0"/>
              <a:t>– одному </a:t>
            </a:r>
            <a:r>
              <a:rPr lang="ru-RU" dirty="0" err="1"/>
              <a:t>значенню</a:t>
            </a:r>
            <a:r>
              <a:rPr lang="ru-RU" dirty="0"/>
              <a:t> </a:t>
            </a:r>
            <a:r>
              <a:rPr lang="ru-RU" dirty="0" err="1"/>
              <a:t>однієї</a:t>
            </a:r>
            <a:r>
              <a:rPr lang="ru-RU" dirty="0"/>
              <a:t> </a:t>
            </a:r>
            <a:r>
              <a:rPr lang="ru-RU" dirty="0" err="1"/>
              <a:t>змінної</a:t>
            </a:r>
            <a:r>
              <a:rPr lang="ru-RU" dirty="0"/>
              <a:t>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відповідати</a:t>
            </a:r>
            <a:r>
              <a:rPr lang="ru-RU" dirty="0"/>
              <a:t> </a:t>
            </a:r>
            <a:r>
              <a:rPr lang="ru-RU" dirty="0" err="1"/>
              <a:t>декілька</a:t>
            </a:r>
            <a:r>
              <a:rPr lang="ru-RU" dirty="0"/>
              <a:t> </a:t>
            </a:r>
            <a:r>
              <a:rPr lang="ru-RU" dirty="0" err="1"/>
              <a:t>значень</a:t>
            </a:r>
            <a:r>
              <a:rPr lang="ru-RU" dirty="0"/>
              <a:t> </a:t>
            </a:r>
            <a:r>
              <a:rPr lang="ru-RU" dirty="0" err="1"/>
              <a:t>другої</a:t>
            </a:r>
            <a:r>
              <a:rPr lang="ru-RU" dirty="0"/>
              <a:t> </a:t>
            </a:r>
            <a:r>
              <a:rPr lang="ru-RU" dirty="0" err="1"/>
              <a:t>змінної</a:t>
            </a:r>
            <a:r>
              <a:rPr lang="ru-RU" dirty="0"/>
              <a:t>. </a:t>
            </a:r>
            <a:endParaRPr lang="uk-UA" dirty="0"/>
          </a:p>
        </p:txBody>
      </p:sp>
      <p:grpSp>
        <p:nvGrpSpPr>
          <p:cNvPr id="12292" name="Групувати 13">
            <a:extLst>
              <a:ext uri="{FF2B5EF4-FFF2-40B4-BE49-F238E27FC236}">
                <a16:creationId xmlns:a16="http://schemas.microsoft.com/office/drawing/2014/main" id="{9E8524B5-1AD9-46DE-8206-D2D5BBD4A2CF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2019300"/>
            <a:ext cx="2362200" cy="4435475"/>
            <a:chOff x="5715000" y="2019128"/>
            <a:chExt cx="2362200" cy="4435599"/>
          </a:xfrm>
        </p:grpSpPr>
        <p:cxnSp>
          <p:nvCxnSpPr>
            <p:cNvPr id="7" name="Пряма зі стрілкою 6">
              <a:extLst>
                <a:ext uri="{FF2B5EF4-FFF2-40B4-BE49-F238E27FC236}">
                  <a16:creationId xmlns:a16="http://schemas.microsoft.com/office/drawing/2014/main" id="{22E4BD1F-A2F8-4F01-89D5-D413EF4F9A92}"/>
                </a:ext>
              </a:extLst>
            </p:cNvPr>
            <p:cNvCxnSpPr/>
            <p:nvPr/>
          </p:nvCxnSpPr>
          <p:spPr>
            <a:xfrm>
              <a:off x="5829300" y="3873380"/>
              <a:ext cx="2133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 зі стрілкою 7">
              <a:extLst>
                <a:ext uri="{FF2B5EF4-FFF2-40B4-BE49-F238E27FC236}">
                  <a16:creationId xmlns:a16="http://schemas.microsoft.com/office/drawing/2014/main" id="{EF24C8BC-0547-4E37-B789-D7F5DB8BB27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762470" y="3085958"/>
              <a:ext cx="213366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 сполучна лінія 9">
              <a:extLst>
                <a:ext uri="{FF2B5EF4-FFF2-40B4-BE49-F238E27FC236}">
                  <a16:creationId xmlns:a16="http://schemas.microsoft.com/office/drawing/2014/main" id="{B33BC077-5F89-4638-A9EC-9ED6241B765A}"/>
                </a:ext>
              </a:extLst>
            </p:cNvPr>
            <p:cNvCxnSpPr/>
            <p:nvPr/>
          </p:nvCxnSpPr>
          <p:spPr>
            <a:xfrm flipV="1">
              <a:off x="5829300" y="2641445"/>
              <a:ext cx="2247900" cy="533415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 зі стрілкою 10">
              <a:extLst>
                <a:ext uri="{FF2B5EF4-FFF2-40B4-BE49-F238E27FC236}">
                  <a16:creationId xmlns:a16="http://schemas.microsoft.com/office/drawing/2014/main" id="{91A407A7-93AD-498D-8EF5-703EDAA223D2}"/>
                </a:ext>
              </a:extLst>
            </p:cNvPr>
            <p:cNvCxnSpPr/>
            <p:nvPr/>
          </p:nvCxnSpPr>
          <p:spPr>
            <a:xfrm>
              <a:off x="5715000" y="5829235"/>
              <a:ext cx="21336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 зі стрілкою 11">
              <a:extLst>
                <a:ext uri="{FF2B5EF4-FFF2-40B4-BE49-F238E27FC236}">
                  <a16:creationId xmlns:a16="http://schemas.microsoft.com/office/drawing/2014/main" id="{1A4D9308-3558-46E1-A97C-CFC7F3F449E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762470" y="5387897"/>
              <a:ext cx="213366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298" name="TextBox 12">
              <a:extLst>
                <a:ext uri="{FF2B5EF4-FFF2-40B4-BE49-F238E27FC236}">
                  <a16:creationId xmlns:a16="http://schemas.microsoft.com/office/drawing/2014/main" id="{DE7D350E-5D1D-42C3-9A2B-F6FA148266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4476" y="4572000"/>
              <a:ext cx="1868339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/>
              <a:r>
                <a:rPr lang="uk-UA" altLang="ru-RU" b="1">
                  <a:solidFill>
                    <a:schemeClr val="tx2"/>
                  </a:solidFill>
                </a:rPr>
                <a:t>.   .</a:t>
              </a:r>
            </a:p>
            <a:p>
              <a:pPr eaLnBrk="1" hangingPunct="1"/>
              <a:r>
                <a:rPr lang="uk-UA" altLang="ru-RU" b="1">
                  <a:solidFill>
                    <a:schemeClr val="tx2"/>
                  </a:solidFill>
                </a:rPr>
                <a:t>  .     .</a:t>
              </a:r>
            </a:p>
            <a:p>
              <a:pPr eaLnBrk="1" hangingPunct="1"/>
              <a:r>
                <a:rPr lang="uk-UA" altLang="ru-RU" b="1">
                  <a:solidFill>
                    <a:schemeClr val="tx2"/>
                  </a:solidFill>
                </a:rPr>
                <a:t>      .  .   .</a:t>
              </a:r>
            </a:p>
            <a:p>
              <a:pPr eaLnBrk="1" hangingPunct="1"/>
              <a:r>
                <a:rPr lang="uk-UA" altLang="ru-RU" b="1">
                  <a:solidFill>
                    <a:schemeClr val="tx2"/>
                  </a:solidFill>
                </a:rPr>
                <a:t>          .     . </a:t>
              </a:r>
              <a:endParaRPr lang="ru-RU" altLang="ru-RU" b="1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>
            <a:extLst>
              <a:ext uri="{FF2B5EF4-FFF2-40B4-BE49-F238E27FC236}">
                <a16:creationId xmlns:a16="http://schemas.microsoft.com/office/drawing/2014/main" id="{4226986D-D595-4264-A7DB-9A401306C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9713" y="779463"/>
            <a:ext cx="7145337" cy="9271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uk-UA" sz="2800" b="1" dirty="0"/>
              <a:t>Розв'язання  </a:t>
            </a:r>
            <a:endParaRPr lang="ru-RU" sz="2800" dirty="0"/>
          </a:p>
        </p:txBody>
      </p:sp>
      <p:sp>
        <p:nvSpPr>
          <p:cNvPr id="47107" name="Номер слайда 1">
            <a:extLst>
              <a:ext uri="{FF2B5EF4-FFF2-40B4-BE49-F238E27FC236}">
                <a16:creationId xmlns:a16="http://schemas.microsoft.com/office/drawing/2014/main" id="{410E0590-3D6B-4C1A-951D-CD95B4DE2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1BDE4361-3A65-4753-A6DF-AE90456B4A8F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30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Таблиця 4">
            <a:extLst>
              <a:ext uri="{FF2B5EF4-FFF2-40B4-BE49-F238E27FC236}">
                <a16:creationId xmlns:a16="http://schemas.microsoft.com/office/drawing/2014/main" id="{D4FB51F4-8064-41F7-B9F2-E1F83CFCD2E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125663" y="1916113"/>
          <a:ext cx="7145335" cy="18288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620837">
                  <a:extLst>
                    <a:ext uri="{9D8B030D-6E8A-4147-A177-3AD203B41FA5}">
                      <a16:colId xmlns:a16="http://schemas.microsoft.com/office/drawing/2014/main" val="2367610432"/>
                    </a:ext>
                  </a:extLst>
                </a:gridCol>
                <a:gridCol w="1314284">
                  <a:extLst>
                    <a:ext uri="{9D8B030D-6E8A-4147-A177-3AD203B41FA5}">
                      <a16:colId xmlns:a16="http://schemas.microsoft.com/office/drawing/2014/main" val="1490412823"/>
                    </a:ext>
                  </a:extLst>
                </a:gridCol>
                <a:gridCol w="1352080">
                  <a:extLst>
                    <a:ext uri="{9D8B030D-6E8A-4147-A177-3AD203B41FA5}">
                      <a16:colId xmlns:a16="http://schemas.microsoft.com/office/drawing/2014/main" val="3907239317"/>
                    </a:ext>
                  </a:extLst>
                </a:gridCol>
                <a:gridCol w="1429067">
                  <a:extLst>
                    <a:ext uri="{9D8B030D-6E8A-4147-A177-3AD203B41FA5}">
                      <a16:colId xmlns:a16="http://schemas.microsoft.com/office/drawing/2014/main" val="4190009797"/>
                    </a:ext>
                  </a:extLst>
                </a:gridCol>
                <a:gridCol w="1429067">
                  <a:extLst>
                    <a:ext uri="{9D8B030D-6E8A-4147-A177-3AD203B41FA5}">
                      <a16:colId xmlns:a16="http://schemas.microsoft.com/office/drawing/2014/main" val="1539745328"/>
                    </a:ext>
                  </a:extLst>
                </a:gridCol>
              </a:tblGrid>
              <a:tr h="364727">
                <a:tc rowSpan="2"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Х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405993"/>
                  </a:ext>
                </a:extLst>
              </a:tr>
              <a:tr h="36472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8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631550"/>
                  </a:ext>
                </a:extLst>
              </a:tr>
              <a:tr h="36472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Змінна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a=5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b=25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837842"/>
                  </a:ext>
                </a:extLst>
              </a:tr>
              <a:tr h="36472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c=64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d=6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376379"/>
                  </a:ext>
                </a:extLst>
              </a:tr>
              <a:tr h="3647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Всього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568787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F43158C-D572-4B0E-ACA5-46092BD8EC99}"/>
                  </a:ext>
                </a:extLst>
              </p:cNvPr>
              <p:cNvSpPr txBox="1"/>
              <p:nvPr/>
            </p:nvSpPr>
            <p:spPr>
              <a:xfrm>
                <a:off x="1473200" y="4173451"/>
                <a:ext cx="2266583" cy="6367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𝑡𝑒𝑡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180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𝑏𝑐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𝑎𝑑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F43158C-D572-4B0E-ACA5-46092BD8EC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3200" y="4173451"/>
                <a:ext cx="2266583" cy="63671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9187EA7-1D39-4967-945A-87D9A6A4F548}"/>
                  </a:ext>
                </a:extLst>
              </p:cNvPr>
              <p:cNvSpPr txBox="1"/>
              <p:nvPr/>
            </p:nvSpPr>
            <p:spPr>
              <a:xfrm>
                <a:off x="5851098" y="4136919"/>
                <a:ext cx="3600088" cy="6367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𝑡𝑒𝑡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180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25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∙64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/5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∙6</m:t>
                              </m:r>
                            </m:e>
                          </m:rad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=0,95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9187EA7-1D39-4967-945A-87D9A6A4F5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1098" y="4136919"/>
                <a:ext cx="3600088" cy="63671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128B383-C56C-431C-9750-4D4ECF1E295A}"/>
                  </a:ext>
                </a:extLst>
              </p:cNvPr>
              <p:cNvSpPr txBox="1"/>
              <p:nvPr/>
            </p:nvSpPr>
            <p:spPr>
              <a:xfrm>
                <a:off x="1003300" y="5486786"/>
                <a:ext cx="9328512" cy="53194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якщо</m:t>
                    </m:r>
                    <m:r>
                      <a:rPr lang="uk-UA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0,7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f>
                      <m:fPr>
                        <m:ctrlP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uk-UA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або</m:t>
                    </m:r>
                    <m:f>
                      <m:fPr>
                        <m:ctrlPr>
                          <a:rPr lang="uk-UA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𝑏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den>
                    </m:f>
                    <m:r>
                      <a:rPr lang="uk-UA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</m:t>
                    </m:r>
                    <m:r>
                      <a:rPr lang="en-US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0,3</m:t>
                    </m:r>
                  </m:oMath>
                </a14:m>
                <a:r>
                  <a:rPr lang="en-US" sz="2400" dirty="0"/>
                  <a:t> </a:t>
                </a:r>
                <a:r>
                  <a:rPr lang="uk-UA" sz="2400" dirty="0">
                    <a:solidFill>
                      <a:srgbClr val="FF0000"/>
                    </a:solidFill>
                  </a:rPr>
                  <a:t>формулу не можна використовувати</a:t>
                </a:r>
                <a:endParaRPr lang="ru-RU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128B383-C56C-431C-9750-4D4ECF1E29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3300" y="5486786"/>
                <a:ext cx="9328512" cy="531940"/>
              </a:xfrm>
              <a:prstGeom prst="rect">
                <a:avLst/>
              </a:prstGeom>
              <a:blipFill>
                <a:blip r:embed="rId4"/>
                <a:stretch>
                  <a:fillRect t="-1149" b="-206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0139909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 1">
            <a:extLst>
              <a:ext uri="{FF2B5EF4-FFF2-40B4-BE49-F238E27FC236}">
                <a16:creationId xmlns:a16="http://schemas.microsoft.com/office/drawing/2014/main" id="{18FB4850-90B7-42D8-BD0E-5F0BF41CF0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/>
              <a:t>БІСЕРІАЛЬНИЙ КОЕФІЦІЄНТ КОРЕЛЯЦІЇ </a:t>
            </a:r>
            <a:endParaRPr lang="uk-UA" altLang="ru-RU" dirty="0"/>
          </a:p>
        </p:txBody>
      </p:sp>
      <p:sp>
        <p:nvSpPr>
          <p:cNvPr id="52227" name="Місце для вмісту 4">
            <a:extLst>
              <a:ext uri="{FF2B5EF4-FFF2-40B4-BE49-F238E27FC236}">
                <a16:creationId xmlns:a16="http://schemas.microsoft.com/office/drawing/2014/main" id="{DCD6A854-EB62-4FC7-9C01-644C96DD467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409700" y="2190750"/>
            <a:ext cx="10515600" cy="3986213"/>
          </a:xfrm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ru-RU" sz="3200" dirty="0" err="1"/>
              <a:t>Бісеріальний</a:t>
            </a:r>
            <a:r>
              <a:rPr lang="ru-RU" sz="3200" dirty="0"/>
              <a:t> </a:t>
            </a:r>
            <a:r>
              <a:rPr lang="ru-RU" sz="3200" dirty="0" err="1"/>
              <a:t>коефіцієнт</a:t>
            </a:r>
            <a:r>
              <a:rPr lang="ru-RU" sz="3200" dirty="0"/>
              <a:t> </a:t>
            </a:r>
            <a:r>
              <a:rPr lang="ru-RU" sz="3200" dirty="0" err="1"/>
              <a:t>кореляції</a:t>
            </a:r>
            <a:r>
              <a:rPr lang="ru-RU" sz="3200" dirty="0"/>
              <a:t> </a:t>
            </a:r>
            <a:r>
              <a:rPr lang="ru-RU" sz="3200" dirty="0" err="1"/>
              <a:t>обчислюється</a:t>
            </a:r>
            <a:r>
              <a:rPr lang="ru-RU" sz="3200" dirty="0"/>
              <a:t> у </a:t>
            </a:r>
            <a:r>
              <a:rPr lang="ru-RU" sz="3200" dirty="0" err="1"/>
              <a:t>випадках</a:t>
            </a:r>
            <a:r>
              <a:rPr lang="ru-RU" sz="3200" dirty="0"/>
              <a:t>, коли </a:t>
            </a:r>
            <a:r>
              <a:rPr lang="ru-RU" sz="3200" dirty="0">
                <a:solidFill>
                  <a:srgbClr val="FF0000"/>
                </a:solidFill>
              </a:rPr>
              <a:t>одна </a:t>
            </a:r>
            <a:r>
              <a:rPr lang="ru-RU" sz="3200" dirty="0" err="1">
                <a:solidFill>
                  <a:srgbClr val="FF0000"/>
                </a:solidFill>
              </a:rPr>
              <a:t>змінна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 err="1"/>
              <a:t>виміряна</a:t>
            </a:r>
            <a:r>
              <a:rPr lang="ru-RU" sz="3200" dirty="0"/>
              <a:t> в </a:t>
            </a:r>
            <a:r>
              <a:rPr lang="ru-RU" sz="3200" dirty="0" err="1"/>
              <a:t>дихотомічній</a:t>
            </a:r>
            <a:r>
              <a:rPr lang="ru-RU" sz="3200" dirty="0"/>
              <a:t> </a:t>
            </a:r>
            <a:r>
              <a:rPr lang="ru-RU" sz="3200" dirty="0" err="1"/>
              <a:t>шкалі</a:t>
            </a:r>
            <a:r>
              <a:rPr lang="ru-RU" sz="3200" dirty="0"/>
              <a:t> з </a:t>
            </a:r>
            <a:r>
              <a:rPr lang="ru-RU" sz="3200" dirty="0" err="1"/>
              <a:t>припущенням</a:t>
            </a:r>
            <a:r>
              <a:rPr lang="ru-RU" sz="3200" dirty="0"/>
              <a:t> </a:t>
            </a:r>
            <a:r>
              <a:rPr lang="ru-RU" sz="3200" dirty="0" err="1"/>
              <a:t>її</a:t>
            </a:r>
            <a:r>
              <a:rPr lang="ru-RU" sz="3200" dirty="0"/>
              <a:t> </a:t>
            </a:r>
            <a:r>
              <a:rPr lang="ru-RU" sz="3200" dirty="0" err="1"/>
              <a:t>нормальності</a:t>
            </a:r>
            <a:r>
              <a:rPr lang="ru-RU" sz="3200" dirty="0"/>
              <a:t>, а </a:t>
            </a:r>
            <a:r>
              <a:rPr lang="ru-RU" sz="3200" dirty="0">
                <a:solidFill>
                  <a:srgbClr val="FF0000"/>
                </a:solidFill>
              </a:rPr>
              <a:t>друга</a:t>
            </a:r>
            <a:r>
              <a:rPr lang="ru-RU" sz="3200" dirty="0"/>
              <a:t> – в </a:t>
            </a:r>
            <a:r>
              <a:rPr lang="ru-RU" sz="3200" dirty="0" err="1"/>
              <a:t>шкалі</a:t>
            </a:r>
            <a:r>
              <a:rPr lang="ru-RU" sz="3200" dirty="0"/>
              <a:t> </a:t>
            </a:r>
            <a:r>
              <a:rPr lang="ru-RU" sz="3200" dirty="0" err="1"/>
              <a:t>інтервалів</a:t>
            </a:r>
            <a:r>
              <a:rPr lang="ru-RU" sz="3200" dirty="0"/>
              <a:t> </a:t>
            </a:r>
            <a:r>
              <a:rPr lang="ru-RU" sz="3200" dirty="0" err="1"/>
              <a:t>чи</a:t>
            </a:r>
            <a:r>
              <a:rPr lang="ru-RU" sz="3200" dirty="0"/>
              <a:t> </a:t>
            </a:r>
            <a:r>
              <a:rPr lang="ru-RU" sz="3200" dirty="0" err="1"/>
              <a:t>відношень</a:t>
            </a:r>
            <a:r>
              <a:rPr lang="ru-RU" sz="3200" dirty="0"/>
              <a:t>. </a:t>
            </a:r>
            <a:endParaRPr lang="ru-RU" altLang="ru-RU" sz="3200" dirty="0"/>
          </a:p>
        </p:txBody>
      </p:sp>
    </p:spTree>
    <p:extLst>
      <p:ext uri="{BB962C8B-B14F-4D97-AF65-F5344CB8AC3E}">
        <p14:creationId xmlns:p14="http://schemas.microsoft.com/office/powerpoint/2010/main" val="19428703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3E0ED69-8C07-4B43-A8D1-2605B9B31D28}"/>
                  </a:ext>
                </a:extLst>
              </p:cNvPr>
              <p:cNvSpPr txBox="1"/>
              <p:nvPr/>
            </p:nvSpPr>
            <p:spPr>
              <a:xfrm>
                <a:off x="4152900" y="596900"/>
                <a:ext cx="2667462" cy="5634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𝑏𝑖𝑠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acc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𝑢𝑛</m:t>
                          </m:r>
                          <m:rad>
                            <m:radPr>
                              <m:degHide m:val="on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3E0ED69-8C07-4B43-A8D1-2605B9B31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2900" y="596900"/>
                <a:ext cx="2667462" cy="56342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кутник 5">
                <a:extLst>
                  <a:ext uri="{FF2B5EF4-FFF2-40B4-BE49-F238E27FC236}">
                    <a16:creationId xmlns:a16="http://schemas.microsoft.com/office/drawing/2014/main" id="{D6691D27-4FD6-43DD-9E20-E9C1743C574C}"/>
                  </a:ext>
                </a:extLst>
              </p:cNvPr>
              <p:cNvSpPr/>
              <p:nvPr/>
            </p:nvSpPr>
            <p:spPr>
              <a:xfrm>
                <a:off x="1012173" y="1715790"/>
                <a:ext cx="888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середнє</a:t>
                </a:r>
                <a:r>
                  <a:rPr lang="ru-RU" dirty="0"/>
                  <a:t> </a:t>
                </a:r>
                <a:r>
                  <a:rPr lang="ru-RU" dirty="0" err="1"/>
                  <a:t>арифметичне</a:t>
                </a:r>
                <a:r>
                  <a:rPr lang="ru-RU" dirty="0"/>
                  <a:t> </a:t>
                </a:r>
                <a:r>
                  <a:rPr lang="ru-RU" dirty="0" err="1"/>
                  <a:t>значення</a:t>
                </a:r>
                <a:r>
                  <a:rPr lang="ru-RU" dirty="0"/>
                  <a:t> </a:t>
                </a:r>
                <a:r>
                  <a:rPr lang="ru-RU" dirty="0" err="1"/>
                  <a:t>змінної</a:t>
                </a:r>
                <a:r>
                  <a:rPr lang="ru-RU" dirty="0"/>
                  <a:t> Х, </a:t>
                </a:r>
                <a:r>
                  <a:rPr lang="ru-RU" dirty="0" err="1"/>
                  <a:t>пораховане</a:t>
                </a:r>
                <a:r>
                  <a:rPr lang="ru-RU" dirty="0"/>
                  <a:t> для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які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1 по У </a:t>
                </a:r>
                <a:endParaRPr lang="en-US" dirty="0"/>
              </a:p>
            </p:txBody>
          </p:sp>
        </mc:Choice>
        <mc:Fallback xmlns="">
          <p:sp>
            <p:nvSpPr>
              <p:cNvPr id="6" name="Прямокутник 5">
                <a:extLst>
                  <a:ext uri="{FF2B5EF4-FFF2-40B4-BE49-F238E27FC236}">
                    <a16:creationId xmlns:a16="http://schemas.microsoft.com/office/drawing/2014/main" id="{D6691D27-4FD6-43DD-9E20-E9C1743C57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173" y="1715790"/>
                <a:ext cx="8881342" cy="369332"/>
              </a:xfrm>
              <a:prstGeom prst="rect">
                <a:avLst/>
              </a:prstGeom>
              <a:blipFill>
                <a:blip r:embed="rId3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кутник 6">
                <a:extLst>
                  <a:ext uri="{FF2B5EF4-FFF2-40B4-BE49-F238E27FC236}">
                    <a16:creationId xmlns:a16="http://schemas.microsoft.com/office/drawing/2014/main" id="{5FEE6891-AAA5-478A-9E11-1E2D20ACB003}"/>
                  </a:ext>
                </a:extLst>
              </p:cNvPr>
              <p:cNvSpPr/>
              <p:nvPr/>
            </p:nvSpPr>
            <p:spPr>
              <a:xfrm>
                <a:off x="1012173" y="2130148"/>
                <a:ext cx="888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середнє</a:t>
                </a:r>
                <a:r>
                  <a:rPr lang="ru-RU" dirty="0"/>
                  <a:t> </a:t>
                </a:r>
                <a:r>
                  <a:rPr lang="ru-RU" dirty="0" err="1"/>
                  <a:t>арифметичне</a:t>
                </a:r>
                <a:r>
                  <a:rPr lang="ru-RU" dirty="0"/>
                  <a:t> </a:t>
                </a:r>
                <a:r>
                  <a:rPr lang="ru-RU" dirty="0" err="1"/>
                  <a:t>значення</a:t>
                </a:r>
                <a:r>
                  <a:rPr lang="ru-RU" dirty="0"/>
                  <a:t> </a:t>
                </a:r>
                <a:r>
                  <a:rPr lang="ru-RU" dirty="0" err="1"/>
                  <a:t>змінної</a:t>
                </a:r>
                <a:r>
                  <a:rPr lang="ru-RU" dirty="0"/>
                  <a:t> Х, </a:t>
                </a:r>
                <a:r>
                  <a:rPr lang="ru-RU" dirty="0" err="1"/>
                  <a:t>пораховане</a:t>
                </a:r>
                <a:r>
                  <a:rPr lang="ru-RU" dirty="0"/>
                  <a:t> для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які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0 по У </a:t>
                </a:r>
                <a:endParaRPr lang="en-US" dirty="0"/>
              </a:p>
            </p:txBody>
          </p:sp>
        </mc:Choice>
        <mc:Fallback xmlns="">
          <p:sp>
            <p:nvSpPr>
              <p:cNvPr id="7" name="Прямокутник 6">
                <a:extLst>
                  <a:ext uri="{FF2B5EF4-FFF2-40B4-BE49-F238E27FC236}">
                    <a16:creationId xmlns:a16="http://schemas.microsoft.com/office/drawing/2014/main" id="{5FEE6891-AAA5-478A-9E11-1E2D20ACB0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173" y="2130148"/>
                <a:ext cx="8881342" cy="369332"/>
              </a:xfrm>
              <a:prstGeom prst="rect">
                <a:avLst/>
              </a:prstGeom>
              <a:blipFill>
                <a:blip r:embed="rId4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кутник 7">
                <a:extLst>
                  <a:ext uri="{FF2B5EF4-FFF2-40B4-BE49-F238E27FC236}">
                    <a16:creationId xmlns:a16="http://schemas.microsoft.com/office/drawing/2014/main" id="{E6D358EF-9E45-4E25-A834-0A9420905950}"/>
                  </a:ext>
                </a:extLst>
              </p:cNvPr>
              <p:cNvSpPr/>
              <p:nvPr/>
            </p:nvSpPr>
            <p:spPr>
              <a:xfrm>
                <a:off x="1024873" y="2549248"/>
                <a:ext cx="38466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стандартне</a:t>
                </a:r>
                <a:r>
                  <a:rPr lang="ru-RU" dirty="0"/>
                  <a:t> </a:t>
                </a:r>
                <a:r>
                  <a:rPr lang="ru-RU" dirty="0" err="1"/>
                  <a:t>відхилення</a:t>
                </a:r>
                <a:r>
                  <a:rPr lang="ru-RU" dirty="0"/>
                  <a:t> </a:t>
                </a:r>
                <a:r>
                  <a:rPr lang="ru-RU" dirty="0" err="1"/>
                  <a:t>змінної</a:t>
                </a:r>
                <a:r>
                  <a:rPr lang="ru-RU" dirty="0"/>
                  <a:t> Х </a:t>
                </a:r>
                <a:endParaRPr lang="en-US" dirty="0"/>
              </a:p>
            </p:txBody>
          </p:sp>
        </mc:Choice>
        <mc:Fallback xmlns="">
          <p:sp>
            <p:nvSpPr>
              <p:cNvPr id="8" name="Прямокутник 7">
                <a:extLst>
                  <a:ext uri="{FF2B5EF4-FFF2-40B4-BE49-F238E27FC236}">
                    <a16:creationId xmlns:a16="http://schemas.microsoft.com/office/drawing/2014/main" id="{E6D358EF-9E45-4E25-A834-0A942090595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3" y="2549248"/>
                <a:ext cx="3846694" cy="369332"/>
              </a:xfrm>
              <a:prstGeom prst="rect">
                <a:avLst/>
              </a:prstGeom>
              <a:blipFill>
                <a:blip r:embed="rId5"/>
                <a:stretch>
                  <a:fillRect t="-8197" r="-475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кутник 8">
                <a:extLst>
                  <a:ext uri="{FF2B5EF4-FFF2-40B4-BE49-F238E27FC236}">
                    <a16:creationId xmlns:a16="http://schemas.microsoft.com/office/drawing/2014/main" id="{7C412F08-715D-41B4-B53E-4AE34E16823B}"/>
                  </a:ext>
                </a:extLst>
              </p:cNvPr>
              <p:cNvSpPr/>
              <p:nvPr/>
            </p:nvSpPr>
            <p:spPr>
              <a:xfrm>
                <a:off x="1024873" y="2975412"/>
                <a:ext cx="396070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кількість</a:t>
                </a:r>
                <a:r>
                  <a:rPr lang="ru-RU" dirty="0"/>
                  <a:t>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які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1 по У </a:t>
                </a:r>
                <a:endParaRPr lang="en-US" dirty="0"/>
              </a:p>
            </p:txBody>
          </p:sp>
        </mc:Choice>
        <mc:Fallback xmlns="">
          <p:sp>
            <p:nvSpPr>
              <p:cNvPr id="9" name="Прямокутник 8">
                <a:extLst>
                  <a:ext uri="{FF2B5EF4-FFF2-40B4-BE49-F238E27FC236}">
                    <a16:creationId xmlns:a16="http://schemas.microsoft.com/office/drawing/2014/main" id="{7C412F08-715D-41B4-B53E-4AE34E16823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3" y="2975412"/>
                <a:ext cx="3960700" cy="369332"/>
              </a:xfrm>
              <a:prstGeom prst="rect">
                <a:avLst/>
              </a:prstGeom>
              <a:blipFill>
                <a:blip r:embed="rId6"/>
                <a:stretch>
                  <a:fillRect t="-8197" r="-308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кутник 9">
                <a:extLst>
                  <a:ext uri="{FF2B5EF4-FFF2-40B4-BE49-F238E27FC236}">
                    <a16:creationId xmlns:a16="http://schemas.microsoft.com/office/drawing/2014/main" id="{D32435FB-EC43-4D9A-850C-F7D42D706D3F}"/>
                  </a:ext>
                </a:extLst>
              </p:cNvPr>
              <p:cNvSpPr/>
              <p:nvPr/>
            </p:nvSpPr>
            <p:spPr>
              <a:xfrm>
                <a:off x="1024873" y="3420248"/>
                <a:ext cx="39660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кількість</a:t>
                </a:r>
                <a:r>
                  <a:rPr lang="ru-RU" dirty="0"/>
                  <a:t>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які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0 по У </a:t>
                </a:r>
                <a:endParaRPr lang="en-US" dirty="0"/>
              </a:p>
            </p:txBody>
          </p:sp>
        </mc:Choice>
        <mc:Fallback xmlns="">
          <p:sp>
            <p:nvSpPr>
              <p:cNvPr id="10" name="Прямокутник 9">
                <a:extLst>
                  <a:ext uri="{FF2B5EF4-FFF2-40B4-BE49-F238E27FC236}">
                    <a16:creationId xmlns:a16="http://schemas.microsoft.com/office/drawing/2014/main" id="{D32435FB-EC43-4D9A-850C-F7D42D706D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3" y="3420248"/>
                <a:ext cx="3966022" cy="369332"/>
              </a:xfrm>
              <a:prstGeom prst="rect">
                <a:avLst/>
              </a:prstGeom>
              <a:blipFill>
                <a:blip r:embed="rId7"/>
                <a:stretch>
                  <a:fillRect t="-8197" r="-30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кутник 10">
                <a:extLst>
                  <a:ext uri="{FF2B5EF4-FFF2-40B4-BE49-F238E27FC236}">
                    <a16:creationId xmlns:a16="http://schemas.microsoft.com/office/drawing/2014/main" id="{6ED3F7FC-3C73-4752-A29C-69546AD18898}"/>
                  </a:ext>
                </a:extLst>
              </p:cNvPr>
              <p:cNvSpPr/>
              <p:nvPr/>
            </p:nvSpPr>
            <p:spPr>
              <a:xfrm>
                <a:off x="1024873" y="3842006"/>
                <a:ext cx="307167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загальна</a:t>
                </a:r>
                <a:r>
                  <a:rPr lang="ru-RU" dirty="0"/>
                  <a:t> </a:t>
                </a:r>
                <a:r>
                  <a:rPr lang="ru-RU" dirty="0" err="1"/>
                  <a:t>кількість</a:t>
                </a:r>
                <a:r>
                  <a:rPr lang="ru-RU" dirty="0"/>
                  <a:t> </a:t>
                </a:r>
                <a:r>
                  <a:rPr lang="ru-RU" dirty="0" err="1"/>
                  <a:t>об’єктів</a:t>
                </a:r>
                <a:r>
                  <a:rPr lang="ru-RU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11" name="Прямокутник 10">
                <a:extLst>
                  <a:ext uri="{FF2B5EF4-FFF2-40B4-BE49-F238E27FC236}">
                    <a16:creationId xmlns:a16="http://schemas.microsoft.com/office/drawing/2014/main" id="{6ED3F7FC-3C73-4752-A29C-69546AD188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3" y="3842006"/>
                <a:ext cx="3071675" cy="369332"/>
              </a:xfrm>
              <a:prstGeom prst="rect">
                <a:avLst/>
              </a:prstGeom>
              <a:blipFill>
                <a:blip r:embed="rId8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кутник 11">
                <a:extLst>
                  <a:ext uri="{FF2B5EF4-FFF2-40B4-BE49-F238E27FC236}">
                    <a16:creationId xmlns:a16="http://schemas.microsoft.com/office/drawing/2014/main" id="{096A0863-821A-4560-A7DE-0B010B656033}"/>
                  </a:ext>
                </a:extLst>
              </p:cNvPr>
              <p:cNvSpPr/>
              <p:nvPr/>
            </p:nvSpPr>
            <p:spPr>
              <a:xfrm>
                <a:off x="1024873" y="4401700"/>
                <a:ext cx="800206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висота</a:t>
                </a:r>
                <a:r>
                  <a:rPr lang="ru-RU" dirty="0"/>
                  <a:t> </a:t>
                </a:r>
                <a:r>
                  <a:rPr lang="ru-RU" dirty="0" err="1"/>
                  <a:t>нормованого</a:t>
                </a:r>
                <a:r>
                  <a:rPr lang="ru-RU" dirty="0"/>
                  <a:t> нормального </a:t>
                </a:r>
                <a:r>
                  <a:rPr lang="ru-RU" dirty="0" err="1"/>
                  <a:t>розподілу</a:t>
                </a:r>
                <a:r>
                  <a:rPr lang="ru-RU" dirty="0"/>
                  <a:t> в </a:t>
                </a:r>
                <a:r>
                  <a:rPr lang="ru-RU" dirty="0" err="1"/>
                  <a:t>точці</a:t>
                </a:r>
                <a:r>
                  <a:rPr lang="ru-RU" dirty="0"/>
                  <a:t>, </a:t>
                </a:r>
                <a:endParaRPr lang="en-US" dirty="0"/>
              </a:p>
              <a:p>
                <a:r>
                  <a:rPr lang="ru-RU" dirty="0"/>
                  <a:t>за </a:t>
                </a:r>
                <a:r>
                  <a:rPr lang="ru-RU" dirty="0" err="1"/>
                  <a:t>якою</a:t>
                </a:r>
                <a:r>
                  <a:rPr lang="ru-RU" dirty="0"/>
                  <a:t> </a:t>
                </a:r>
                <a:r>
                  <a:rPr lang="ru-RU" dirty="0" err="1"/>
                  <a:t>лежить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ru-RU" dirty="0"/>
                  <a:t> </a:t>
                </a:r>
                <a:r>
                  <a:rPr lang="ru-RU" dirty="0" err="1"/>
                  <a:t>відсотків</a:t>
                </a:r>
                <a:r>
                  <a:rPr lang="ru-RU" dirty="0"/>
                  <a:t> </a:t>
                </a:r>
                <a:r>
                  <a:rPr lang="ru-RU" dirty="0" err="1"/>
                  <a:t>його</a:t>
                </a:r>
                <a:r>
                  <a:rPr lang="ru-RU" dirty="0"/>
                  <a:t> </a:t>
                </a:r>
                <a:r>
                  <a:rPr lang="ru-RU" dirty="0" err="1"/>
                  <a:t>площі</a:t>
                </a:r>
                <a:r>
                  <a:rPr lang="ru-RU" dirty="0"/>
                  <a:t> (величина </a:t>
                </a:r>
                <a:r>
                  <a:rPr lang="ru-RU" dirty="0" err="1"/>
                  <a:t>шукається</a:t>
                </a:r>
                <a:r>
                  <a:rPr lang="ru-RU" dirty="0"/>
                  <a:t> по </a:t>
                </a:r>
                <a:r>
                  <a:rPr lang="ru-RU" dirty="0" err="1"/>
                  <a:t>таблицях</a:t>
                </a:r>
                <a:r>
                  <a:rPr lang="ru-RU" dirty="0"/>
                  <a:t>)  </a:t>
                </a:r>
                <a:endParaRPr lang="en-US" dirty="0"/>
              </a:p>
            </p:txBody>
          </p:sp>
        </mc:Choice>
        <mc:Fallback xmlns="">
          <p:sp>
            <p:nvSpPr>
              <p:cNvPr id="12" name="Прямокутник 11">
                <a:extLst>
                  <a:ext uri="{FF2B5EF4-FFF2-40B4-BE49-F238E27FC236}">
                    <a16:creationId xmlns:a16="http://schemas.microsoft.com/office/drawing/2014/main" id="{096A0863-821A-4560-A7DE-0B010B65603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873" y="4401700"/>
                <a:ext cx="8002062" cy="646331"/>
              </a:xfrm>
              <a:prstGeom prst="rect">
                <a:avLst/>
              </a:prstGeom>
              <a:blipFill>
                <a:blip r:embed="rId9"/>
                <a:stretch>
                  <a:fillRect l="-609" t="-4717" b="-141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кутник 13">
            <a:extLst>
              <a:ext uri="{FF2B5EF4-FFF2-40B4-BE49-F238E27FC236}">
                <a16:creationId xmlns:a16="http://schemas.microsoft.com/office/drawing/2014/main" id="{82ACEF4C-C0DC-4BB4-BEBA-FC26EE2FC415}"/>
              </a:ext>
            </a:extLst>
          </p:cNvPr>
          <p:cNvSpPr/>
          <p:nvPr/>
        </p:nvSpPr>
        <p:spPr>
          <a:xfrm>
            <a:off x="2750667" y="5268294"/>
            <a:ext cx="6096000" cy="923330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виходити</a:t>
            </a:r>
            <a:r>
              <a:rPr lang="ru-RU" dirty="0"/>
              <a:t> за </a:t>
            </a:r>
            <a:r>
              <a:rPr lang="ru-RU" dirty="0" err="1"/>
              <a:t>межі</a:t>
            </a:r>
            <a:r>
              <a:rPr lang="ru-RU" dirty="0"/>
              <a:t> (-1; +1), </a:t>
            </a:r>
            <a:r>
              <a:rPr lang="ru-RU" dirty="0" err="1"/>
              <a:t>однак</a:t>
            </a:r>
            <a:r>
              <a:rPr lang="ru-RU" dirty="0"/>
              <a:t>,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означає</a:t>
            </a:r>
            <a:r>
              <a:rPr lang="ru-RU" dirty="0"/>
              <a:t> </a:t>
            </a:r>
            <a:r>
              <a:rPr lang="ru-RU" dirty="0" err="1"/>
              <a:t>лише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гіпотеза</a:t>
            </a:r>
            <a:r>
              <a:rPr lang="ru-RU" dirty="0"/>
              <a:t> </a:t>
            </a:r>
            <a:r>
              <a:rPr lang="ru-RU" dirty="0" err="1"/>
              <a:t>нормальності</a:t>
            </a:r>
            <a:r>
              <a:rPr lang="ru-RU" dirty="0"/>
              <a:t> для </a:t>
            </a:r>
            <a:r>
              <a:rPr lang="ru-RU" dirty="0" err="1"/>
              <a:t>нашої</a:t>
            </a:r>
            <a:r>
              <a:rPr lang="ru-RU" dirty="0"/>
              <a:t> </a:t>
            </a:r>
            <a:r>
              <a:rPr lang="ru-RU" dirty="0" err="1"/>
              <a:t>вибірки</a:t>
            </a:r>
            <a:r>
              <a:rPr lang="ru-RU" dirty="0"/>
              <a:t> </a:t>
            </a:r>
            <a:r>
              <a:rPr lang="ru-RU" dirty="0" err="1"/>
              <a:t>виявилася</a:t>
            </a:r>
            <a:r>
              <a:rPr lang="ru-RU" dirty="0"/>
              <a:t> </a:t>
            </a:r>
            <a:r>
              <a:rPr lang="ru-RU" dirty="0" err="1"/>
              <a:t>некоректною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14171990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99B4F89-7632-476B-97A5-7309AE27F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/>
              <a:t>КОЕФІЦІЄНТ РАНГОВОЇ КОРЕЛЯЦІЇ СПІРМЕНА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Місце для вмісту 4">
                <a:extLst>
                  <a:ext uri="{FF2B5EF4-FFF2-40B4-BE49-F238E27FC236}">
                    <a16:creationId xmlns:a16="http://schemas.microsoft.com/office/drawing/2014/main" id="{14D86766-C869-4A16-AD35-105C36C7AD5E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ru-RU" dirty="0"/>
                  <a:t>обидві </a:t>
                </a:r>
                <a:r>
                  <a:rPr lang="ru-RU" dirty="0" err="1"/>
                  <a:t>змінні</a:t>
                </a:r>
                <a:r>
                  <a:rPr lang="ru-RU" dirty="0"/>
                  <a:t> </a:t>
                </a:r>
                <a:r>
                  <a:rPr lang="ru-RU" dirty="0" err="1"/>
                  <a:t>виміряні</a:t>
                </a:r>
                <a:r>
                  <a:rPr lang="ru-RU" dirty="0"/>
                  <a:t> в </a:t>
                </a:r>
                <a:r>
                  <a:rPr lang="ru-RU" dirty="0" err="1"/>
                  <a:t>порядкових</a:t>
                </a:r>
                <a:r>
                  <a:rPr lang="ru-RU" dirty="0"/>
                  <a:t> шкалах,</a:t>
                </a:r>
                <a:endParaRPr lang="en-US" dirty="0"/>
              </a:p>
              <a:p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nary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nary>
                  </m:oMath>
                </a14:m>
                <a:r>
                  <a:rPr lang="ru-RU" dirty="0"/>
                  <a:t> </a:t>
                </a:r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=1−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den>
                    </m:f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5" name="Місце для вмісту 4">
                <a:extLst>
                  <a:ext uri="{FF2B5EF4-FFF2-40B4-BE49-F238E27FC236}">
                    <a16:creationId xmlns:a16="http://schemas.microsoft.com/office/drawing/2014/main" id="{14D86766-C869-4A16-AD35-105C36C7AD5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2"/>
                <a:stretch>
                  <a:fillRect l="-2118" t="-22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DF5EC41B-E514-4573-A609-08102FD71D4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dirty="0"/>
              <a:t>Приклад: </a:t>
            </a:r>
          </a:p>
          <a:p>
            <a:endParaRPr lang="uk-UA" dirty="0"/>
          </a:p>
          <a:p>
            <a:r>
              <a:rPr lang="uk-UA" dirty="0"/>
              <a:t>Визначити за допомогою </a:t>
            </a:r>
            <a:r>
              <a:rPr lang="ru-RU" dirty="0" err="1"/>
              <a:t>рангування</a:t>
            </a:r>
            <a:r>
              <a:rPr lang="ru-RU" dirty="0"/>
              <a:t> </a:t>
            </a:r>
            <a:r>
              <a:rPr lang="ru-RU" dirty="0" err="1"/>
              <a:t>наскільки</a:t>
            </a:r>
            <a:r>
              <a:rPr lang="ru-RU" dirty="0"/>
              <a:t> студенту </a:t>
            </a:r>
            <a:r>
              <a:rPr lang="ru-RU" dirty="0" err="1"/>
              <a:t>подобається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група</a:t>
            </a:r>
            <a:r>
              <a:rPr lang="ru-RU" dirty="0"/>
              <a:t> (Х), а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куратор (У) </a:t>
            </a:r>
          </a:p>
        </p:txBody>
      </p:sp>
    </p:spTree>
    <p:extLst>
      <p:ext uri="{BB962C8B-B14F-4D97-AF65-F5344CB8AC3E}">
        <p14:creationId xmlns:p14="http://schemas.microsoft.com/office/powerpoint/2010/main" val="2541787102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Місце для вмісту 6">
            <a:extLst>
              <a:ext uri="{FF2B5EF4-FFF2-40B4-BE49-F238E27FC236}">
                <a16:creationId xmlns:a16="http://schemas.microsoft.com/office/drawing/2014/main" id="{AAB55623-6A70-4B12-A21F-1C5862B63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36600"/>
            <a:ext cx="10515600" cy="800100"/>
          </a:xfrm>
        </p:spPr>
        <p:txBody>
          <a:bodyPr>
            <a:normAutofit fontScale="32500" lnSpcReduction="20000"/>
          </a:bodyPr>
          <a:lstStyle/>
          <a:p>
            <a:r>
              <a:rPr lang="ru-RU" sz="9600" i="1" dirty="0" err="1">
                <a:solidFill>
                  <a:srgbClr val="FFFF00"/>
                </a:solidFill>
              </a:rPr>
              <a:t>Обчислення</a:t>
            </a:r>
            <a:r>
              <a:rPr lang="ru-RU" sz="9600" i="1" dirty="0">
                <a:solidFill>
                  <a:srgbClr val="FFFF00"/>
                </a:solidFill>
              </a:rPr>
              <a:t> </a:t>
            </a:r>
            <a:r>
              <a:rPr lang="ru-RU" sz="9600" i="1" dirty="0" err="1">
                <a:solidFill>
                  <a:srgbClr val="FFFF00"/>
                </a:solidFill>
              </a:rPr>
              <a:t>коефіцієнта</a:t>
            </a:r>
            <a:r>
              <a:rPr lang="ru-RU" sz="9600" i="1" dirty="0">
                <a:solidFill>
                  <a:srgbClr val="FFFF00"/>
                </a:solidFill>
              </a:rPr>
              <a:t> </a:t>
            </a:r>
            <a:r>
              <a:rPr lang="ru-RU" sz="9600" i="1" dirty="0" err="1">
                <a:solidFill>
                  <a:srgbClr val="FFFF00"/>
                </a:solidFill>
              </a:rPr>
              <a:t>рангової</a:t>
            </a:r>
            <a:r>
              <a:rPr lang="ru-RU" sz="9600" i="1" dirty="0">
                <a:solidFill>
                  <a:srgbClr val="FFFF00"/>
                </a:solidFill>
              </a:rPr>
              <a:t> </a:t>
            </a:r>
            <a:r>
              <a:rPr lang="ru-RU" sz="9600" i="1" dirty="0" err="1">
                <a:solidFill>
                  <a:srgbClr val="FFFF00"/>
                </a:solidFill>
              </a:rPr>
              <a:t>кореляції</a:t>
            </a:r>
            <a:r>
              <a:rPr lang="ru-RU" sz="9600" i="1" dirty="0">
                <a:solidFill>
                  <a:srgbClr val="FFFF00"/>
                </a:solidFill>
              </a:rPr>
              <a:t> </a:t>
            </a:r>
            <a:r>
              <a:rPr lang="ru-RU" sz="9600" i="1" dirty="0" err="1">
                <a:solidFill>
                  <a:srgbClr val="FFFF00"/>
                </a:solidFill>
              </a:rPr>
              <a:t>Спірмена</a:t>
            </a:r>
            <a:endParaRPr lang="ru-RU" sz="9600" i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i="1" dirty="0"/>
              <a:t> </a:t>
            </a:r>
            <a:endParaRPr lang="ru-RU" dirty="0"/>
          </a:p>
        </p:txBody>
      </p:sp>
      <p:sp>
        <p:nvSpPr>
          <p:cNvPr id="50179" name="Номер слайда 1">
            <a:extLst>
              <a:ext uri="{FF2B5EF4-FFF2-40B4-BE49-F238E27FC236}">
                <a16:creationId xmlns:a16="http://schemas.microsoft.com/office/drawing/2014/main" id="{2FEB887F-84D9-41E1-9CA1-4698B65B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7BA53512-279E-4314-9AEB-6B2112D7F5A3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34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Таблиця 7">
                <a:extLst>
                  <a:ext uri="{FF2B5EF4-FFF2-40B4-BE49-F238E27FC236}">
                    <a16:creationId xmlns:a16="http://schemas.microsoft.com/office/drawing/2014/main" id="{2E42D106-8CD9-48E4-8397-ACBC31BDDD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070820"/>
                  </p:ext>
                </p:extLst>
              </p:nvPr>
            </p:nvGraphicFramePr>
            <p:xfrm>
              <a:off x="1828800" y="1871377"/>
              <a:ext cx="8204200" cy="4395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40840">
                      <a:extLst>
                        <a:ext uri="{9D8B030D-6E8A-4147-A177-3AD203B41FA5}">
                          <a16:colId xmlns:a16="http://schemas.microsoft.com/office/drawing/2014/main" val="3149000362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241643598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749848977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852390987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3620782519"/>
                        </a:ext>
                      </a:extLst>
                    </a:gridCol>
                  </a:tblGrid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№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oMath>
                          </a14:m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ru-RU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𝒚</m:t>
                                  </m:r>
                                </m:e>
                              </m:d>
                            </m:oMath>
                          </a14:m>
                          <a:r>
                            <a:rPr lang="en-US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ru-RU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ru-RU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1" i="1" smtClean="0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  <m:r>
                                          <a:rPr lang="en-US" b="1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b="1" i="1" smtClean="0">
                                            <a:latin typeface="Cambria Math" panose="02040503050406030204" pitchFamily="18" charset="0"/>
                                          </a:rPr>
                                          <m:t>𝒚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56808083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16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3507828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5367820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7523792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8555917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5388292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32889010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68961108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5355726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341024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10827456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el-GR" dirty="0"/>
                            <a:t>Σ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98207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Таблиця 7">
                <a:extLst>
                  <a:ext uri="{FF2B5EF4-FFF2-40B4-BE49-F238E27FC236}">
                    <a16:creationId xmlns:a16="http://schemas.microsoft.com/office/drawing/2014/main" id="{2E42D106-8CD9-48E4-8397-ACBC31BDDD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070820"/>
                  </p:ext>
                </p:extLst>
              </p:nvPr>
            </p:nvGraphicFramePr>
            <p:xfrm>
              <a:off x="1828800" y="1871377"/>
              <a:ext cx="8204200" cy="43952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640840">
                      <a:extLst>
                        <a:ext uri="{9D8B030D-6E8A-4147-A177-3AD203B41FA5}">
                          <a16:colId xmlns:a16="http://schemas.microsoft.com/office/drawing/2014/main" val="3149000362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241643598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749848977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1852390987"/>
                        </a:ext>
                      </a:extLst>
                    </a:gridCol>
                    <a:gridCol w="1640840">
                      <a:extLst>
                        <a:ext uri="{9D8B030D-6E8A-4147-A177-3AD203B41FA5}">
                          <a16:colId xmlns:a16="http://schemas.microsoft.com/office/drawing/2014/main" val="3620782519"/>
                        </a:ext>
                      </a:extLst>
                    </a:gridCol>
                  </a:tblGrid>
                  <a:tr h="37192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№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00743" t="-8197" r="-301859" b="-110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200000" t="-8197" r="-200741" b="-110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301115" t="-8197" r="-101487" b="-110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401115" t="-8197" r="-1487" b="-11098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56808083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16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350782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536782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752379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855591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538829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3288901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6896110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535572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341024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1082745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el-GR" dirty="0"/>
                            <a:t>Σ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94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98207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533258-DDBA-460D-B306-827F4743BF1E}"/>
                  </a:ext>
                </a:extLst>
              </p:cNvPr>
              <p:cNvSpPr txBox="1"/>
              <p:nvPr/>
            </p:nvSpPr>
            <p:spPr>
              <a:xfrm>
                <a:off x="495300" y="6259092"/>
                <a:ext cx="3062890" cy="55964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∙94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100−1</m:t>
                              </m:r>
                            </m:e>
                          </m:d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=0,43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533258-DDBA-460D-B306-827F4743BF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300" y="6259092"/>
                <a:ext cx="3062890" cy="5596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3333970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0BC66-0E40-4D4B-9387-C97B8F321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/>
              <a:t>КОЕФІЦІЄНТ </a:t>
            </a:r>
            <a:r>
              <a:rPr lang="el-GR" i="1" dirty="0"/>
              <a:t>τ-</a:t>
            </a:r>
            <a:r>
              <a:rPr lang="ru-RU" i="1" dirty="0"/>
              <a:t>КЕНДАЛЛА </a:t>
            </a:r>
            <a:endParaRPr lang="ru-RU" dirty="0"/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0371D24F-11F7-442A-98C7-C4FF2282F28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/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Впорядковують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ранги по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одній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Підраховується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співпадань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P):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кожного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підраховується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ранг по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виявляється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менше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рангів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знаходяться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нижче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нього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Підраховується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інверсій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Q):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кожного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підраховується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скільки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ранг по 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виявляється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ранги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знаходяться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нижче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Місце для вмісту 4">
                <a:extLst>
                  <a:ext uri="{FF2B5EF4-FFF2-40B4-BE49-F238E27FC236}">
                    <a16:creationId xmlns:a16="http://schemas.microsoft.com/office/drawing/2014/main" id="{338F3315-2EFD-426C-8BF9-4FB69AC0F4FC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ru-RU" dirty="0"/>
                  <a:t>4. </a:t>
                </a:r>
                <a:r>
                  <a:rPr lang="ru-RU" dirty="0" err="1"/>
                  <a:t>Обчислюється</a:t>
                </a:r>
                <a:r>
                  <a:rPr lang="ru-RU" dirty="0"/>
                  <a:t> </a:t>
                </a:r>
                <a:r>
                  <a:rPr lang="ru-RU" dirty="0" err="1"/>
                  <a:t>коефіцієнт</a:t>
                </a:r>
                <a:r>
                  <a:rPr lang="ru-RU" dirty="0"/>
                  <a:t> τ за формулою: </a:t>
                </a:r>
                <a:endParaRPr lang="en-US" dirty="0"/>
              </a:p>
              <a:p>
                <a:pPr marL="0" indent="0">
                  <a:buNone/>
                </a:pPr>
                <a:endParaRPr lang="ru-RU" dirty="0"/>
              </a:p>
              <a:p>
                <a14:m>
                  <m:oMath xmlns:m="http://schemas.openxmlformats.org/officeDocument/2006/math">
                    <m:r>
                      <a:rPr lang="ru-RU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𝑃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/2</m:t>
                        </m:r>
                      </m:den>
                    </m:f>
                  </m:oMath>
                </a14:m>
                <a:endParaRPr lang="en-US" dirty="0"/>
              </a:p>
              <a:p>
                <a:r>
                  <a:rPr lang="ru-RU" dirty="0"/>
                  <a:t>де: </a:t>
                </a:r>
              </a:p>
              <a:p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кількість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співпадань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кількість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інверсій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endParaRPr 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загальна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кількість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об’єктів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ru-RU" dirty="0"/>
                  <a:t> </a:t>
                </a:r>
              </a:p>
            </p:txBody>
          </p:sp>
        </mc:Choice>
        <mc:Fallback xmlns="">
          <p:sp>
            <p:nvSpPr>
              <p:cNvPr id="5" name="Місце для вмісту 4">
                <a:extLst>
                  <a:ext uri="{FF2B5EF4-FFF2-40B4-BE49-F238E27FC236}">
                    <a16:creationId xmlns:a16="http://schemas.microsoft.com/office/drawing/2014/main" id="{338F3315-2EFD-426C-8BF9-4FB69AC0F4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2"/>
                <a:stretch>
                  <a:fillRect l="-1647" t="-32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7702533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Місце для вмісту 6">
            <a:extLst>
              <a:ext uri="{FF2B5EF4-FFF2-40B4-BE49-F238E27FC236}">
                <a16:creationId xmlns:a16="http://schemas.microsoft.com/office/drawing/2014/main" id="{AAB55623-6A70-4B12-A21F-1C5862B63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81000"/>
            <a:ext cx="10515600" cy="5795963"/>
          </a:xfrm>
        </p:spPr>
        <p:txBody>
          <a:bodyPr/>
          <a:lstStyle/>
          <a:p>
            <a:pPr algn="ctr"/>
            <a:r>
              <a:rPr lang="ru-RU" i="1" dirty="0">
                <a:solidFill>
                  <a:srgbClr val="FFFF00"/>
                </a:solidFill>
              </a:rPr>
              <a:t>Приклад </a:t>
            </a:r>
          </a:p>
          <a:p>
            <a:r>
              <a:rPr lang="ru-RU" i="1" dirty="0"/>
              <a:t> </a:t>
            </a:r>
            <a:endParaRPr lang="ru-RU" dirty="0"/>
          </a:p>
        </p:txBody>
      </p:sp>
      <p:sp>
        <p:nvSpPr>
          <p:cNvPr id="50179" name="Номер слайда 1">
            <a:extLst>
              <a:ext uri="{FF2B5EF4-FFF2-40B4-BE49-F238E27FC236}">
                <a16:creationId xmlns:a16="http://schemas.microsoft.com/office/drawing/2014/main" id="{2FEB887F-84D9-41E1-9CA1-4698B65B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7BA53512-279E-4314-9AEB-6B2112D7F5A3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36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Таблиця 7">
                <a:extLst>
                  <a:ext uri="{FF2B5EF4-FFF2-40B4-BE49-F238E27FC236}">
                    <a16:creationId xmlns:a16="http://schemas.microsoft.com/office/drawing/2014/main" id="{2E42D106-8CD9-48E4-8397-ACBC31BDDDB7}"/>
                  </a:ext>
                </a:extLst>
              </p:cNvPr>
              <p:cNvGraphicFramePr>
                <a:graphicFrameLocks noGrp="1"/>
              </p:cNvGraphicFramePr>
              <p:nvPr>
                <p:extLst/>
              </p:nvPr>
            </p:nvGraphicFramePr>
            <p:xfrm>
              <a:off x="1854200" y="1085426"/>
              <a:ext cx="8204200" cy="46634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2300">
                      <a:extLst>
                        <a:ext uri="{9D8B030D-6E8A-4147-A177-3AD203B41FA5}">
                          <a16:colId xmlns:a16="http://schemas.microsoft.com/office/drawing/2014/main" val="3149000362"/>
                        </a:ext>
                      </a:extLst>
                    </a:gridCol>
                    <a:gridCol w="2159000">
                      <a:extLst>
                        <a:ext uri="{9D8B030D-6E8A-4147-A177-3AD203B41FA5}">
                          <a16:colId xmlns:a16="http://schemas.microsoft.com/office/drawing/2014/main" val="1241643598"/>
                        </a:ext>
                      </a:extLst>
                    </a:gridCol>
                    <a:gridCol w="2641600">
                      <a:extLst>
                        <a:ext uri="{9D8B030D-6E8A-4147-A177-3AD203B41FA5}">
                          <a16:colId xmlns:a16="http://schemas.microsoft.com/office/drawing/2014/main" val="1749848977"/>
                        </a:ext>
                      </a:extLst>
                    </a:gridCol>
                    <a:gridCol w="1651000">
                      <a:extLst>
                        <a:ext uri="{9D8B030D-6E8A-4147-A177-3AD203B41FA5}">
                          <a16:colId xmlns:a16="http://schemas.microsoft.com/office/drawing/2014/main" val="1852390987"/>
                        </a:ext>
                      </a:extLst>
                    </a:gridCol>
                    <a:gridCol w="1130300">
                      <a:extLst>
                        <a:ext uri="{9D8B030D-6E8A-4147-A177-3AD203B41FA5}">
                          <a16:colId xmlns:a16="http://schemas.microsoft.com/office/drawing/2014/main" val="3620782519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№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ru-RU" sz="1800" b="0" i="0" u="none" strike="noStrike" kern="1200" baseline="0" dirty="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подобається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група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oMath>
                          </a14:m>
                          <a:endParaRPr lang="ru-RU" dirty="0"/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подобається</a:t>
                          </a:r>
                          <a:r>
                            <a:rPr lang="ru-RU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куратор)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i="1" u="none" strike="noStrike" kern="1200" baseline="0" dirty="0">
                              <a:solidFill>
                                <a:schemeClr val="lt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</a:t>
                          </a:r>
                          <a:endParaRPr lang="uk-UA" sz="1800" b="0" i="1" u="none" strike="noStrike" kern="1200" baseline="0" dirty="0">
                            <a:solidFill>
                              <a:schemeClr val="lt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Співпадання</a:t>
                          </a:r>
                          <a:endParaRPr lang="ru-RU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Q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І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нверсії</a:t>
                          </a:r>
                          <a:endParaRPr lang="ru-RU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56808083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3507828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5367820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7523792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8555917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5388292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32889010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68961108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5355726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341024"/>
                      </a:ext>
                    </a:extLst>
                  </a:tr>
                  <a:tr h="329212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10827456"/>
                      </a:ext>
                    </a:extLst>
                  </a:tr>
                  <a:tr h="329212">
                    <a:tc gridSpan="3">
                      <a:txBody>
                        <a:bodyPr/>
                        <a:lstStyle/>
                        <a:p>
                          <a:pPr algn="r"/>
                          <a:r>
                            <a:rPr lang="ru-RU" dirty="0"/>
                            <a:t>∑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15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982070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Таблиця 7">
                <a:extLst>
                  <a:ext uri="{FF2B5EF4-FFF2-40B4-BE49-F238E27FC236}">
                    <a16:creationId xmlns:a16="http://schemas.microsoft.com/office/drawing/2014/main" id="{2E42D106-8CD9-48E4-8397-ACBC31BDDDB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6866743"/>
                  </p:ext>
                </p:extLst>
              </p:nvPr>
            </p:nvGraphicFramePr>
            <p:xfrm>
              <a:off x="1854200" y="1085426"/>
              <a:ext cx="8204200" cy="46634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2300">
                      <a:extLst>
                        <a:ext uri="{9D8B030D-6E8A-4147-A177-3AD203B41FA5}">
                          <a16:colId xmlns:a16="http://schemas.microsoft.com/office/drawing/2014/main" val="3149000362"/>
                        </a:ext>
                      </a:extLst>
                    </a:gridCol>
                    <a:gridCol w="2159000">
                      <a:extLst>
                        <a:ext uri="{9D8B030D-6E8A-4147-A177-3AD203B41FA5}">
                          <a16:colId xmlns:a16="http://schemas.microsoft.com/office/drawing/2014/main" val="1241643598"/>
                        </a:ext>
                      </a:extLst>
                    </a:gridCol>
                    <a:gridCol w="2641600">
                      <a:extLst>
                        <a:ext uri="{9D8B030D-6E8A-4147-A177-3AD203B41FA5}">
                          <a16:colId xmlns:a16="http://schemas.microsoft.com/office/drawing/2014/main" val="1749848977"/>
                        </a:ext>
                      </a:extLst>
                    </a:gridCol>
                    <a:gridCol w="1651000">
                      <a:extLst>
                        <a:ext uri="{9D8B030D-6E8A-4147-A177-3AD203B41FA5}">
                          <a16:colId xmlns:a16="http://schemas.microsoft.com/office/drawing/2014/main" val="1852390987"/>
                        </a:ext>
                      </a:extLst>
                    </a:gridCol>
                    <a:gridCol w="1130300">
                      <a:extLst>
                        <a:ext uri="{9D8B030D-6E8A-4147-A177-3AD203B41FA5}">
                          <a16:colId xmlns:a16="http://schemas.microsoft.com/office/drawing/2014/main" val="3620782519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№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29096" t="-4762" r="-252825" b="-6438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05300" t="-4762" r="-106221" b="-6438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0" i="1" u="none" strike="noStrike" kern="1200" baseline="0" dirty="0">
                              <a:solidFill>
                                <a:schemeClr val="lt1"/>
                              </a:solidFill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P</a:t>
                          </a:r>
                          <a:endParaRPr lang="uk-UA" sz="1800" b="0" i="1" u="none" strike="noStrike" kern="1200" baseline="0" dirty="0">
                            <a:solidFill>
                              <a:schemeClr val="lt1"/>
                            </a:solidFill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algn="ctr"/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Співпадання</a:t>
                          </a:r>
                          <a:endParaRPr lang="ru-RU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i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Q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1800" b="0" i="0" u="none" strike="noStrike" kern="1200" baseline="0" dirty="0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І</a:t>
                          </a:r>
                          <a:r>
                            <a:rPr lang="ru-RU" sz="1800" b="0" i="0" u="none" strike="noStrike" kern="1200" baseline="0" dirty="0" err="1">
                              <a:solidFill>
                                <a:schemeClr val="lt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нверсії</a:t>
                          </a:r>
                          <a:endParaRPr lang="ru-RU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56808083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6350782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7536782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752379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9855591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5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4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4538829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6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3288901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3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6896110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2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3535572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7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02341024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9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10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8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uk-UA" dirty="0"/>
                            <a:t>0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10827456"/>
                      </a:ext>
                    </a:extLst>
                  </a:tr>
                  <a:tr h="365760">
                    <a:tc gridSpan="3">
                      <a:txBody>
                        <a:bodyPr/>
                        <a:lstStyle/>
                        <a:p>
                          <a:pPr algn="r"/>
                          <a:r>
                            <a:rPr lang="ru-RU" dirty="0"/>
                            <a:t>∑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30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/>
                            <a:t>15</a:t>
                          </a:r>
                          <a:endParaRPr lang="ru-RU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598207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533258-DDBA-460D-B306-827F4743BF1E}"/>
                  </a:ext>
                </a:extLst>
              </p:cNvPr>
              <p:cNvSpPr txBox="1"/>
              <p:nvPr/>
            </p:nvSpPr>
            <p:spPr>
              <a:xfrm>
                <a:off x="1371600" y="5908133"/>
                <a:ext cx="2772747" cy="57265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uk-UA" b="0" i="1" smtClean="0">
                              <a:latin typeface="Cambria Math" panose="02040503050406030204" pitchFamily="18" charset="0"/>
                            </a:rPr>
                            <m:t>30−15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10−1</m:t>
                              </m:r>
                            </m:e>
                          </m:d>
                          <m:r>
                            <a:rPr lang="uk-UA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/2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=0,</m:t>
                      </m:r>
                      <m:r>
                        <a:rPr lang="uk-UA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C533258-DDBA-460D-B306-827F4743BF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600" y="5908133"/>
                <a:ext cx="2772747" cy="57265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4953474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308838E-8844-4C54-986B-4033794AE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БІСЕРІАЛЬНИЙ КОЕФІЦІЄНТ РАНГОВОЇ КОРЕЛЯЦІЇ </a:t>
            </a:r>
            <a:endParaRPr lang="ru-RU" dirty="0"/>
          </a:p>
        </p:txBody>
      </p:sp>
      <p:sp>
        <p:nvSpPr>
          <p:cNvPr id="5" name="Місце для вмісту 4">
            <a:extLst>
              <a:ext uri="{FF2B5EF4-FFF2-40B4-BE49-F238E27FC236}">
                <a16:creationId xmlns:a16="http://schemas.microsoft.com/office/drawing/2014/main" id="{09A62AEF-CC82-40E5-A74D-E167AF84F3F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одна </a:t>
            </a:r>
            <a:r>
              <a:rPr lang="ru-RU" dirty="0" err="1"/>
              <a:t>змінна</a:t>
            </a:r>
            <a:r>
              <a:rPr lang="ru-RU" dirty="0"/>
              <a:t> </a:t>
            </a:r>
            <a:r>
              <a:rPr lang="ru-RU" dirty="0" err="1"/>
              <a:t>виміряна</a:t>
            </a:r>
            <a:r>
              <a:rPr lang="ru-RU" dirty="0"/>
              <a:t> в </a:t>
            </a:r>
            <a:r>
              <a:rPr lang="ru-RU" dirty="0" err="1"/>
              <a:t>дихотомічній</a:t>
            </a:r>
            <a:r>
              <a:rPr lang="ru-RU" dirty="0"/>
              <a:t> </a:t>
            </a:r>
            <a:r>
              <a:rPr lang="ru-RU" dirty="0" err="1"/>
              <a:t>шкалі</a:t>
            </a:r>
            <a:r>
              <a:rPr lang="ru-RU" dirty="0"/>
              <a:t> </a:t>
            </a:r>
            <a:r>
              <a:rPr lang="ru-RU" dirty="0" err="1"/>
              <a:t>найменувань</a:t>
            </a:r>
            <a:r>
              <a:rPr lang="ru-RU" dirty="0"/>
              <a:t>, а друга – в </a:t>
            </a:r>
            <a:r>
              <a:rPr lang="ru-RU" dirty="0" err="1"/>
              <a:t>порядковій</a:t>
            </a:r>
            <a:r>
              <a:rPr lang="ru-RU" dirty="0"/>
              <a:t> </a:t>
            </a:r>
            <a:r>
              <a:rPr lang="ru-RU" dirty="0" err="1"/>
              <a:t>шкалі</a:t>
            </a:r>
            <a:r>
              <a:rPr lang="ru-RU" dirty="0"/>
              <a:t>. </a:t>
            </a:r>
            <a:endParaRPr lang="en-US" dirty="0"/>
          </a:p>
          <a:p>
            <a:r>
              <a:rPr lang="uk-UA" dirty="0"/>
              <a:t>ПРИКЛАД:</a:t>
            </a:r>
          </a:p>
          <a:p>
            <a:pPr marL="0" indent="0">
              <a:buNone/>
            </a:pPr>
            <a:r>
              <a:rPr lang="ru-RU" dirty="0" err="1"/>
              <a:t>Визначити</a:t>
            </a:r>
            <a:r>
              <a:rPr lang="ru-RU" dirty="0"/>
              <a:t> </a:t>
            </a:r>
            <a:r>
              <a:rPr lang="ru-RU" dirty="0" err="1"/>
              <a:t>зв’язок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статтю</a:t>
            </a:r>
            <a:r>
              <a:rPr lang="ru-RU" dirty="0"/>
              <a:t> та </a:t>
            </a:r>
            <a:r>
              <a:rPr lang="ru-RU" dirty="0" err="1"/>
              <a:t>рівнем</a:t>
            </a:r>
            <a:r>
              <a:rPr lang="ru-RU" dirty="0"/>
              <a:t> </a:t>
            </a:r>
            <a:r>
              <a:rPr lang="ru-RU" dirty="0" err="1"/>
              <a:t>тривожності</a:t>
            </a:r>
            <a:r>
              <a:rPr lang="ru-RU" dirty="0"/>
              <a:t>, </a:t>
            </a:r>
            <a:r>
              <a:rPr lang="ru-RU" dirty="0" err="1"/>
              <a:t>використовуючи</a:t>
            </a:r>
            <a:r>
              <a:rPr lang="ru-RU" dirty="0"/>
              <a:t> </a:t>
            </a:r>
            <a:r>
              <a:rPr lang="ru-RU" dirty="0" err="1"/>
              <a:t>оцінки</a:t>
            </a:r>
            <a:r>
              <a:rPr lang="ru-RU" dirty="0"/>
              <a:t> психолога-</a:t>
            </a:r>
            <a:r>
              <a:rPr lang="ru-RU" dirty="0" err="1"/>
              <a:t>експерта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ранжував</a:t>
            </a:r>
            <a:r>
              <a:rPr lang="ru-RU" dirty="0"/>
              <a:t>  </a:t>
            </a:r>
            <a:r>
              <a:rPr lang="ru-RU" dirty="0" err="1"/>
              <a:t>досліджуваних</a:t>
            </a:r>
            <a:r>
              <a:rPr lang="ru-RU" dirty="0"/>
              <a:t> за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рівнем</a:t>
            </a:r>
            <a:r>
              <a:rPr lang="ru-RU" dirty="0"/>
              <a:t> </a:t>
            </a:r>
            <a:r>
              <a:rPr lang="ru-RU" dirty="0" err="1"/>
              <a:t>тривожності</a:t>
            </a:r>
            <a:r>
              <a:rPr lang="ru-RU" dirty="0"/>
              <a:t> </a:t>
            </a:r>
          </a:p>
        </p:txBody>
      </p:sp>
      <p:graphicFrame>
        <p:nvGraphicFramePr>
          <p:cNvPr id="2" name="Місце для вмісту 1">
            <a:extLst>
              <a:ext uri="{FF2B5EF4-FFF2-40B4-BE49-F238E27FC236}">
                <a16:creationId xmlns:a16="http://schemas.microsoft.com/office/drawing/2014/main" id="{283788C8-E508-4A57-9D7C-13BE70CEE484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172200" y="1825625"/>
          <a:ext cx="5181600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700">
                  <a:extLst>
                    <a:ext uri="{9D8B030D-6E8A-4147-A177-3AD203B41FA5}">
                      <a16:colId xmlns:a16="http://schemas.microsoft.com/office/drawing/2014/main" val="1994791301"/>
                    </a:ext>
                  </a:extLst>
                </a:gridCol>
                <a:gridCol w="2933700">
                  <a:extLst>
                    <a:ext uri="{9D8B030D-6E8A-4147-A177-3AD203B41FA5}">
                      <a16:colId xmlns:a16="http://schemas.microsoft.com/office/drawing/2014/main" val="953939381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27105052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uk-UA" dirty="0"/>
                        <a:t>№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СТАТЬ (1-Ч; 0-Ж)</a:t>
                      </a:r>
                    </a:p>
                    <a:p>
                      <a:pPr algn="ctr"/>
                      <a:r>
                        <a:rPr lang="en-US" dirty="0"/>
                        <a:t>X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/>
                        <a:t>ТРИВОЖНІСТЬ</a:t>
                      </a:r>
                      <a:endParaRPr lang="en-US" dirty="0"/>
                    </a:p>
                    <a:p>
                      <a:pPr algn="ctr"/>
                      <a:r>
                        <a:rPr lang="en-US" dirty="0"/>
                        <a:t>Y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920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585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247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857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985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3767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57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123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679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8960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554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2662960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A9F237ED-1704-4ED3-82E0-E093BF9034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330200"/>
            <a:ext cx="5181600" cy="584676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2"/>
                </a:solidFill>
              </a:rPr>
              <a:t>У такому </a:t>
            </a:r>
            <a:r>
              <a:rPr lang="ru-RU" dirty="0" err="1">
                <a:solidFill>
                  <a:schemeClr val="bg2"/>
                </a:solidFill>
              </a:rPr>
              <a:t>випадку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слід</a:t>
            </a:r>
            <a:r>
              <a:rPr lang="ru-RU" dirty="0">
                <a:solidFill>
                  <a:schemeClr val="bg2"/>
                </a:solidFill>
              </a:rPr>
              <a:t>, </a:t>
            </a:r>
            <a:r>
              <a:rPr lang="ru-RU" dirty="0" err="1">
                <a:solidFill>
                  <a:schemeClr val="bg2"/>
                </a:solidFill>
              </a:rPr>
              <a:t>по-перше</a:t>
            </a:r>
            <a:r>
              <a:rPr lang="ru-RU" dirty="0">
                <a:solidFill>
                  <a:schemeClr val="bg2"/>
                </a:solidFill>
              </a:rPr>
              <a:t>, </a:t>
            </a:r>
            <a:r>
              <a:rPr lang="ru-RU" dirty="0" err="1">
                <a:solidFill>
                  <a:schemeClr val="bg2"/>
                </a:solidFill>
              </a:rPr>
              <a:t>впорядкувати</a:t>
            </a:r>
            <a:r>
              <a:rPr lang="ru-RU" dirty="0">
                <a:solidFill>
                  <a:schemeClr val="bg2"/>
                </a:solidFill>
              </a:rPr>
              <a:t> ранги, </a:t>
            </a:r>
            <a:r>
              <a:rPr lang="ru-RU" dirty="0" err="1">
                <a:solidFill>
                  <a:schemeClr val="bg2"/>
                </a:solidFill>
              </a:rPr>
              <a:t>після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чого</a:t>
            </a:r>
            <a:r>
              <a:rPr lang="ru-RU" dirty="0">
                <a:solidFill>
                  <a:schemeClr val="bg2"/>
                </a:solidFill>
              </a:rPr>
              <a:t> </a:t>
            </a:r>
            <a:r>
              <a:rPr lang="ru-RU" dirty="0" err="1">
                <a:solidFill>
                  <a:schemeClr val="bg2"/>
                </a:solidFill>
              </a:rPr>
              <a:t>розписати</a:t>
            </a:r>
            <a:r>
              <a:rPr lang="ru-RU" dirty="0">
                <a:solidFill>
                  <a:schemeClr val="bg2"/>
                </a:solidFill>
              </a:rPr>
              <a:t> ранги по принципу </a:t>
            </a:r>
            <a:r>
              <a:rPr lang="ru-RU" dirty="0" err="1">
                <a:solidFill>
                  <a:schemeClr val="bg2"/>
                </a:solidFill>
              </a:rPr>
              <a:t>належності</a:t>
            </a:r>
            <a:r>
              <a:rPr lang="ru-RU" dirty="0">
                <a:solidFill>
                  <a:schemeClr val="bg2"/>
                </a:solidFill>
              </a:rPr>
              <a:t> до 1 </a:t>
            </a:r>
            <a:r>
              <a:rPr lang="ru-RU" dirty="0" err="1">
                <a:solidFill>
                  <a:schemeClr val="bg2"/>
                </a:solidFill>
              </a:rPr>
              <a:t>чи</a:t>
            </a:r>
            <a:r>
              <a:rPr lang="ru-RU" dirty="0">
                <a:solidFill>
                  <a:schemeClr val="bg2"/>
                </a:solidFill>
              </a:rPr>
              <a:t> до 0  </a:t>
            </a:r>
          </a:p>
          <a:p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/>
              <a:t>етап</a:t>
            </a:r>
            <a:r>
              <a:rPr lang="ru-RU" dirty="0"/>
              <a:t> – </a:t>
            </a:r>
            <a:r>
              <a:rPr lang="ru-RU" dirty="0" err="1"/>
              <a:t>підрахунок</a:t>
            </a:r>
            <a:r>
              <a:rPr lang="ru-RU" dirty="0"/>
              <a:t> </a:t>
            </a:r>
            <a:r>
              <a:rPr lang="ru-RU" dirty="0" err="1"/>
              <a:t>співпадань</a:t>
            </a:r>
            <a:r>
              <a:rPr lang="ru-RU" dirty="0"/>
              <a:t> та </a:t>
            </a:r>
            <a:r>
              <a:rPr lang="ru-RU" dirty="0" err="1"/>
              <a:t>інверсій</a:t>
            </a:r>
            <a:r>
              <a:rPr lang="ru-RU" dirty="0"/>
              <a:t>. У </a:t>
            </a:r>
            <a:r>
              <a:rPr lang="ru-RU" dirty="0" err="1"/>
              <a:t>цьому</a:t>
            </a:r>
            <a:r>
              <a:rPr lang="ru-RU" dirty="0"/>
              <a:t> </a:t>
            </a:r>
            <a:r>
              <a:rPr lang="ru-RU" dirty="0" err="1"/>
              <a:t>випадку</a:t>
            </a:r>
            <a:r>
              <a:rPr lang="ru-RU" dirty="0"/>
              <a:t> </a:t>
            </a:r>
            <a:r>
              <a:rPr lang="ru-RU" dirty="0" err="1"/>
              <a:t>дані</a:t>
            </a:r>
            <a:r>
              <a:rPr lang="ru-RU" dirty="0"/>
              <a:t> </a:t>
            </a:r>
            <a:r>
              <a:rPr lang="ru-RU" dirty="0" err="1"/>
              <a:t>організовані</a:t>
            </a:r>
            <a:r>
              <a:rPr lang="ru-RU" dirty="0"/>
              <a:t> таким чином,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співпадань</a:t>
            </a:r>
            <a:r>
              <a:rPr lang="ru-RU" dirty="0"/>
              <a:t> </a:t>
            </a:r>
            <a:r>
              <a:rPr lang="ru-RU" dirty="0" err="1"/>
              <a:t>рахується</a:t>
            </a:r>
            <a:r>
              <a:rPr lang="ru-RU" dirty="0"/>
              <a:t> для </a:t>
            </a:r>
            <a:r>
              <a:rPr lang="ru-RU" dirty="0" err="1"/>
              <a:t>рангів</a:t>
            </a:r>
            <a:r>
              <a:rPr lang="ru-RU" dirty="0"/>
              <a:t> в </a:t>
            </a:r>
            <a:r>
              <a:rPr lang="ru-RU" dirty="0" err="1"/>
              <a:t>стовпчику</a:t>
            </a:r>
            <a:r>
              <a:rPr lang="ru-RU" dirty="0"/>
              <a:t> 1 і </a:t>
            </a:r>
            <a:r>
              <a:rPr lang="ru-RU" dirty="0" err="1"/>
              <a:t>рівна</a:t>
            </a:r>
            <a:r>
              <a:rPr lang="ru-RU" dirty="0"/>
              <a:t> </a:t>
            </a:r>
            <a:r>
              <a:rPr lang="ru-RU" dirty="0" err="1"/>
              <a:t>кількості</a:t>
            </a:r>
            <a:r>
              <a:rPr lang="ru-RU" dirty="0"/>
              <a:t> </a:t>
            </a:r>
            <a:r>
              <a:rPr lang="ru-RU" dirty="0" err="1"/>
              <a:t>об’єктів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знаходяться</a:t>
            </a:r>
            <a:r>
              <a:rPr lang="ru-RU" dirty="0"/>
              <a:t> в </a:t>
            </a:r>
            <a:r>
              <a:rPr lang="ru-RU" dirty="0" err="1"/>
              <a:t>стовпчику</a:t>
            </a:r>
            <a:r>
              <a:rPr lang="ru-RU" dirty="0"/>
              <a:t> 0 </a:t>
            </a:r>
            <a:r>
              <a:rPr lang="ru-RU" dirty="0" err="1"/>
              <a:t>нижче</a:t>
            </a:r>
            <a:r>
              <a:rPr lang="ru-RU" dirty="0"/>
              <a:t> взятого рангу в </a:t>
            </a:r>
            <a:r>
              <a:rPr lang="ru-RU" dirty="0" err="1"/>
              <a:t>стовпчику</a:t>
            </a:r>
            <a:r>
              <a:rPr lang="ru-RU" dirty="0"/>
              <a:t> 1. </a:t>
            </a:r>
          </a:p>
          <a:p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інверсій</a:t>
            </a:r>
            <a:r>
              <a:rPr lang="ru-RU" dirty="0"/>
              <a:t> </a:t>
            </a:r>
            <a:r>
              <a:rPr lang="ru-RU" dirty="0" err="1"/>
              <a:t>рахується</a:t>
            </a:r>
            <a:r>
              <a:rPr lang="ru-RU" dirty="0"/>
              <a:t> для </a:t>
            </a:r>
            <a:r>
              <a:rPr lang="ru-RU" dirty="0" err="1"/>
              <a:t>рангів</a:t>
            </a:r>
            <a:r>
              <a:rPr lang="ru-RU" dirty="0"/>
              <a:t> у </a:t>
            </a:r>
            <a:r>
              <a:rPr lang="ru-RU" dirty="0" err="1"/>
              <a:t>стовпчику</a:t>
            </a:r>
            <a:r>
              <a:rPr lang="ru-RU" dirty="0"/>
              <a:t> 1 і </a:t>
            </a:r>
            <a:r>
              <a:rPr lang="ru-RU" dirty="0" err="1"/>
              <a:t>рівна</a:t>
            </a:r>
            <a:r>
              <a:rPr lang="ru-RU" dirty="0"/>
              <a:t> </a:t>
            </a:r>
            <a:r>
              <a:rPr lang="ru-RU" dirty="0" err="1"/>
              <a:t>кількості</a:t>
            </a:r>
            <a:r>
              <a:rPr lang="ru-RU" dirty="0"/>
              <a:t> </a:t>
            </a:r>
            <a:r>
              <a:rPr lang="ru-RU" dirty="0" err="1"/>
              <a:t>об’єктів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знаходяться</a:t>
            </a:r>
            <a:r>
              <a:rPr lang="ru-RU" dirty="0"/>
              <a:t> в </a:t>
            </a:r>
            <a:r>
              <a:rPr lang="ru-RU" dirty="0" err="1"/>
              <a:t>стовпчику</a:t>
            </a:r>
            <a:r>
              <a:rPr lang="ru-RU" dirty="0"/>
              <a:t> 1 </a:t>
            </a:r>
            <a:r>
              <a:rPr lang="ru-RU" dirty="0" err="1"/>
              <a:t>нижче</a:t>
            </a:r>
            <a:r>
              <a:rPr lang="ru-RU" dirty="0"/>
              <a:t> взятого рангу </a:t>
            </a:r>
            <a:r>
              <a:rPr lang="ru-RU" dirty="0" err="1"/>
              <a:t>стовпчику</a:t>
            </a:r>
            <a:r>
              <a:rPr lang="ru-RU" dirty="0"/>
              <a:t> 0. </a:t>
            </a:r>
          </a:p>
        </p:txBody>
      </p:sp>
      <p:graphicFrame>
        <p:nvGraphicFramePr>
          <p:cNvPr id="5" name="Місце для вмісту 4">
            <a:extLst>
              <a:ext uri="{FF2B5EF4-FFF2-40B4-BE49-F238E27FC236}">
                <a16:creationId xmlns:a16="http://schemas.microsoft.com/office/drawing/2014/main" id="{C1244D9D-33AB-4156-A19E-C135413998C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9236542"/>
              </p:ext>
            </p:extLst>
          </p:nvPr>
        </p:nvGraphicFramePr>
        <p:xfrm>
          <a:off x="6172202" y="520699"/>
          <a:ext cx="5384795" cy="5986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224">
                  <a:extLst>
                    <a:ext uri="{9D8B030D-6E8A-4147-A177-3AD203B41FA5}">
                      <a16:colId xmlns:a16="http://schemas.microsoft.com/office/drawing/2014/main" val="3632659462"/>
                    </a:ext>
                  </a:extLst>
                </a:gridCol>
                <a:gridCol w="495454">
                  <a:extLst>
                    <a:ext uri="{9D8B030D-6E8A-4147-A177-3AD203B41FA5}">
                      <a16:colId xmlns:a16="http://schemas.microsoft.com/office/drawing/2014/main" val="2013015950"/>
                    </a:ext>
                  </a:extLst>
                </a:gridCol>
                <a:gridCol w="482415">
                  <a:extLst>
                    <a:ext uri="{9D8B030D-6E8A-4147-A177-3AD203B41FA5}">
                      <a16:colId xmlns:a16="http://schemas.microsoft.com/office/drawing/2014/main" val="3550578648"/>
                    </a:ext>
                  </a:extLst>
                </a:gridCol>
                <a:gridCol w="691027">
                  <a:extLst>
                    <a:ext uri="{9D8B030D-6E8A-4147-A177-3AD203B41FA5}">
                      <a16:colId xmlns:a16="http://schemas.microsoft.com/office/drawing/2014/main" val="949777183"/>
                    </a:ext>
                  </a:extLst>
                </a:gridCol>
                <a:gridCol w="730142">
                  <a:extLst>
                    <a:ext uri="{9D8B030D-6E8A-4147-A177-3AD203B41FA5}">
                      <a16:colId xmlns:a16="http://schemas.microsoft.com/office/drawing/2014/main" val="1526113760"/>
                    </a:ext>
                  </a:extLst>
                </a:gridCol>
                <a:gridCol w="1473322">
                  <a:extLst>
                    <a:ext uri="{9D8B030D-6E8A-4147-A177-3AD203B41FA5}">
                      <a16:colId xmlns:a16="http://schemas.microsoft.com/office/drawing/2014/main" val="2183742453"/>
                    </a:ext>
                  </a:extLst>
                </a:gridCol>
                <a:gridCol w="1095211">
                  <a:extLst>
                    <a:ext uri="{9D8B030D-6E8A-4147-A177-3AD203B41FA5}">
                      <a16:colId xmlns:a16="http://schemas.microsoft.com/office/drawing/2014/main" val="3700754117"/>
                    </a:ext>
                  </a:extLst>
                </a:gridCol>
              </a:tblGrid>
              <a:tr h="320040">
                <a:tc rowSpan="2">
                  <a:txBody>
                    <a:bodyPr/>
                    <a:lstStyle/>
                    <a:p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Ранги по </a:t>
                      </a:r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Співпадання</a:t>
                      </a:r>
                      <a:endParaRPr lang="en-US" sz="1800" b="0" i="0" u="none" strike="noStrike" kern="1200" baseline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І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нверсії</a:t>
                      </a:r>
                      <a:r>
                        <a:rPr lang="ru-RU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Q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2680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X=1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X=0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673622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796340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686020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928549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155110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2891046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272663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0109069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696252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363378"/>
                  </a:ext>
                </a:extLst>
              </a:tr>
              <a:tr h="477705">
                <a:tc>
                  <a:txBody>
                    <a:bodyPr/>
                    <a:lstStyle/>
                    <a:p>
                      <a:pPr algn="r"/>
                      <a:r>
                        <a:rPr lang="uk-UA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3239700"/>
                  </a:ext>
                </a:extLst>
              </a:tr>
              <a:tr h="477705">
                <a:tc gridSpan="5">
                  <a:txBody>
                    <a:bodyPr/>
                    <a:lstStyle/>
                    <a:p>
                      <a:pPr algn="r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∑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3161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1160867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8D682A5F-6272-4FC5-B250-A3A4E07777B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200" y="673100"/>
                <a:ext cx="5181600" cy="5503863"/>
              </a:xfrm>
            </p:spPr>
            <p:txBody>
              <a:bodyPr/>
              <a:lstStyle/>
              <a:p>
                <a:r>
                  <a:rPr lang="ru-RU" dirty="0">
                    <a:solidFill>
                      <a:srgbClr val="FFFF00"/>
                    </a:solidFill>
                  </a:rPr>
                  <a:t>Після </a:t>
                </a:r>
                <a:r>
                  <a:rPr lang="ru-RU" dirty="0" err="1">
                    <a:solidFill>
                      <a:srgbClr val="FFFF00"/>
                    </a:solidFill>
                  </a:rPr>
                  <a:t>цього</a:t>
                </a:r>
                <a:r>
                  <a:rPr lang="ru-RU" dirty="0">
                    <a:solidFill>
                      <a:srgbClr val="FFFF00"/>
                    </a:solidFill>
                  </a:rPr>
                  <a:t> </a:t>
                </a:r>
                <a:r>
                  <a:rPr lang="ru-RU" dirty="0" err="1">
                    <a:solidFill>
                      <a:srgbClr val="FFFF00"/>
                    </a:solidFill>
                  </a:rPr>
                  <a:t>підраховується</a:t>
                </a:r>
                <a:r>
                  <a:rPr lang="ru-RU" dirty="0">
                    <a:solidFill>
                      <a:srgbClr val="FFFF00"/>
                    </a:solidFill>
                  </a:rPr>
                  <a:t> сума </a:t>
                </a:r>
                <a:r>
                  <a:rPr lang="ru-RU" dirty="0" err="1">
                    <a:solidFill>
                      <a:srgbClr val="FFFF00"/>
                    </a:solidFill>
                  </a:rPr>
                  <a:t>співпадань</a:t>
                </a:r>
                <a:r>
                  <a:rPr lang="ru-RU" dirty="0">
                    <a:solidFill>
                      <a:srgbClr val="FFFF00"/>
                    </a:solidFill>
                  </a:rPr>
                  <a:t> та </a:t>
                </a:r>
                <a:r>
                  <a:rPr lang="ru-RU" dirty="0" err="1">
                    <a:solidFill>
                      <a:srgbClr val="FFFF00"/>
                    </a:solidFill>
                  </a:rPr>
                  <a:t>інверсій</a:t>
                </a:r>
                <a:r>
                  <a:rPr lang="ru-RU" dirty="0">
                    <a:solidFill>
                      <a:srgbClr val="FFFF00"/>
                    </a:solidFill>
                  </a:rPr>
                  <a:t> і </a:t>
                </a:r>
                <a:r>
                  <a:rPr lang="ru-RU" dirty="0" err="1">
                    <a:solidFill>
                      <a:srgbClr val="FFFF00"/>
                    </a:solidFill>
                  </a:rPr>
                  <a:t>підставляється</a:t>
                </a:r>
                <a:r>
                  <a:rPr lang="ru-RU" dirty="0">
                    <a:solidFill>
                      <a:srgbClr val="FFFF00"/>
                    </a:solidFill>
                  </a:rPr>
                  <a:t> у формулу: </a:t>
                </a:r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𝑟𝑏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endParaRPr lang="en-US" dirty="0"/>
              </a:p>
              <a:p>
                <a:r>
                  <a:rPr lang="ru-RU" dirty="0"/>
                  <a:t>де: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ru-RU" dirty="0"/>
                  <a:t>– </a:t>
                </a:r>
                <a:r>
                  <a:rPr lang="ru-RU" dirty="0" err="1"/>
                  <a:t>кількість</a:t>
                </a:r>
                <a:r>
                  <a:rPr lang="ru-RU" dirty="0"/>
                  <a:t> </a:t>
                </a:r>
                <a:r>
                  <a:rPr lang="ru-RU" dirty="0" err="1"/>
                  <a:t>нулів</a:t>
                </a:r>
                <a:r>
                  <a:rPr lang="ru-RU" dirty="0"/>
                  <a:t> по </a:t>
                </a:r>
                <a:r>
                  <a:rPr lang="ru-RU" dirty="0" err="1"/>
                  <a:t>дихотомічній</a:t>
                </a:r>
                <a:r>
                  <a:rPr lang="ru-RU" dirty="0"/>
                  <a:t> </a:t>
                </a:r>
                <a:r>
                  <a:rPr lang="ru-RU" dirty="0" err="1"/>
                  <a:t>змінній</a:t>
                </a:r>
                <a:r>
                  <a:rPr lang="ru-RU" dirty="0"/>
                  <a:t>, </a:t>
                </a:r>
                <a:r>
                  <a:rPr lang="en-US" dirty="0"/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/>
                  <a:t>– </a:t>
                </a:r>
                <a:r>
                  <a:rPr lang="ru-RU" dirty="0" err="1"/>
                  <a:t>кількість</a:t>
                </a:r>
                <a:r>
                  <a:rPr lang="ru-RU" dirty="0"/>
                  <a:t> </a:t>
                </a:r>
                <a:r>
                  <a:rPr lang="ru-RU" dirty="0" err="1"/>
                  <a:t>одиниць</a:t>
                </a:r>
                <a:r>
                  <a:rPr lang="ru-RU" dirty="0"/>
                  <a:t> по </a:t>
                </a:r>
                <a:r>
                  <a:rPr lang="ru-RU" dirty="0" err="1"/>
                  <a:t>дихотомічній</a:t>
                </a:r>
                <a:r>
                  <a:rPr lang="ru-RU" dirty="0"/>
                  <a:t> </a:t>
                </a:r>
                <a:r>
                  <a:rPr lang="ru-RU" dirty="0" err="1"/>
                  <a:t>змінній</a:t>
                </a:r>
                <a:r>
                  <a:rPr lang="ru-RU" dirty="0"/>
                  <a:t>.  </a:t>
                </a:r>
              </a:p>
            </p:txBody>
          </p:sp>
        </mc:Choice>
        <mc:Fallback xmlns="">
          <p:sp>
            <p:nvSp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8D682A5F-6272-4FC5-B250-A3A4E07777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200" y="673100"/>
                <a:ext cx="5181600" cy="5503863"/>
              </a:xfrm>
              <a:blipFill>
                <a:blip r:embed="rId2"/>
                <a:stretch>
                  <a:fillRect l="-1529" t="-664" r="-25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Місце для вмісту 10">
                <a:extLst>
                  <a:ext uri="{FF2B5EF4-FFF2-40B4-BE49-F238E27FC236}">
                    <a16:creationId xmlns:a16="http://schemas.microsoft.com/office/drawing/2014/main" id="{DF78EF08-F0C3-45F8-AEA5-51F31953A896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6172200" y="1892300"/>
                <a:ext cx="5181600" cy="4284663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𝑟𝑏</m:t>
                        </m:r>
                      </m:sub>
                    </m:sSub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d>
                      <m:d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n-US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acc>
                      </m:e>
                    </m:d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tx1"/>
                    </a:solidFill>
                  </a:rPr>
                  <a:t>де: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ru-RU" dirty="0"/>
                  <a:t>– </a:t>
                </a:r>
                <a:r>
                  <a:rPr lang="ru-RU" dirty="0" err="1"/>
                  <a:t>середній</a:t>
                </a:r>
                <a:r>
                  <a:rPr lang="ru-RU" dirty="0"/>
                  <a:t> ранг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що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по Х </a:t>
                </a:r>
                <a:r>
                  <a:rPr lang="ru-RU" dirty="0" err="1"/>
                  <a:t>одиницю</a:t>
                </a:r>
                <a:r>
                  <a:rPr lang="ru-RU" dirty="0"/>
                  <a:t>, 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ru-RU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acc>
                  </m:oMath>
                </a14:m>
                <a:r>
                  <a:rPr lang="ru-RU" dirty="0"/>
                  <a:t>– </a:t>
                </a:r>
                <a:r>
                  <a:rPr lang="ru-RU" dirty="0" err="1"/>
                  <a:t>середній</a:t>
                </a:r>
                <a:r>
                  <a:rPr lang="ru-RU" dirty="0"/>
                  <a:t> ранг </a:t>
                </a:r>
                <a:r>
                  <a:rPr lang="ru-RU" dirty="0" err="1"/>
                  <a:t>об’єктів</a:t>
                </a:r>
                <a:r>
                  <a:rPr lang="ru-RU" dirty="0"/>
                  <a:t>, </a:t>
                </a:r>
                <a:r>
                  <a:rPr lang="ru-RU" dirty="0" err="1"/>
                  <a:t>що</a:t>
                </a:r>
                <a:r>
                  <a:rPr lang="ru-RU" dirty="0"/>
                  <a:t> </a:t>
                </a:r>
                <a:r>
                  <a:rPr lang="ru-RU" dirty="0" err="1"/>
                  <a:t>мають</a:t>
                </a:r>
                <a:r>
                  <a:rPr lang="ru-RU" dirty="0"/>
                  <a:t> по Х нуль. </a:t>
                </a:r>
              </a:p>
            </p:txBody>
          </p:sp>
        </mc:Choice>
        <mc:Fallback xmlns="">
          <p:sp>
            <p:nvSpPr>
              <p:cNvPr id="11" name="Місце для вмісту 10">
                <a:extLst>
                  <a:ext uri="{FF2B5EF4-FFF2-40B4-BE49-F238E27FC236}">
                    <a16:creationId xmlns:a16="http://schemas.microsoft.com/office/drawing/2014/main" id="{DF78EF08-F0C3-45F8-AEA5-51F31953A89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172200" y="1892300"/>
                <a:ext cx="5181600" cy="4284663"/>
              </a:xfrm>
              <a:blipFill>
                <a:blip r:embed="rId3"/>
                <a:stretch>
                  <a:fillRect l="-1529" r="-24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3562247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 1">
            <a:extLst>
              <a:ext uri="{FF2B5EF4-FFF2-40B4-BE49-F238E27FC236}">
                <a16:creationId xmlns:a16="http://schemas.microsoft.com/office/drawing/2014/main" id="{CD026FC0-DF64-4E09-9F9B-03B6953279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i="1"/>
              <a:t>ПОШУК ЗВ’ЯЗКУ З ДОПОМОГОЮ ДІАГРАМ РОЗСІЮВАННЯ </a:t>
            </a:r>
            <a:endParaRPr lang="uk-UA" altLang="ru-RU"/>
          </a:p>
        </p:txBody>
      </p:sp>
      <p:sp>
        <p:nvSpPr>
          <p:cNvPr id="4" name="Місце для тексту 3">
            <a:extLst>
              <a:ext uri="{FF2B5EF4-FFF2-40B4-BE49-F238E27FC236}">
                <a16:creationId xmlns:a16="http://schemas.microsoft.com/office/drawing/2014/main" id="{423B3C70-5A6A-432E-B4F1-B632960E23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22325" y="2497138"/>
            <a:ext cx="3835400" cy="3711575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/>
              <a:t>На осі абсцис відзначають значення незалежної змінної </a:t>
            </a:r>
            <a:r>
              <a:rPr lang="uk-UA" i="1" dirty="0"/>
              <a:t>(х), </a:t>
            </a:r>
            <a:r>
              <a:rPr lang="uk-UA" dirty="0"/>
              <a:t>на осі ординат – значення залежної змінної </a:t>
            </a:r>
            <a:r>
              <a:rPr lang="uk-UA" i="1" dirty="0"/>
              <a:t>(у).</a:t>
            </a:r>
            <a:endParaRPr lang="en-US" i="1" dirty="0"/>
          </a:p>
          <a:p>
            <a:pPr fontAlgn="auto">
              <a:spcAft>
                <a:spcPts val="0"/>
              </a:spcAft>
              <a:defRPr/>
            </a:pPr>
            <a:r>
              <a:rPr lang="uk-UA" i="1" dirty="0"/>
              <a:t>Надійність зв'язку </a:t>
            </a:r>
            <a:r>
              <a:rPr lang="uk-UA" dirty="0"/>
              <a:t>визначається тим, наскільки ймовірно, що виявлений у вибірці зв'язок буде знову виявлений (підтвердиться) на іншій аналогічної вибірці, сформованої з тієї ж генеральної сукупності. </a:t>
            </a:r>
          </a:p>
          <a:p>
            <a:pPr fontAlgn="auto">
              <a:spcAft>
                <a:spcPts val="0"/>
              </a:spcAft>
              <a:defRPr/>
            </a:pPr>
            <a:endParaRPr lang="uk-UA" dirty="0"/>
          </a:p>
        </p:txBody>
      </p:sp>
      <p:pic>
        <p:nvPicPr>
          <p:cNvPr id="14340" name="Picture 2">
            <a:extLst>
              <a:ext uri="{FF2B5EF4-FFF2-40B4-BE49-F238E27FC236}">
                <a16:creationId xmlns:a16="http://schemas.microsoft.com/office/drawing/2014/main" id="{E515A9B1-2CC8-430C-847A-D1D805D9D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925" y="2673350"/>
            <a:ext cx="6657975" cy="335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0A8E10-D67B-4EE0-B4BB-02BB7A45D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МНОЖИННА КОРЕЛЯЦІЯ </a:t>
            </a:r>
            <a:endParaRPr lang="ru-RU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0ECEA648-194E-4997-B3E5-E7EB3BA3B0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30400"/>
            <a:ext cx="5181600" cy="4246563"/>
          </a:xfrm>
        </p:spPr>
        <p:txBody>
          <a:bodyPr/>
          <a:lstStyle/>
          <a:p>
            <a:r>
              <a:rPr lang="ru-RU" dirty="0" err="1"/>
              <a:t>зв’язок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змінною</a:t>
            </a:r>
            <a:r>
              <a:rPr lang="ru-RU" dirty="0"/>
              <a:t> У та </a:t>
            </a:r>
            <a:r>
              <a:rPr lang="ru-RU" dirty="0" err="1"/>
              <a:t>іншими</a:t>
            </a:r>
            <a:r>
              <a:rPr lang="ru-RU" dirty="0"/>
              <a:t> </a:t>
            </a:r>
            <a:r>
              <a:rPr lang="ru-RU" dirty="0" err="1"/>
              <a:t>двома</a:t>
            </a:r>
            <a:r>
              <a:rPr lang="ru-RU" dirty="0"/>
              <a:t> </a:t>
            </a:r>
            <a:r>
              <a:rPr lang="ru-RU" dirty="0" err="1"/>
              <a:t>змінними</a:t>
            </a:r>
            <a:r>
              <a:rPr lang="ru-RU" dirty="0"/>
              <a:t> Х1 та Х2. </a:t>
            </a:r>
          </a:p>
          <a:p>
            <a:r>
              <a:rPr lang="ru-RU" i="1" dirty="0"/>
              <a:t>Нехай Х1 – </a:t>
            </a:r>
            <a:r>
              <a:rPr lang="ru-RU" i="1" dirty="0" err="1"/>
              <a:t>рівень</a:t>
            </a:r>
            <a:r>
              <a:rPr lang="ru-RU" i="1" dirty="0"/>
              <a:t> </a:t>
            </a:r>
            <a:r>
              <a:rPr lang="ru-RU" i="1" dirty="0" err="1"/>
              <a:t>інтелекту</a:t>
            </a:r>
            <a:r>
              <a:rPr lang="ru-RU" i="1" dirty="0"/>
              <a:t>, Х2 – </a:t>
            </a:r>
            <a:r>
              <a:rPr lang="ru-RU" i="1" dirty="0" err="1"/>
              <a:t>рівень</a:t>
            </a:r>
            <a:r>
              <a:rPr lang="ru-RU" i="1" dirty="0"/>
              <a:t> </a:t>
            </a:r>
            <a:r>
              <a:rPr lang="ru-RU" i="1" dirty="0" err="1"/>
              <a:t>мотивації</a:t>
            </a:r>
            <a:r>
              <a:rPr lang="ru-RU" i="1" dirty="0"/>
              <a:t> </a:t>
            </a:r>
            <a:r>
              <a:rPr lang="ru-RU" i="1" dirty="0" err="1"/>
              <a:t>досягнення</a:t>
            </a:r>
            <a:r>
              <a:rPr lang="ru-RU" i="1" dirty="0"/>
              <a:t>, а У – бал, </a:t>
            </a:r>
            <a:r>
              <a:rPr lang="ru-RU" i="1" dirty="0" err="1"/>
              <a:t>отриманий</a:t>
            </a:r>
            <a:r>
              <a:rPr lang="ru-RU" i="1" dirty="0"/>
              <a:t> на </a:t>
            </a:r>
            <a:r>
              <a:rPr lang="ru-RU" i="1" dirty="0" err="1"/>
              <a:t>державних</a:t>
            </a:r>
            <a:r>
              <a:rPr lang="ru-RU" i="1" dirty="0"/>
              <a:t> </a:t>
            </a:r>
            <a:r>
              <a:rPr lang="ru-RU" i="1" dirty="0" err="1"/>
              <a:t>іспитах</a:t>
            </a:r>
            <a:r>
              <a:rPr lang="ru-RU" i="1" dirty="0"/>
              <a:t>.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679E5F53-1880-4D69-81E3-92619BAD57F7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6172200" y="1930400"/>
                <a:ext cx="5181600" cy="4246563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</m:sSub>
                      </m:e>
                    </m:ra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</m:sSub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sSubSup>
                          <m:sSub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</m:sSub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1−</m:t>
                        </m:r>
                        <m:sSubSup>
                          <m:sSub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sub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кореляція</a:t>
                </a:r>
                <a:r>
                  <a:rPr lang="ru-RU" dirty="0"/>
                  <a:t> </a:t>
                </a:r>
                <a:r>
                  <a:rPr lang="ru-RU" dirty="0" err="1"/>
                  <a:t>між</a:t>
                </a:r>
                <a:r>
                  <a:rPr lang="ru-RU" dirty="0"/>
                  <a:t> У та Х1 </a:t>
                </a:r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кореляція</a:t>
                </a:r>
                <a:r>
                  <a:rPr lang="ru-RU" dirty="0"/>
                  <a:t> </a:t>
                </a:r>
                <a:r>
                  <a:rPr lang="ru-RU" dirty="0" err="1"/>
                  <a:t>між</a:t>
                </a:r>
                <a:r>
                  <a:rPr lang="ru-RU" dirty="0"/>
                  <a:t> У та Х2 </a:t>
                </a:r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dirty="0"/>
                  <a:t>- </a:t>
                </a:r>
                <a:r>
                  <a:rPr lang="ru-RU" dirty="0" err="1"/>
                  <a:t>кореляція</a:t>
                </a:r>
                <a:r>
                  <a:rPr lang="ru-RU" dirty="0"/>
                  <a:t> </a:t>
                </a:r>
                <a:r>
                  <a:rPr lang="ru-RU" dirty="0" err="1"/>
                  <a:t>між</a:t>
                </a:r>
                <a:r>
                  <a:rPr lang="ru-RU" dirty="0"/>
                  <a:t> Х1 та Х2 </a:t>
                </a:r>
              </a:p>
            </p:txBody>
          </p:sp>
        </mc:Choice>
        <mc:Fallback xmlns="">
          <p:sp>
            <p:nvSp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679E5F53-1880-4D69-81E3-92619BAD57F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172200" y="1930400"/>
                <a:ext cx="5181600" cy="4246563"/>
              </a:xfrm>
              <a:blipFill>
                <a:blip r:embed="rId2"/>
                <a:stretch>
                  <a:fillRect l="-129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664721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Місце для вмісту 1">
            <a:extLst>
              <a:ext uri="{FF2B5EF4-FFF2-40B4-BE49-F238E27FC236}">
                <a16:creationId xmlns:a16="http://schemas.microsoft.com/office/drawing/2014/main" id="{0EAE3880-95F4-440B-BC77-577C0E381EB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58242" y="746125"/>
          <a:ext cx="11475516" cy="2327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387" name="Номер слайда 3">
            <a:extLst>
              <a:ext uri="{FF2B5EF4-FFF2-40B4-BE49-F238E27FC236}">
                <a16:creationId xmlns:a16="http://schemas.microsoft.com/office/drawing/2014/main" id="{829F1E60-9A1D-4A56-A010-5EE7EB1CA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500"/>
              </a:spcBef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ts val="3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ts val="300"/>
              </a:spcBef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fld id="{3377C848-7AEE-4F8C-9956-88034BEE8AE0}" type="slidenum">
              <a:rPr lang="ru-RU" altLang="ru-RU" sz="1200">
                <a:solidFill>
                  <a:srgbClr val="FEFFFF"/>
                </a:solidFill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5</a:t>
            </a:fld>
            <a:endParaRPr lang="ru-RU" altLang="ru-RU" sz="1200">
              <a:solidFill>
                <a:srgbClr val="FEFFFF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4" name="Місце для вмісту 1">
            <a:extLst>
              <a:ext uri="{FF2B5EF4-FFF2-40B4-BE49-F238E27FC236}">
                <a16:creationId xmlns:a16="http://schemas.microsoft.com/office/drawing/2014/main" id="{5E7698E5-7D1A-4EBE-B3CF-34D34E4A85C0}"/>
              </a:ext>
            </a:extLst>
          </p:cNvPr>
          <p:cNvGraphicFramePr>
            <a:graphicFrameLocks/>
          </p:cNvGraphicFramePr>
          <p:nvPr/>
        </p:nvGraphicFramePr>
        <p:xfrm>
          <a:off x="165101" y="4303713"/>
          <a:ext cx="5372100" cy="2235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5" name="Місце для вмісту 1">
            <a:extLst>
              <a:ext uri="{FF2B5EF4-FFF2-40B4-BE49-F238E27FC236}">
                <a16:creationId xmlns:a16="http://schemas.microsoft.com/office/drawing/2014/main" id="{DD923FA0-AFF2-40ED-A5BA-F1F79A84F16D}"/>
              </a:ext>
            </a:extLst>
          </p:cNvPr>
          <p:cNvGraphicFramePr>
            <a:graphicFrameLocks/>
          </p:cNvGraphicFramePr>
          <p:nvPr/>
        </p:nvGraphicFramePr>
        <p:xfrm>
          <a:off x="6096000" y="4303712"/>
          <a:ext cx="5702300" cy="2235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>
            <a:extLst>
              <a:ext uri="{FF2B5EF4-FFF2-40B4-BE49-F238E27FC236}">
                <a16:creationId xmlns:a16="http://schemas.microsoft.com/office/drawing/2014/main" id="{6578DA5F-D2B1-4B67-ADB8-3DC28EB5F388}"/>
              </a:ext>
            </a:extLst>
          </p:cNvPr>
          <p:cNvSpPr/>
          <p:nvPr/>
        </p:nvSpPr>
        <p:spPr>
          <a:xfrm>
            <a:off x="419100" y="646113"/>
            <a:ext cx="11125200" cy="9540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Статистичний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критерій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Statistical Test) –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це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інструмент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визначення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рівня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статистичної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значущості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dirty="0"/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id="{8B27682E-FC57-4F0F-A184-3864EA20A6AC}"/>
              </a:ext>
            </a:extLst>
          </p:cNvPr>
          <p:cNvSpPr/>
          <p:nvPr/>
        </p:nvSpPr>
        <p:spPr>
          <a:xfrm>
            <a:off x="419100" y="2032000"/>
            <a:ext cx="11125200" cy="440055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ослідовність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дій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для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перевірки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гіпотези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Вибір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критерію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в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залежності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від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виду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вихідних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даних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і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статистичної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гіпотези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: теоретичного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розподілу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формули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розрахунку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емпіричного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значення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критерію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і число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ступенів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свободи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2.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Розрахунок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за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вихідними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даними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(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або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за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наявним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статистикам)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емпіричного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значення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критерію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і числа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ступенів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свободи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3.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Застосування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«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Таблиці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критичних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значень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критерію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»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дозволяє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визначити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значення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р-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рівня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для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даного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числа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ступенів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свободи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sz="2800" dirty="0"/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 1">
            <a:extLst>
              <a:ext uri="{FF2B5EF4-FFF2-40B4-BE49-F238E27FC236}">
                <a16:creationId xmlns:a16="http://schemas.microsoft.com/office/drawing/2014/main" id="{DD6598D1-A328-41F1-9F21-3608EA2F31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Традиційна інтерпретація рівнів статистичної значущості </a:t>
            </a:r>
            <a:endParaRPr lang="uk-UA" altLang="ru-RU"/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6C677905-9B99-4109-B74D-E7525FD077CF}"/>
              </a:ext>
            </a:extLst>
          </p:cNvPr>
          <p:cNvGraphicFramePr>
            <a:graphicFrameLocks noGrp="1"/>
          </p:cNvGraphicFramePr>
          <p:nvPr/>
        </p:nvGraphicFramePr>
        <p:xfrm>
          <a:off x="533400" y="2192338"/>
          <a:ext cx="11366500" cy="438150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09700">
                  <a:extLst>
                    <a:ext uri="{9D8B030D-6E8A-4147-A177-3AD203B41FA5}">
                      <a16:colId xmlns:a16="http://schemas.microsoft.com/office/drawing/2014/main" val="871972748"/>
                    </a:ext>
                  </a:extLst>
                </a:gridCol>
                <a:gridCol w="4406900">
                  <a:extLst>
                    <a:ext uri="{9D8B030D-6E8A-4147-A177-3AD203B41FA5}">
                      <a16:colId xmlns:a16="http://schemas.microsoft.com/office/drawing/2014/main" val="648834954"/>
                    </a:ext>
                  </a:extLst>
                </a:gridCol>
                <a:gridCol w="5549900">
                  <a:extLst>
                    <a:ext uri="{9D8B030D-6E8A-4147-A177-3AD203B41FA5}">
                      <a16:colId xmlns:a16="http://schemas.microsoft.com/office/drawing/2014/main" val="2052637993"/>
                    </a:ext>
                  </a:extLst>
                </a:gridCol>
              </a:tblGrid>
              <a:tr h="640241"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Рівень</a:t>
                      </a:r>
                      <a:r>
                        <a:rPr lang="ru-RU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значущості</a:t>
                      </a:r>
                      <a:r>
                        <a:rPr lang="ru-RU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	</a:t>
                      </a:r>
                      <a:r>
                        <a:rPr lang="ru-RU" sz="1800" b="1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Рішення</a:t>
                      </a:r>
                      <a:r>
                        <a:rPr lang="ru-RU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Можливий</a:t>
                      </a:r>
                      <a:r>
                        <a:rPr lang="ru-RU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статистичний</a:t>
                      </a:r>
                      <a:r>
                        <a:rPr lang="ru-RU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1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висновок</a:t>
                      </a:r>
                      <a:r>
                        <a:rPr lang="ru-RU" sz="18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472302"/>
                  </a:ext>
                </a:extLst>
              </a:tr>
              <a:tr h="668549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 &gt; 0,1 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Приймається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Н0 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«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Статистично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достовірні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відмінності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не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виявлені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» 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1620111"/>
                  </a:ext>
                </a:extLst>
              </a:tr>
              <a:tr h="668549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 ≤ 0,1 	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Існують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сумніви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в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істинності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Н0,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невизначеність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«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Відмінності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виявлені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на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рівні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статистичної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тенденції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» 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60427"/>
                  </a:ext>
                </a:extLst>
              </a:tr>
              <a:tr h="668549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 ≤ 0,05 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Значущість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відхиляється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Н0 	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«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Виявлені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статистично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достовірні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(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значущі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)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відмінності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» 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0899575"/>
                  </a:ext>
                </a:extLst>
              </a:tr>
              <a:tr h="867807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 ≤ 0,01 	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Висока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значущість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відхиляється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Н0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«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Відмінності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виявлені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на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високому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рівні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статистичної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значущості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» 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04468"/>
                  </a:ext>
                </a:extLst>
              </a:tr>
              <a:tr h="867807"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 ≤ 0,001 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Дуже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висока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начущість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,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відхиляється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Н0 	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«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Відмінності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виявлені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на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дуже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високому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рівні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статистичної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значущості</a:t>
                      </a:r>
                      <a:r>
                        <a:rPr lang="ru-RU" sz="18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» 	</a:t>
                      </a:r>
                    </a:p>
                  </a:txBody>
                  <a:tcPr marT="45731" marB="4573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222365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 1">
            <a:extLst>
              <a:ext uri="{FF2B5EF4-FFF2-40B4-BE49-F238E27FC236}">
                <a16:creationId xmlns:a16="http://schemas.microsoft.com/office/drawing/2014/main" id="{CF067FF7-CE79-4B8D-A02E-1DDB30B89E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Порівняльна характеристика статистичних критеріїв </a:t>
            </a:r>
            <a:endParaRPr lang="uk-UA" altLang="ru-RU"/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54A3EE68-154D-4D3B-A716-1B40D664BCA0}"/>
              </a:ext>
            </a:extLst>
          </p:cNvPr>
          <p:cNvGraphicFramePr>
            <a:graphicFrameLocks noGrp="1"/>
          </p:cNvGraphicFramePr>
          <p:nvPr/>
        </p:nvGraphicFramePr>
        <p:xfrm>
          <a:off x="150813" y="1943100"/>
          <a:ext cx="11596688" cy="47244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798344">
                  <a:extLst>
                    <a:ext uri="{9D8B030D-6E8A-4147-A177-3AD203B41FA5}">
                      <a16:colId xmlns:a16="http://schemas.microsoft.com/office/drawing/2014/main" val="1829048099"/>
                    </a:ext>
                  </a:extLst>
                </a:gridCol>
                <a:gridCol w="5798344">
                  <a:extLst>
                    <a:ext uri="{9D8B030D-6E8A-4147-A177-3AD203B41FA5}">
                      <a16:colId xmlns:a16="http://schemas.microsoft.com/office/drawing/2014/main" val="342038187"/>
                    </a:ext>
                  </a:extLst>
                </a:gridCol>
              </a:tblGrid>
              <a:tr h="350408">
                <a:tc>
                  <a:txBody>
                    <a:bodyPr/>
                    <a:lstStyle/>
                    <a:p>
                      <a:r>
                        <a:rPr lang="ru-RU" sz="2000" b="1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Параметричні</a:t>
                      </a:r>
                      <a:r>
                        <a:rPr lang="ru-RU" sz="20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ru-RU" sz="2000" b="0" i="0" u="none" strike="noStrike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36" marR="914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	</a:t>
                      </a:r>
                      <a:r>
                        <a:rPr lang="ru-RU" sz="2000" b="1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Непараметричні</a:t>
                      </a:r>
                      <a:r>
                        <a:rPr lang="ru-RU" sz="20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ru-RU" sz="2000" b="0" i="0" u="none" strike="noStrike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36" marR="914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24712"/>
                  </a:ext>
                </a:extLst>
              </a:tr>
              <a:tr h="10236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Дають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змогу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прямо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оцінити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різниці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середніх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отриманих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двох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вибірках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(t-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Стьюдента) </a:t>
                      </a:r>
                      <a:endParaRPr lang="ru-RU" sz="2000" dirty="0"/>
                    </a:p>
                  </a:txBody>
                  <a:tcPr marL="91436" marR="914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Дають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змогу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оцінити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лише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середні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тенденції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відповісти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питання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частіше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вибірці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трапляються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вищі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а у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вибірці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 –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нижчі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значення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критерії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1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Q, U, </a:t>
                      </a:r>
                      <a:r>
                        <a:rPr lang="el-GR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φ* 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та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.) </a:t>
                      </a:r>
                    </a:p>
                  </a:txBody>
                  <a:tcPr marL="91436" marR="914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670683"/>
                  </a:ext>
                </a:extLst>
              </a:tr>
              <a:tr h="5511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Дають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змогу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прямо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оцінити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відмінності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дисперсіях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F-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Фішера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	</a:t>
                      </a:r>
                    </a:p>
                  </a:txBody>
                  <a:tcPr marL="91436" marR="914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Уможливлюють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оцінювання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лише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відмінності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діапазонах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варіативності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l-GR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φ*) 	</a:t>
                      </a:r>
                    </a:p>
                  </a:txBody>
                  <a:tcPr marL="91436" marR="914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391582"/>
                  </a:ext>
                </a:extLst>
              </a:tr>
              <a:tr h="7874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Уможливлюють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виявлення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тенденції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при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переході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умови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до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умови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при нормальному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однофакторний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дисперсійний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аналіз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	</a:t>
                      </a:r>
                    </a:p>
                  </a:txBody>
                  <a:tcPr marL="91436" marR="914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Уможливлюють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виявлення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тенденції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при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переході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умови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до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умови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при будь-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якому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критерії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тенденцій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L i S)</a:t>
                      </a:r>
                    </a:p>
                  </a:txBody>
                  <a:tcPr marL="91436" marR="914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389478"/>
                  </a:ext>
                </a:extLst>
              </a:tr>
              <a:tr h="7874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Уможливлюють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оцінювання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взаємодії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двох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і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більше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факторів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їх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впливі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зміни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двофакторний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дисперсійний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аналіз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</a:p>
                  </a:txBody>
                  <a:tcPr marL="91436" marR="914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можливість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відсутня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endParaRPr lang="ru-RU" sz="2000" dirty="0"/>
                    </a:p>
                  </a:txBody>
                  <a:tcPr marL="91436" marR="9143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504195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 1">
            <a:extLst>
              <a:ext uri="{FF2B5EF4-FFF2-40B4-BE49-F238E27FC236}">
                <a16:creationId xmlns:a16="http://schemas.microsoft.com/office/drawing/2014/main" id="{CE61C713-4A7E-4B1D-B061-D20D5A9CE6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Порівняльна характеристика статистичних критеріїв (продовження)</a:t>
            </a:r>
            <a:endParaRPr lang="uk-UA" altLang="ru-RU"/>
          </a:p>
        </p:txBody>
      </p:sp>
      <p:graphicFrame>
        <p:nvGraphicFramePr>
          <p:cNvPr id="3" name="Таблиця 2">
            <a:extLst>
              <a:ext uri="{FF2B5EF4-FFF2-40B4-BE49-F238E27FC236}">
                <a16:creationId xmlns:a16="http://schemas.microsoft.com/office/drawing/2014/main" id="{54A3EE68-154D-4D3B-A716-1B40D664BCA0}"/>
              </a:ext>
            </a:extLst>
          </p:cNvPr>
          <p:cNvGraphicFramePr>
            <a:graphicFrameLocks noGrp="1"/>
          </p:cNvGraphicFramePr>
          <p:nvPr/>
        </p:nvGraphicFramePr>
        <p:xfrm>
          <a:off x="112713" y="1828800"/>
          <a:ext cx="11596688" cy="493771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798344">
                  <a:extLst>
                    <a:ext uri="{9D8B030D-6E8A-4147-A177-3AD203B41FA5}">
                      <a16:colId xmlns:a16="http://schemas.microsoft.com/office/drawing/2014/main" val="1829048099"/>
                    </a:ext>
                  </a:extLst>
                </a:gridCol>
                <a:gridCol w="5798344">
                  <a:extLst>
                    <a:ext uri="{9D8B030D-6E8A-4147-A177-3AD203B41FA5}">
                      <a16:colId xmlns:a16="http://schemas.microsoft.com/office/drawing/2014/main" val="342038187"/>
                    </a:ext>
                  </a:extLst>
                </a:gridCol>
              </a:tblGrid>
              <a:tr h="396189">
                <a:tc>
                  <a:txBody>
                    <a:bodyPr/>
                    <a:lstStyle/>
                    <a:p>
                      <a:r>
                        <a:rPr lang="ru-RU" sz="2000" b="1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Параметричні</a:t>
                      </a:r>
                      <a:r>
                        <a:rPr lang="ru-RU" sz="20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ru-RU" sz="2000" b="0" i="0" u="none" strike="noStrike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36" marR="91436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	</a:t>
                      </a:r>
                      <a:r>
                        <a:rPr lang="ru-RU" sz="2000" b="1" i="0" u="none" strike="noStrike" baseline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Непараметричні</a:t>
                      </a:r>
                      <a:r>
                        <a:rPr lang="ru-RU" sz="2000" b="1" i="0" u="none" strike="noStrike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ru-RU" sz="2000" b="0" i="0" u="none" strike="noStrike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91436" marR="91436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24712"/>
                  </a:ext>
                </a:extLst>
              </a:tr>
              <a:tr h="2529515">
                <a:tc>
                  <a:txBody>
                    <a:bodyPr/>
                    <a:lstStyle/>
                    <a:p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Експериментальні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повинні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відповідати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умовам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</a:p>
                    <a:p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значення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виміряні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за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інтервальною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шкалою; </a:t>
                      </a:r>
                    </a:p>
                    <a:p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є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нормальним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</a:p>
                    <a:p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в) у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дисперсійному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аналізі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слід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дотримуватися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вимоги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рівності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комірках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комплексу 	</a:t>
                      </a:r>
                    </a:p>
                  </a:txBody>
                  <a:tcPr marL="91436" marR="91436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Експериментальні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можуть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відповідати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жодній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із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цих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умов: </a:t>
                      </a:r>
                    </a:p>
                    <a:p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а)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значення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можуть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бути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пред'явлені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у будь-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якій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шкалі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</a:p>
                    <a:p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б)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ознаки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може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бути будь-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яким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збіг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його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теоретичним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законом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розподілу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не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потребує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перевірки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 </a:t>
                      </a:r>
                    </a:p>
                    <a:p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в)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вимога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рівності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дисперсій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відсутня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L="91436" marR="91436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670683"/>
                  </a:ext>
                </a:extLst>
              </a:tr>
              <a:tr h="7009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розрахунки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дуже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складні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</a:txBody>
                  <a:tcPr marL="91436" marR="91436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розрахунки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здебільшого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прості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і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займають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мало часу 	</a:t>
                      </a:r>
                    </a:p>
                  </a:txBody>
                  <a:tcPr marL="91436" marR="91436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391582"/>
                  </a:ext>
                </a:extLst>
              </a:tr>
              <a:tr h="13104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Якщо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умови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перераховані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п. 5,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задовольняються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параметричні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критерії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виявляються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дещо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потужнішими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ніж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непараметричні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6" marR="91436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Якщо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умови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перераховані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п. 5, не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задовольняються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непараметричні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критерії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виявляються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потужнішими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ніж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параметричні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оскільки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вони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менш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чутливі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до «</a:t>
                      </a:r>
                      <a:r>
                        <a:rPr lang="ru-RU" sz="20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засмічень</a:t>
                      </a:r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 	</a:t>
                      </a:r>
                    </a:p>
                  </a:txBody>
                  <a:tcPr marL="91436" marR="91436" marT="45714" marB="457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38947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Навчальні предмети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0525626_TF03462902_TF03462902" id="{AB2546A9-DB51-4B77-92D0-ADABE99CADBE}" vid="{CC14C052-F042-49E0-ACF3-F0D783FBF382}"/>
    </a:ext>
  </a:extLst>
</a:theme>
</file>

<file path=ppt/theme/theme2.xml><?xml version="1.0" encoding="utf-8"?>
<a:theme xmlns:a="http://schemas.openxmlformats.org/drawingml/2006/main" name="Тема Offic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Презентація Навчальні предмети, макет із малюнками крейдою (широкоформатна)</Template>
  <TotalTime>1207</TotalTime>
  <Words>2790</Words>
  <Application>Microsoft Office PowerPoint</Application>
  <PresentationFormat>Широкий екран</PresentationFormat>
  <Paragraphs>796</Paragraphs>
  <Slides>40</Slides>
  <Notes>18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40</vt:i4>
      </vt:variant>
    </vt:vector>
  </HeadingPairs>
  <TitlesOfParts>
    <vt:vector size="46" baseType="lpstr">
      <vt:lpstr>Arial</vt:lpstr>
      <vt:lpstr>Calibri</vt:lpstr>
      <vt:lpstr>Cambria Math</vt:lpstr>
      <vt:lpstr>Times New Roman</vt:lpstr>
      <vt:lpstr>Wingdings</vt:lpstr>
      <vt:lpstr>Навчальні предмети 16x9</vt:lpstr>
      <vt:lpstr>АНАЛІЗ ЗВ’ЯЗКУ МІЖ ЗМІННИМИ </vt:lpstr>
      <vt:lpstr>МІРИ ЗВ’ЯЗКУ В ПАРАМЕТРИЧНІЙ СТАТИСТИЦІ </vt:lpstr>
      <vt:lpstr>ЗАГАЛЬНЕ ПОНЯТТЯ ПРО ЗВ’ЯЗОК. СТАТИСТИЧНИЙ ТА ФУНКЦІОНАЛЬНИЙ ЗВ’ЯЗОК. </vt:lpstr>
      <vt:lpstr>ПОШУК ЗВ’ЯЗКУ З ДОПОМОГОЮ ДІАГРАМ РОЗСІЮВАННЯ </vt:lpstr>
      <vt:lpstr>Презентація PowerPoint</vt:lpstr>
      <vt:lpstr>Презентація PowerPoint</vt:lpstr>
      <vt:lpstr>Традиційна інтерпретація рівнів статистичної значущості </vt:lpstr>
      <vt:lpstr>Порівняльна характеристика статистичних критеріїв </vt:lpstr>
      <vt:lpstr>Порівняльна характеристика статистичних критеріїв (продовження)</vt:lpstr>
      <vt:lpstr>Класифікація задач і методів їх розв'язання з використанням параметричних статистичних критеріїв </vt:lpstr>
      <vt:lpstr>Класифікація задач і методів їх розв'язання з використанням параметричних статистичних критеріїв (продовження) </vt:lpstr>
      <vt:lpstr>Класифікація задач і методів їх розв'язання з використанням непараметричних статистичних критеріїв </vt:lpstr>
      <vt:lpstr>Класифікація задач і методів їх розв'язання з використанням непараметричних статистичних критеріїв (продовження) </vt:lpstr>
      <vt:lpstr>Кореляція </vt:lpstr>
      <vt:lpstr>КОЕФІЦІЄНТ КОРЕЛЯЦІЇ ПІРСОНА - характеризує наявність тільки лінійного зв'язку між ознаками </vt:lpstr>
      <vt:lpstr>Визначити, чи існує зв’язок між рівнем успішності учінв та їх особистісною тривожністю, використовуючи коеф. Пірсона</vt:lpstr>
      <vt:lpstr>Презентація PowerPoint</vt:lpstr>
      <vt:lpstr>МІРИ ЗВ’ЯЗКУ В НЕПАРАМЕТРИЧНІЙ СТАТИСТИЦІ Залежність типу коефіцієнта кореляції від способу вимірювання  </vt:lpstr>
      <vt:lpstr>МІРИ ЗВ’ЯЗКУ В НЕПАРАМЕТРИЧНІЙ СТАТИСТИЦІ Залежність типу коефіцієнта кореляції від способу вимірювання  </vt:lpstr>
      <vt:lpstr>Презентація PowerPoint</vt:lpstr>
      <vt:lpstr>КОЕФІЦІЄНТ КОРЕЛЯЦІЇ φ </vt:lpstr>
      <vt:lpstr>Презентація PowerPoint</vt:lpstr>
      <vt:lpstr>Презентація PowerPoint</vt:lpstr>
      <vt:lpstr>Презентація PowerPoint</vt:lpstr>
      <vt:lpstr>ТОЧКОВИЙ БІСЕРІАЛЬНИЙ КОЕФІЦІЄНТ КОРЕЛЯЦІЇ </vt:lpstr>
      <vt:lpstr>Презентація PowerPoint</vt:lpstr>
      <vt:lpstr>Презентація PowerPoint</vt:lpstr>
      <vt:lpstr>ТЕТРАХОРИЧНИЙ КОЕФІЦІЄНТ КОРЕЛЯЦІЇ </vt:lpstr>
      <vt:lpstr>Приклад </vt:lpstr>
      <vt:lpstr>Презентація PowerPoint</vt:lpstr>
      <vt:lpstr>БІСЕРІАЛЬНИЙ КОЕФІЦІЄНТ КОРЕЛЯЦІЇ </vt:lpstr>
      <vt:lpstr>Презентація PowerPoint</vt:lpstr>
      <vt:lpstr>КОЕФІЦІЄНТ РАНГОВОЇ КОРЕЛЯЦІЇ СПІРМЕНА </vt:lpstr>
      <vt:lpstr>Презентація PowerPoint</vt:lpstr>
      <vt:lpstr>КОЕФІЦІЄНТ τ-КЕНДАЛЛА </vt:lpstr>
      <vt:lpstr>Презентація PowerPoint</vt:lpstr>
      <vt:lpstr>БІСЕРІАЛЬНИЙ КОЕФІЦІЄНТ РАНГОВОЇ КОРЕЛЯЦІЇ </vt:lpstr>
      <vt:lpstr>Презентація PowerPoint</vt:lpstr>
      <vt:lpstr>Презентація PowerPoint</vt:lpstr>
      <vt:lpstr>МНОЖИННА КОРЕЛЯЦІЯ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АНАЛІЗ ЗВ’ЯЗКУ МІЖ ЗМІННИМИ</dc:title>
  <dc:creator>ruslana</dc:creator>
  <cp:lastModifiedBy>ruslana</cp:lastModifiedBy>
  <cp:revision>50</cp:revision>
  <dcterms:created xsi:type="dcterms:W3CDTF">2018-03-11T07:09:14Z</dcterms:created>
  <dcterms:modified xsi:type="dcterms:W3CDTF">2018-12-27T10:53:00Z</dcterms:modified>
</cp:coreProperties>
</file>