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272" r:id="rId2"/>
    <p:sldId id="273" r:id="rId3"/>
    <p:sldId id="274" r:id="rId4"/>
    <p:sldId id="275" r:id="rId5"/>
    <p:sldId id="276" r:id="rId6"/>
    <p:sldId id="280" r:id="rId7"/>
    <p:sldId id="282" r:id="rId8"/>
    <p:sldId id="281" r:id="rId9"/>
    <p:sldId id="283" r:id="rId10"/>
  </p:sldIdLst>
  <p:sldSz cx="12192000" cy="6858000"/>
  <p:notesSz cx="6858000" cy="9144000"/>
  <p:defaultTextStyle>
    <a:defPPr rtl="0"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3" d="100"/>
          <a:sy n="53" d="100"/>
        </p:scale>
        <p:origin x="2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0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A0B4D-6A0F-4D65-8871-A768EBA47F60}" type="datetime1">
              <a:rPr lang="uk-UA" smtClean="0"/>
              <a:t>27.12.2018</a:t>
            </a:fld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176BB6-D843-4342-893E-CE1F1CCE9816}" type="slidenum">
              <a:rPr lang="uk-UA" smtClean="0"/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975490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uk-UA" noProof="0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161BDCA-E455-454E-917C-66D290B8B0EF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uk-UA" noProof="0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uk-UA" noProof="0" dirty="0"/>
              <a:t>Зразки заголовків</a:t>
            </a:r>
          </a:p>
          <a:p>
            <a:pPr lvl="1" rtl="0"/>
            <a:r>
              <a:rPr lang="uk-UA" noProof="0" dirty="0"/>
              <a:t>Другий рівень</a:t>
            </a:r>
          </a:p>
          <a:p>
            <a:pPr lvl="2" rtl="0"/>
            <a:r>
              <a:rPr lang="uk-UA" noProof="0" dirty="0"/>
              <a:t>Третій рівень</a:t>
            </a:r>
          </a:p>
          <a:p>
            <a:pPr lvl="3" rtl="0"/>
            <a:r>
              <a:rPr lang="uk-UA" noProof="0" dirty="0"/>
              <a:t>Четвертий рівень</a:t>
            </a:r>
          </a:p>
          <a:p>
            <a:pPr lvl="4" rtl="0"/>
            <a:r>
              <a:rPr lang="uk-UA" noProof="0" dirty="0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93B0CF2-7F87-4E02-A248-870047730F99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 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893B0CF2-7F87-4E02-A248-870047730F99}" type="slidenum">
              <a:rPr lang="uk-UA" smtClean="0"/>
              <a:t>1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95133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uk-UA" smtClean="0"/>
              <a:t>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63797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uk-UA" smtClean="0"/>
              <a:t>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506496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uk-UA" smtClean="0"/>
              <a:t>4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61021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93B0CF2-7F87-4E02-A248-870047730F99}" type="slidenum">
              <a:rPr lang="uk-UA" smtClean="0"/>
              <a:t>5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38893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а 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Прямокутник 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uk-UA" noProof="0" dirty="0"/>
            </a:p>
          </p:txBody>
        </p:sp>
        <p:cxnSp>
          <p:nvCxnSpPr>
            <p:cNvPr id="7" name="Пряма сполучна лінія 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Пряма сполучна лінія 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 сполучна лінія 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 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17" name="Підзаголовок 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uk-UA" noProof="0"/>
              <a:t>Клацніть, щоб редагувати стиль зразка підзаголовка</a:t>
            </a:r>
            <a:endParaRPr kumimoji="0" lang="uk-UA" noProof="0" dirty="0"/>
          </a:p>
        </p:txBody>
      </p:sp>
      <p:sp>
        <p:nvSpPr>
          <p:cNvPr id="30" name="Місце для дати 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13190E1-C3B9-47C2-A848-C49FB81FC775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19" name="Місце для нижнього колонтитула 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A9BDE0-8FBA-41EE-AB23-2B679F619C32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4" name="Місце для дати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F01FC55-7899-47E4-BA4C-0B02C44B7A6C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стовпц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Підзаголовок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4" name="Підзаголовок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cxnSp>
        <p:nvCxnSpPr>
          <p:cNvPr id="17" name="Пряма сполучна лінія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 сполучна лінія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Підзаголовок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9" name="Підзаголовок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20" name="Підзаголовок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F0622-75E4-48B8-A617-5428CA5926CE}" type="datetimeFigureOut">
              <a:rPr lang="uk-UA" smtClean="0"/>
              <a:t>27.12.2018</a:t>
            </a:fld>
            <a:endParaRPr lang="uk-UA" dirty="0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5541-8164-4CC7-9F2F-6F0C49BB858D}" type="slidenum">
              <a:rPr lang="uk-UA" smtClean="0"/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40750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458DF0-A981-45B4-8069-CFD7A39CCAEA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4" name="Місце для дати 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2703BD3-53E5-4ED4-A4C7-0234A901AC44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елементи вміст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/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BA0BA6-AB13-4EB5-B069-A9C0FEB5A597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7" name="Місце для дати 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10090B7-311B-4E11-A1DD-716AB6201BA1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3" name="Місце для дати 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B47493C-1D17-436E-B794-2C6F45729732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 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E0448A-19FF-4CE0-809C-F077570C2327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5" name="Місце для дати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9E938E-3685-484C-B60E-D6F0B2C14CAD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із вирізаним і круглим кутами на одній стороні 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12" name="Прямокутний трикутник 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3" name="Місце для зображення 2" descr="Пустий покажчик місця заповнення для зображення. Клацніть цей покажчик і виберіть зображення, яке потрібно додати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uk-UA" noProof="0"/>
              <a:t>Клацніть піктограму, щоб додати зображення</a:t>
            </a:r>
            <a:endParaRPr kumimoji="0"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5" name="Місце для дати 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BA081A0-73CB-4A6B-820E-DCE32C6561CF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7" name="Місце для номера слайда 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  <p:sp>
        <p:nvSpPr>
          <p:cNvPr id="10" name="Полілінія 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uk-UA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ілінія 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uk-UA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Група 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Прямокутник 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uk-UA" noProof="0" dirty="0"/>
            </a:p>
          </p:txBody>
        </p:sp>
        <p:grpSp>
          <p:nvGrpSpPr>
            <p:cNvPr id="27" name="Група 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Полілінія 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uk-UA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Полілінія 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uk-UA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1" name="Група 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Полілінія 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uk-UA" sz="1800" noProof="0" dirty="0"/>
                </a:p>
              </p:txBody>
            </p:sp>
            <p:sp>
              <p:nvSpPr>
                <p:cNvPr id="33" name="Полілінія 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uk-UA" sz="1800" noProof="0" dirty="0"/>
                </a:p>
              </p:txBody>
            </p:sp>
          </p:grpSp>
        </p:grpSp>
      </p:grpSp>
      <p:sp>
        <p:nvSpPr>
          <p:cNvPr id="9" name="Місце для заголовка 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uk-UA" noProof="0" dirty="0"/>
              <a:t>Зразок заголовка</a:t>
            </a:r>
            <a:endParaRPr kumimoji="0" lang="uk-UA" noProof="0" dirty="0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uk-UA" noProof="0" dirty="0"/>
              <a:t>Зразки заголовків</a:t>
            </a:r>
          </a:p>
          <a:p>
            <a:pPr lvl="1" rtl="0" eaLnBrk="1" latinLnBrk="0" hangingPunct="1"/>
            <a:r>
              <a:rPr lang="uk-UA" noProof="0" dirty="0"/>
              <a:t>Другий рівень</a:t>
            </a:r>
          </a:p>
          <a:p>
            <a:pPr lvl="2" rtl="0" eaLnBrk="1" latinLnBrk="0" hangingPunct="1"/>
            <a:r>
              <a:rPr lang="uk-UA" noProof="0" dirty="0"/>
              <a:t>Третій рівень</a:t>
            </a:r>
          </a:p>
          <a:p>
            <a:pPr lvl="3" rtl="0" eaLnBrk="1" latinLnBrk="0" hangingPunct="1"/>
            <a:r>
              <a:rPr lang="uk-UA" noProof="0" dirty="0"/>
              <a:t>Четвертий рівень</a:t>
            </a:r>
          </a:p>
          <a:p>
            <a:pPr lvl="4" rtl="0" eaLnBrk="1" latinLnBrk="0" hangingPunct="1"/>
            <a:r>
              <a:rPr lang="uk-UA" noProof="0" dirty="0"/>
              <a:t>П’ятий рівень</a:t>
            </a:r>
          </a:p>
        </p:txBody>
      </p:sp>
      <p:sp>
        <p:nvSpPr>
          <p:cNvPr id="10" name="Місце для дати 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94C5E384-20BE-4AA0-BD0D-973498230075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22" name="Місце для нижнього колонтитула 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</a:defRPr>
            </a:lvl1pPr>
          </a:lstStyle>
          <a:p>
            <a:pPr rtl="0"/>
            <a:fld id="{401CF334-2D5C-4859-84A6-CA7E6E43FAEB}" type="slidenum">
              <a:rPr lang="uk-UA" noProof="0" smtClean="0"/>
              <a:pPr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 3"/>
          <p:cNvSpPr>
            <a:spLocks noGrp="1"/>
          </p:cNvSpPr>
          <p:nvPr>
            <p:ph type="ctrTitle"/>
          </p:nvPr>
        </p:nvSpPr>
        <p:spPr>
          <a:xfrm>
            <a:off x="711200" y="1981200"/>
            <a:ext cx="10468864" cy="1828800"/>
          </a:xfrm>
        </p:spPr>
        <p:txBody>
          <a:bodyPr rtlCol="0"/>
          <a:lstStyle/>
          <a:p>
            <a:pPr algn="ctr"/>
            <a:r>
              <a:rPr lang="ru-RU" dirty="0"/>
              <a:t>МЕТОДИ СТАТИСТИЧНОГО ВИСНОВКУ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4962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 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/>
              <a:t>СТАТИСТИЧНІ ГІПОТЕЗИ </a:t>
            </a:r>
            <a:endParaRPr lang="uk-UA" dirty="0"/>
          </a:p>
        </p:txBody>
      </p:sp>
      <p:sp>
        <p:nvSpPr>
          <p:cNvPr id="2" name="Місце для вмісту 1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endParaRPr lang="ru-RU" dirty="0"/>
          </a:p>
          <a:p>
            <a:r>
              <a:rPr lang="ru-RU" dirty="0"/>
              <a:t>1. </a:t>
            </a:r>
            <a:r>
              <a:rPr lang="ru-RU" dirty="0" err="1"/>
              <a:t>Психологічна</a:t>
            </a:r>
            <a:r>
              <a:rPr lang="ru-RU" dirty="0"/>
              <a:t> і </a:t>
            </a:r>
            <a:r>
              <a:rPr lang="ru-RU" dirty="0" err="1"/>
              <a:t>статистична</a:t>
            </a:r>
            <a:r>
              <a:rPr lang="ru-RU" dirty="0"/>
              <a:t> </a:t>
            </a:r>
            <a:r>
              <a:rPr lang="ru-RU" dirty="0" err="1"/>
              <a:t>гіпотези</a:t>
            </a:r>
            <a:r>
              <a:rPr lang="ru-RU" dirty="0"/>
              <a:t>. </a:t>
            </a:r>
          </a:p>
          <a:p>
            <a:r>
              <a:rPr lang="ru-RU" dirty="0"/>
              <a:t>2. </a:t>
            </a:r>
            <a:r>
              <a:rPr lang="ru-RU" dirty="0" err="1"/>
              <a:t>Направлені</a:t>
            </a:r>
            <a:r>
              <a:rPr lang="ru-RU" dirty="0"/>
              <a:t> і </a:t>
            </a:r>
            <a:r>
              <a:rPr lang="ru-RU" dirty="0" err="1"/>
              <a:t>ненаправлені</a:t>
            </a:r>
            <a:r>
              <a:rPr lang="ru-RU" dirty="0"/>
              <a:t> </a:t>
            </a:r>
            <a:r>
              <a:rPr lang="ru-RU" dirty="0" err="1"/>
              <a:t>статистичні</a:t>
            </a:r>
            <a:r>
              <a:rPr lang="ru-RU" dirty="0"/>
              <a:t> </a:t>
            </a:r>
            <a:r>
              <a:rPr lang="ru-RU" dirty="0" err="1"/>
              <a:t>гіпотези</a:t>
            </a:r>
            <a:r>
              <a:rPr lang="ru-RU" dirty="0"/>
              <a:t>. </a:t>
            </a:r>
          </a:p>
          <a:p>
            <a:r>
              <a:rPr lang="ru-RU" dirty="0"/>
              <a:t>3. </a:t>
            </a:r>
            <a:r>
              <a:rPr lang="ru-RU" dirty="0" err="1"/>
              <a:t>Особливості</a:t>
            </a:r>
            <a:r>
              <a:rPr lang="ru-RU" dirty="0"/>
              <a:t> </a:t>
            </a:r>
            <a:r>
              <a:rPr lang="ru-RU" dirty="0" err="1"/>
              <a:t>перевірка</a:t>
            </a:r>
            <a:r>
              <a:rPr lang="ru-RU" dirty="0"/>
              <a:t> </a:t>
            </a:r>
            <a:r>
              <a:rPr lang="ru-RU" dirty="0" err="1"/>
              <a:t>статистичної</a:t>
            </a:r>
            <a:r>
              <a:rPr lang="ru-RU" dirty="0"/>
              <a:t> </a:t>
            </a:r>
            <a:r>
              <a:rPr lang="ru-RU" dirty="0" err="1"/>
              <a:t>гіпотези</a:t>
            </a:r>
            <a:r>
              <a:rPr lang="ru-RU" dirty="0"/>
              <a:t>. </a:t>
            </a:r>
          </a:p>
          <a:p>
            <a:r>
              <a:rPr lang="ru-RU" dirty="0"/>
              <a:t>4. </a:t>
            </a:r>
            <a:r>
              <a:rPr lang="ru-RU" dirty="0" err="1"/>
              <a:t>Помилка</a:t>
            </a:r>
            <a:r>
              <a:rPr lang="ru-RU" dirty="0"/>
              <a:t> І роду та </a:t>
            </a:r>
            <a:r>
              <a:rPr lang="ru-RU" dirty="0" err="1"/>
              <a:t>рівень</a:t>
            </a:r>
            <a:r>
              <a:rPr lang="ru-RU" dirty="0"/>
              <a:t> </a:t>
            </a:r>
            <a:r>
              <a:rPr lang="ru-RU" dirty="0" err="1"/>
              <a:t>значимості</a:t>
            </a:r>
            <a:r>
              <a:rPr lang="ru-RU" dirty="0"/>
              <a:t> </a:t>
            </a:r>
            <a:r>
              <a:rPr lang="ru-RU" dirty="0" err="1"/>
              <a:t>статистичного</a:t>
            </a:r>
            <a:r>
              <a:rPr lang="ru-RU" dirty="0"/>
              <a:t> </a:t>
            </a:r>
            <a:r>
              <a:rPr lang="ru-RU" dirty="0" err="1"/>
              <a:t>критерію</a:t>
            </a:r>
            <a:r>
              <a:rPr lang="ru-RU" dirty="0"/>
              <a:t>. </a:t>
            </a:r>
          </a:p>
          <a:p>
            <a:r>
              <a:rPr lang="ru-RU" dirty="0"/>
              <a:t>5. </a:t>
            </a:r>
            <a:r>
              <a:rPr lang="ru-RU" dirty="0" err="1"/>
              <a:t>Помилка</a:t>
            </a:r>
            <a:r>
              <a:rPr lang="ru-RU" dirty="0"/>
              <a:t> ІІ роду та </a:t>
            </a:r>
            <a:r>
              <a:rPr lang="ru-RU" dirty="0" err="1"/>
              <a:t>потужність</a:t>
            </a:r>
            <a:r>
              <a:rPr lang="ru-RU" dirty="0"/>
              <a:t> </a:t>
            </a:r>
            <a:r>
              <a:rPr lang="ru-RU" dirty="0" err="1"/>
              <a:t>статистичного</a:t>
            </a:r>
            <a:r>
              <a:rPr lang="ru-RU" dirty="0"/>
              <a:t> </a:t>
            </a:r>
            <a:r>
              <a:rPr lang="ru-RU" dirty="0" err="1"/>
              <a:t>критерію</a:t>
            </a:r>
            <a:r>
              <a:rPr lang="ru-RU" dirty="0"/>
              <a:t>. </a:t>
            </a:r>
          </a:p>
          <a:p>
            <a:pPr rtl="0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0891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 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algn="ctr"/>
            <a:r>
              <a:rPr lang="ru-RU" i="1" dirty="0"/>
              <a:t>ПСИХОЛОГІЧНА І СТАТИСТИЧНА ГІПОТЕЗА </a:t>
            </a:r>
            <a:endParaRPr lang="uk-UA" dirty="0"/>
          </a:p>
        </p:txBody>
      </p:sp>
      <p:sp>
        <p:nvSpPr>
          <p:cNvPr id="2" name="Місце для вмісту 1"/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r>
              <a:rPr lang="ru-RU" b="1" i="1" dirty="0" err="1"/>
              <a:t>Гіпотеза</a:t>
            </a:r>
            <a:r>
              <a:rPr lang="ru-RU" i="1" dirty="0"/>
              <a:t> – </a:t>
            </a:r>
            <a:r>
              <a:rPr lang="ru-RU" i="1" dirty="0" err="1"/>
              <a:t>це</a:t>
            </a:r>
            <a:r>
              <a:rPr lang="ru-RU" i="1" dirty="0"/>
              <a:t> </a:t>
            </a:r>
            <a:r>
              <a:rPr lang="ru-RU" i="1" dirty="0" err="1"/>
              <a:t>висловлювання</a:t>
            </a:r>
            <a:r>
              <a:rPr lang="ru-RU" i="1" dirty="0"/>
              <a:t>, </a:t>
            </a:r>
            <a:r>
              <a:rPr lang="ru-RU" i="1" dirty="0" err="1"/>
              <a:t>істинність</a:t>
            </a:r>
            <a:r>
              <a:rPr lang="ru-RU" i="1" dirty="0"/>
              <a:t> </a:t>
            </a:r>
            <a:r>
              <a:rPr lang="ru-RU" i="1" dirty="0" err="1"/>
              <a:t>чи</a:t>
            </a:r>
            <a:r>
              <a:rPr lang="ru-RU" i="1" dirty="0"/>
              <a:t> </a:t>
            </a:r>
            <a:r>
              <a:rPr lang="ru-RU" i="1" dirty="0" err="1"/>
              <a:t>хибність</a:t>
            </a:r>
            <a:r>
              <a:rPr lang="ru-RU" i="1" dirty="0"/>
              <a:t> </a:t>
            </a:r>
            <a:r>
              <a:rPr lang="ru-RU" i="1" dirty="0" err="1"/>
              <a:t>якого</a:t>
            </a:r>
            <a:r>
              <a:rPr lang="ru-RU" i="1" dirty="0"/>
              <a:t> не </a:t>
            </a:r>
            <a:r>
              <a:rPr lang="ru-RU" i="1" dirty="0" err="1"/>
              <a:t>відома</a:t>
            </a:r>
            <a:r>
              <a:rPr lang="ru-RU" i="1" dirty="0"/>
              <a:t>, але </a:t>
            </a:r>
            <a:r>
              <a:rPr lang="ru-RU" i="1" dirty="0" err="1"/>
              <a:t>може</a:t>
            </a:r>
            <a:r>
              <a:rPr lang="ru-RU" i="1" dirty="0"/>
              <a:t> бути </a:t>
            </a:r>
            <a:r>
              <a:rPr lang="ru-RU" i="1" dirty="0" err="1"/>
              <a:t>встановлена</a:t>
            </a:r>
            <a:r>
              <a:rPr lang="ru-RU" i="1" dirty="0"/>
              <a:t> </a:t>
            </a:r>
            <a:r>
              <a:rPr lang="ru-RU" i="1" dirty="0" err="1"/>
              <a:t>експериментально</a:t>
            </a:r>
            <a:r>
              <a:rPr lang="ru-RU" i="1" dirty="0"/>
              <a:t>; </a:t>
            </a:r>
            <a:endParaRPr lang="ru-RU" dirty="0"/>
          </a:p>
          <a:p>
            <a:r>
              <a:rPr lang="ru-RU" b="1" i="1" dirty="0" err="1"/>
              <a:t>каузальна</a:t>
            </a:r>
            <a:r>
              <a:rPr lang="ru-RU" i="1" dirty="0"/>
              <a:t> </a:t>
            </a:r>
            <a:r>
              <a:rPr lang="ru-RU" i="1" dirty="0" err="1"/>
              <a:t>гіпотеза</a:t>
            </a:r>
            <a:r>
              <a:rPr lang="ru-RU" i="1" dirty="0"/>
              <a:t> – </a:t>
            </a:r>
            <a:r>
              <a:rPr lang="ru-RU" i="1" dirty="0" err="1"/>
              <a:t>висловлювання</a:t>
            </a:r>
            <a:r>
              <a:rPr lang="ru-RU" i="1" dirty="0"/>
              <a:t> </a:t>
            </a:r>
            <a:r>
              <a:rPr lang="ru-RU" i="1" dirty="0" err="1"/>
              <a:t>стосовно</a:t>
            </a:r>
            <a:r>
              <a:rPr lang="ru-RU" i="1" dirty="0"/>
              <a:t> причин та </a:t>
            </a:r>
            <a:r>
              <a:rPr lang="ru-RU" i="1" dirty="0" err="1"/>
              <a:t>пояснень</a:t>
            </a:r>
            <a:r>
              <a:rPr lang="ru-RU" i="1" dirty="0"/>
              <a:t> того </a:t>
            </a:r>
            <a:r>
              <a:rPr lang="ru-RU" i="1" dirty="0" err="1"/>
              <a:t>чи</a:t>
            </a:r>
            <a:r>
              <a:rPr lang="ru-RU" i="1" dirty="0"/>
              <a:t> </a:t>
            </a:r>
            <a:r>
              <a:rPr lang="ru-RU" i="1" dirty="0" err="1"/>
              <a:t>іншого</a:t>
            </a:r>
            <a:r>
              <a:rPr lang="ru-RU" i="1" dirty="0"/>
              <a:t> </a:t>
            </a:r>
            <a:r>
              <a:rPr lang="ru-RU" i="1" dirty="0" err="1"/>
              <a:t>явища</a:t>
            </a:r>
            <a:r>
              <a:rPr lang="ru-RU" i="1" dirty="0"/>
              <a:t>. </a:t>
            </a:r>
            <a:endParaRPr lang="uk-UA" dirty="0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B7AEB64D-D0D8-41C8-8851-B1FA0C82C05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Перший </a:t>
            </a:r>
            <a:r>
              <a:rPr lang="ru-RU" dirty="0" err="1"/>
              <a:t>рівень</a:t>
            </a:r>
            <a:r>
              <a:rPr lang="ru-RU" dirty="0"/>
              <a:t> – </a:t>
            </a:r>
            <a:r>
              <a:rPr lang="ru-RU" dirty="0" err="1"/>
              <a:t>експериментальна</a:t>
            </a:r>
            <a:r>
              <a:rPr lang="ru-RU" dirty="0"/>
              <a:t> </a:t>
            </a:r>
            <a:r>
              <a:rPr lang="ru-RU" dirty="0" err="1"/>
              <a:t>психологічна</a:t>
            </a:r>
            <a:r>
              <a:rPr lang="ru-RU" dirty="0"/>
              <a:t> </a:t>
            </a:r>
            <a:r>
              <a:rPr lang="ru-RU" dirty="0" err="1"/>
              <a:t>гіпотеза</a:t>
            </a:r>
            <a:r>
              <a:rPr lang="ru-RU" dirty="0"/>
              <a:t>,</a:t>
            </a:r>
            <a:endParaRPr lang="en-US" dirty="0"/>
          </a:p>
          <a:p>
            <a:r>
              <a:rPr lang="ru-RU" dirty="0"/>
              <a:t> </a:t>
            </a:r>
            <a:r>
              <a:rPr lang="ru-RU" dirty="0" err="1"/>
              <a:t>другий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 – </a:t>
            </a:r>
            <a:r>
              <a:rPr lang="ru-RU" dirty="0" err="1"/>
              <a:t>статистична</a:t>
            </a:r>
            <a:r>
              <a:rPr lang="ru-RU" dirty="0"/>
              <a:t> </a:t>
            </a:r>
            <a:r>
              <a:rPr lang="ru-RU" dirty="0" err="1"/>
              <a:t>гіпотеза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3955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 1"/>
          <p:cNvSpPr>
            <a:spLocks noGrp="1"/>
          </p:cNvSpPr>
          <p:nvPr>
            <p:ph sz="half" idx="1"/>
          </p:nvPr>
        </p:nvSpPr>
        <p:spPr>
          <a:xfrm>
            <a:off x="609600" y="1016000"/>
            <a:ext cx="5384800" cy="5338925"/>
          </a:xfrm>
        </p:spPr>
        <p:txBody>
          <a:bodyPr rtlCol="0">
            <a:normAutofit/>
          </a:bodyPr>
          <a:lstStyle/>
          <a:p>
            <a:r>
              <a:rPr lang="ru-RU" b="1" dirty="0" err="1"/>
              <a:t>Психологічна</a:t>
            </a:r>
            <a:r>
              <a:rPr lang="ru-RU" b="1" dirty="0"/>
              <a:t> </a:t>
            </a:r>
            <a:r>
              <a:rPr lang="ru-RU" b="1" dirty="0" err="1"/>
              <a:t>гіпотеза</a:t>
            </a:r>
            <a:r>
              <a:rPr lang="ru-RU" b="1" dirty="0"/>
              <a:t> </a:t>
            </a:r>
            <a:r>
              <a:rPr lang="ru-RU" dirty="0"/>
              <a:t>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певне</a:t>
            </a:r>
            <a:r>
              <a:rPr lang="ru-RU" dirty="0"/>
              <a:t> </a:t>
            </a:r>
            <a:r>
              <a:rPr lang="ru-RU" dirty="0" err="1"/>
              <a:t>висловлювання</a:t>
            </a:r>
            <a:r>
              <a:rPr lang="ru-RU" dirty="0"/>
              <a:t>, яке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перевірити</a:t>
            </a:r>
            <a:r>
              <a:rPr lang="ru-RU" dirty="0"/>
              <a:t> </a:t>
            </a:r>
            <a:r>
              <a:rPr lang="ru-RU" dirty="0" err="1"/>
              <a:t>дослідним</a:t>
            </a:r>
            <a:r>
              <a:rPr lang="ru-RU" dirty="0"/>
              <a:t> шляхом.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розумне</a:t>
            </a:r>
            <a:r>
              <a:rPr lang="ru-RU" dirty="0"/>
              <a:t>, </a:t>
            </a:r>
            <a:r>
              <a:rPr lang="ru-RU" dirty="0" err="1"/>
              <a:t>обґрунтоване</a:t>
            </a:r>
            <a:r>
              <a:rPr lang="ru-RU" dirty="0"/>
              <a:t> та </a:t>
            </a:r>
            <a:r>
              <a:rPr lang="ru-RU" dirty="0" err="1"/>
              <a:t>розвинуте</a:t>
            </a:r>
            <a:r>
              <a:rPr lang="ru-RU" dirty="0"/>
              <a:t> </a:t>
            </a:r>
            <a:r>
              <a:rPr lang="ru-RU" dirty="0" err="1"/>
              <a:t>припущення</a:t>
            </a:r>
            <a:r>
              <a:rPr lang="ru-RU" dirty="0"/>
              <a:t>. </a:t>
            </a:r>
            <a:r>
              <a:rPr lang="ru-RU" dirty="0" err="1"/>
              <a:t>Загалом</a:t>
            </a:r>
            <a:r>
              <a:rPr lang="ru-RU" dirty="0"/>
              <a:t>, вона </a:t>
            </a:r>
            <a:r>
              <a:rPr lang="ru-RU" dirty="0" err="1"/>
              <a:t>формулюється</a:t>
            </a:r>
            <a:r>
              <a:rPr lang="ru-RU" dirty="0"/>
              <a:t> як теорема. </a:t>
            </a:r>
          </a:p>
          <a:p>
            <a:r>
              <a:rPr lang="ru-RU" b="1" dirty="0" err="1"/>
              <a:t>Статистична</a:t>
            </a:r>
            <a:r>
              <a:rPr lang="ru-RU" b="1" dirty="0"/>
              <a:t> </a:t>
            </a:r>
            <a:r>
              <a:rPr lang="ru-RU" b="1" dirty="0" err="1"/>
              <a:t>гіпотеза</a:t>
            </a:r>
            <a:r>
              <a:rPr lang="ru-RU" b="1" dirty="0"/>
              <a:t> </a:t>
            </a:r>
            <a:r>
              <a:rPr lang="ru-RU" dirty="0"/>
              <a:t>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просте</a:t>
            </a:r>
            <a:r>
              <a:rPr lang="ru-RU" dirty="0"/>
              <a:t> </a:t>
            </a:r>
            <a:r>
              <a:rPr lang="ru-RU" dirty="0" err="1"/>
              <a:t>твердження</a:t>
            </a:r>
            <a:r>
              <a:rPr lang="ru-RU" dirty="0"/>
              <a:t> </a:t>
            </a:r>
            <a:r>
              <a:rPr lang="ru-RU" dirty="0" err="1"/>
              <a:t>відносно</a:t>
            </a:r>
            <a:r>
              <a:rPr lang="ru-RU" dirty="0"/>
              <a:t> </a:t>
            </a:r>
            <a:r>
              <a:rPr lang="ru-RU" dirty="0" err="1"/>
              <a:t>невідомого</a:t>
            </a:r>
            <a:r>
              <a:rPr lang="ru-RU" dirty="0"/>
              <a:t> параметра. </a:t>
            </a:r>
            <a:endParaRPr lang="uk-UA" dirty="0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BA41A7BB-3C48-4D00-B13C-7B8682A49EA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8" name="Прямокутник 7">
            <a:extLst>
              <a:ext uri="{FF2B5EF4-FFF2-40B4-BE49-F238E27FC236}">
                <a16:creationId xmlns:a16="http://schemas.microsoft.com/office/drawing/2014/main" id="{11A8D29D-F562-4EE2-B611-0C849054DDFB}"/>
              </a:ext>
            </a:extLst>
          </p:cNvPr>
          <p:cNvSpPr/>
          <p:nvPr/>
        </p:nvSpPr>
        <p:spPr>
          <a:xfrm>
            <a:off x="6527800" y="3644900"/>
            <a:ext cx="4279900" cy="184150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Статистична гіпотеза</a:t>
            </a:r>
            <a:endParaRPr lang="ru-RU" dirty="0"/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id="{9CF2FCC4-5D98-4C8F-AF4D-99EFC1670AA8}"/>
              </a:ext>
            </a:extLst>
          </p:cNvPr>
          <p:cNvSpPr/>
          <p:nvPr/>
        </p:nvSpPr>
        <p:spPr>
          <a:xfrm>
            <a:off x="8509000" y="2778915"/>
            <a:ext cx="2578100" cy="1054100"/>
          </a:xfrm>
          <a:prstGeom prst="rect">
            <a:avLst/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381D6A-5C49-41CA-9D19-10A6EF444A75}"/>
              </a:ext>
            </a:extLst>
          </p:cNvPr>
          <p:cNvSpPr txBox="1"/>
          <p:nvPr/>
        </p:nvSpPr>
        <p:spPr>
          <a:xfrm>
            <a:off x="8813800" y="2925572"/>
            <a:ext cx="1968500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Психологічна гіпотеза</a:t>
            </a:r>
            <a:endParaRPr lang="ru-RU" dirty="0" err="1"/>
          </a:p>
        </p:txBody>
      </p:sp>
      <p:cxnSp>
        <p:nvCxnSpPr>
          <p:cNvPr id="10" name="Пряма зі стрілкою 9">
            <a:extLst>
              <a:ext uri="{FF2B5EF4-FFF2-40B4-BE49-F238E27FC236}">
                <a16:creationId xmlns:a16="http://schemas.microsoft.com/office/drawing/2014/main" id="{250FDF6C-97B3-40AD-8CA4-162ECB9ED0D6}"/>
              </a:ext>
            </a:extLst>
          </p:cNvPr>
          <p:cNvCxnSpPr/>
          <p:nvPr/>
        </p:nvCxnSpPr>
        <p:spPr>
          <a:xfrm flipH="1">
            <a:off x="8940800" y="3571903"/>
            <a:ext cx="419100" cy="6571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0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місту 1"/>
          <p:cNvSpPr>
            <a:spLocks noGrp="1"/>
          </p:cNvSpPr>
          <p:nvPr>
            <p:ph sz="half" idx="1"/>
          </p:nvPr>
        </p:nvSpPr>
        <p:spPr/>
        <p:txBody>
          <a:bodyPr rtlCol="0">
            <a:normAutofit/>
          </a:bodyPr>
          <a:lstStyle/>
          <a:p>
            <a:r>
              <a:rPr lang="ru-RU" b="1" dirty="0" err="1"/>
              <a:t>Нульова</a:t>
            </a:r>
            <a:r>
              <a:rPr lang="ru-RU" b="1" dirty="0"/>
              <a:t> </a:t>
            </a:r>
            <a:r>
              <a:rPr lang="ru-RU" b="1" dirty="0" err="1"/>
              <a:t>гіпотеза</a:t>
            </a:r>
            <a:r>
              <a:rPr lang="ru-RU" b="1" dirty="0"/>
              <a:t> </a:t>
            </a:r>
            <a:r>
              <a:rPr lang="ru-RU" dirty="0"/>
              <a:t>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гіпотеза</a:t>
            </a:r>
            <a:r>
              <a:rPr lang="ru-RU" dirty="0"/>
              <a:t> про </a:t>
            </a:r>
            <a:r>
              <a:rPr lang="ru-RU" dirty="0" err="1"/>
              <a:t>відсутність</a:t>
            </a:r>
            <a:r>
              <a:rPr lang="ru-RU" dirty="0"/>
              <a:t> </a:t>
            </a:r>
            <a:r>
              <a:rPr lang="ru-RU" dirty="0" err="1"/>
              <a:t>відмінностей</a:t>
            </a:r>
            <a:r>
              <a:rPr lang="ru-RU" dirty="0"/>
              <a:t>. Вона </a:t>
            </a:r>
            <a:r>
              <a:rPr lang="ru-RU" dirty="0" err="1"/>
              <a:t>позначається</a:t>
            </a:r>
            <a:r>
              <a:rPr lang="ru-RU" dirty="0"/>
              <a:t> </a:t>
            </a:r>
            <a:r>
              <a:rPr lang="en-US" b="1" dirty="0"/>
              <a:t>H0 </a:t>
            </a:r>
            <a:r>
              <a:rPr lang="ru-RU" dirty="0"/>
              <a:t>і </a:t>
            </a:r>
            <a:r>
              <a:rPr lang="ru-RU" dirty="0" err="1"/>
              <a:t>називається</a:t>
            </a:r>
            <a:r>
              <a:rPr lang="ru-RU" dirty="0"/>
              <a:t> </a:t>
            </a:r>
            <a:r>
              <a:rPr lang="ru-RU" dirty="0" err="1"/>
              <a:t>нульовою</a:t>
            </a:r>
            <a:r>
              <a:rPr lang="ru-RU" dirty="0"/>
              <a:t> тому,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0: Х1-Х2=0, де Х1 та Х2 – </a:t>
            </a:r>
            <a:r>
              <a:rPr lang="ru-RU" dirty="0" err="1"/>
              <a:t>показники</a:t>
            </a:r>
            <a:r>
              <a:rPr lang="ru-RU" dirty="0"/>
              <a:t>,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якими</a:t>
            </a:r>
            <a:r>
              <a:rPr lang="ru-RU" dirty="0"/>
              <a:t> </a:t>
            </a:r>
            <a:r>
              <a:rPr lang="ru-RU" dirty="0" err="1"/>
              <a:t>з’ясовують</a:t>
            </a:r>
            <a:r>
              <a:rPr lang="ru-RU" dirty="0"/>
              <a:t> </a:t>
            </a:r>
            <a:r>
              <a:rPr lang="ru-RU" dirty="0" err="1"/>
              <a:t>відмінність</a:t>
            </a:r>
            <a:r>
              <a:rPr lang="ru-RU" dirty="0"/>
              <a:t>. 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0B4C82AC-AA5C-4610-B9AA-200A41EAAC7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Альтернативна </a:t>
            </a:r>
            <a:r>
              <a:rPr lang="ru-RU" b="1" dirty="0" err="1"/>
              <a:t>гіпотеза</a:t>
            </a:r>
            <a:r>
              <a:rPr lang="ru-RU" b="1" dirty="0"/>
              <a:t> </a:t>
            </a:r>
            <a:r>
              <a:rPr lang="ru-RU" dirty="0"/>
              <a:t>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гіпотеза</a:t>
            </a:r>
            <a:r>
              <a:rPr lang="ru-RU" dirty="0"/>
              <a:t> про </a:t>
            </a:r>
            <a:r>
              <a:rPr lang="ru-RU" dirty="0" err="1"/>
              <a:t>існування</a:t>
            </a:r>
            <a:r>
              <a:rPr lang="ru-RU" dirty="0"/>
              <a:t> та </a:t>
            </a:r>
            <a:r>
              <a:rPr lang="ru-RU" dirty="0" err="1"/>
              <a:t>значимість</a:t>
            </a:r>
            <a:r>
              <a:rPr lang="ru-RU" dirty="0"/>
              <a:t> </a:t>
            </a:r>
            <a:r>
              <a:rPr lang="ru-RU" dirty="0" err="1"/>
              <a:t>відмінностей</a:t>
            </a:r>
            <a:r>
              <a:rPr lang="ru-RU" dirty="0"/>
              <a:t>. </a:t>
            </a:r>
            <a:r>
              <a:rPr lang="ru-RU" dirty="0" err="1"/>
              <a:t>Позначається</a:t>
            </a:r>
            <a:r>
              <a:rPr lang="ru-RU" dirty="0"/>
              <a:t> </a:t>
            </a:r>
            <a:r>
              <a:rPr lang="en-US" b="1" dirty="0"/>
              <a:t>H1</a:t>
            </a:r>
            <a:r>
              <a:rPr lang="en-US" dirty="0"/>
              <a:t>. </a:t>
            </a:r>
            <a:r>
              <a:rPr lang="ru-RU" dirty="0"/>
              <a:t>Альтернативна </a:t>
            </a:r>
            <a:r>
              <a:rPr lang="ru-RU" dirty="0" err="1"/>
              <a:t>гіпотеза</a:t>
            </a:r>
            <a:r>
              <a:rPr lang="ru-RU" dirty="0"/>
              <a:t> – </a:t>
            </a:r>
            <a:r>
              <a:rPr lang="ru-RU" dirty="0" err="1"/>
              <a:t>це</a:t>
            </a:r>
            <a:r>
              <a:rPr lang="ru-RU" dirty="0"/>
              <a:t> те, </a:t>
            </a:r>
            <a:r>
              <a:rPr lang="ru-RU" dirty="0" err="1"/>
              <a:t>що</a:t>
            </a:r>
            <a:r>
              <a:rPr lang="ru-RU" dirty="0"/>
              <a:t> ми в </a:t>
            </a:r>
            <a:r>
              <a:rPr lang="ru-RU" dirty="0" err="1"/>
              <a:t>більшості</a:t>
            </a:r>
            <a:r>
              <a:rPr lang="ru-RU" dirty="0"/>
              <a:t> </a:t>
            </a:r>
            <a:r>
              <a:rPr lang="ru-RU" dirty="0" err="1"/>
              <a:t>випадків</a:t>
            </a:r>
            <a:r>
              <a:rPr lang="ru-RU" dirty="0"/>
              <a:t> </a:t>
            </a:r>
            <a:r>
              <a:rPr lang="ru-RU" dirty="0" err="1"/>
              <a:t>хочемо</a:t>
            </a:r>
            <a:r>
              <a:rPr lang="ru-RU" dirty="0"/>
              <a:t> довести. </a:t>
            </a:r>
            <a:endParaRPr lang="uk-UA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200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1457823-2B86-4BCF-A1C8-63864D4F5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err="1"/>
              <a:t>Психологічна</a:t>
            </a:r>
            <a:r>
              <a:rPr lang="ru-RU" sz="2800" b="1" dirty="0"/>
              <a:t> </a:t>
            </a:r>
            <a:r>
              <a:rPr lang="ru-RU" sz="2800" b="1" dirty="0" err="1"/>
              <a:t>гіпотеза</a:t>
            </a:r>
            <a:r>
              <a:rPr lang="ru-RU" sz="2800" b="1" dirty="0"/>
              <a:t> (П1) - </a:t>
            </a:r>
            <a:r>
              <a:rPr lang="ru-RU" sz="2800" b="1" dirty="0" err="1"/>
              <a:t>зв’язок</a:t>
            </a:r>
            <a:r>
              <a:rPr lang="ru-RU" sz="2800" b="1" dirty="0"/>
              <a:t> </a:t>
            </a:r>
            <a:r>
              <a:rPr lang="ru-RU" sz="2800" b="1" dirty="0" err="1"/>
              <a:t>між</a:t>
            </a:r>
            <a:r>
              <a:rPr lang="ru-RU" sz="2800" b="1" dirty="0"/>
              <a:t> </a:t>
            </a:r>
            <a:r>
              <a:rPr lang="ru-RU" sz="2800" b="1" dirty="0" err="1"/>
              <a:t>творчістю</a:t>
            </a:r>
            <a:r>
              <a:rPr lang="ru-RU" sz="2800" b="1" dirty="0"/>
              <a:t> та </a:t>
            </a:r>
            <a:r>
              <a:rPr lang="ru-RU" sz="2800" b="1" dirty="0" err="1"/>
              <a:t>тривожністю</a:t>
            </a:r>
            <a:r>
              <a:rPr lang="ru-RU" sz="2800" b="1" dirty="0"/>
              <a:t> :</a:t>
            </a:r>
          </a:p>
        </p:txBody>
      </p:sp>
      <p:sp>
        <p:nvSpPr>
          <p:cNvPr id="7" name="Місце для вмісту 6">
            <a:extLst>
              <a:ext uri="{FF2B5EF4-FFF2-40B4-BE49-F238E27FC236}">
                <a16:creationId xmlns:a16="http://schemas.microsoft.com/office/drawing/2014/main" id="{9FFAD44B-28A4-4FD7-B226-F20ED71D56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b="1" dirty="0"/>
              <a:t>H0 </a:t>
            </a:r>
            <a:r>
              <a:rPr lang="en-US" sz="3200" dirty="0"/>
              <a:t>– </a:t>
            </a:r>
            <a:r>
              <a:rPr lang="ru-RU" sz="3200" dirty="0"/>
              <a:t>у </a:t>
            </a:r>
            <a:r>
              <a:rPr lang="ru-RU" sz="3200" dirty="0" err="1"/>
              <a:t>досліджуваних</a:t>
            </a:r>
            <a:r>
              <a:rPr lang="ru-RU" sz="3200" dirty="0"/>
              <a:t> </a:t>
            </a:r>
            <a:r>
              <a:rPr lang="ru-RU" sz="3200" dirty="0" err="1"/>
              <a:t>відсутній</a:t>
            </a:r>
            <a:r>
              <a:rPr lang="ru-RU" sz="3200" dirty="0"/>
              <a:t> </a:t>
            </a:r>
            <a:r>
              <a:rPr lang="ru-RU" sz="3200" dirty="0" err="1"/>
              <a:t>зв’язок</a:t>
            </a:r>
            <a:r>
              <a:rPr lang="ru-RU" sz="3200" dirty="0"/>
              <a:t> </a:t>
            </a:r>
            <a:r>
              <a:rPr lang="ru-RU" sz="3200" dirty="0" err="1"/>
              <a:t>між</a:t>
            </a:r>
            <a:r>
              <a:rPr lang="ru-RU" sz="3200" dirty="0"/>
              <a:t> </a:t>
            </a:r>
            <a:r>
              <a:rPr lang="ru-RU" sz="3200" dirty="0" err="1"/>
              <a:t>рівнями</a:t>
            </a:r>
            <a:r>
              <a:rPr lang="ru-RU" sz="3200" dirty="0"/>
              <a:t> </a:t>
            </a:r>
            <a:r>
              <a:rPr lang="ru-RU" sz="3200" dirty="0" err="1"/>
              <a:t>творчості</a:t>
            </a:r>
            <a:r>
              <a:rPr lang="ru-RU" sz="3200" dirty="0"/>
              <a:t> та </a:t>
            </a:r>
            <a:r>
              <a:rPr lang="ru-RU" sz="3200" dirty="0" err="1"/>
              <a:t>тривожності</a:t>
            </a:r>
            <a:r>
              <a:rPr lang="ru-RU" sz="3200" dirty="0"/>
              <a:t>,</a:t>
            </a:r>
          </a:p>
          <a:p>
            <a:r>
              <a:rPr lang="en-US" sz="3200" b="1" dirty="0">
                <a:solidFill>
                  <a:srgbClr val="FF0000"/>
                </a:solidFill>
              </a:rPr>
              <a:t>H1</a:t>
            </a:r>
            <a:r>
              <a:rPr lang="en-US" sz="3200" b="1" dirty="0"/>
              <a:t> </a:t>
            </a:r>
            <a:r>
              <a:rPr lang="en-US" sz="3200" dirty="0"/>
              <a:t>– </a:t>
            </a:r>
            <a:r>
              <a:rPr lang="ru-RU" sz="3200" dirty="0"/>
              <a:t>у </a:t>
            </a:r>
            <a:r>
              <a:rPr lang="ru-RU" sz="3200" dirty="0" err="1"/>
              <a:t>досліджуваних</a:t>
            </a:r>
            <a:r>
              <a:rPr lang="ru-RU" sz="3200" dirty="0"/>
              <a:t> </a:t>
            </a:r>
            <a:r>
              <a:rPr lang="ru-RU" sz="3200" dirty="0" err="1"/>
              <a:t>існує</a:t>
            </a:r>
            <a:r>
              <a:rPr lang="ru-RU" sz="3200" dirty="0"/>
              <a:t> </a:t>
            </a:r>
            <a:r>
              <a:rPr lang="ru-RU" sz="3200" dirty="0" err="1"/>
              <a:t>значимий</a:t>
            </a:r>
            <a:r>
              <a:rPr lang="ru-RU" sz="3200" dirty="0"/>
              <a:t> </a:t>
            </a:r>
            <a:r>
              <a:rPr lang="ru-RU" sz="3200" dirty="0" err="1"/>
              <a:t>зв’язок</a:t>
            </a:r>
            <a:r>
              <a:rPr lang="ru-RU" sz="3200" dirty="0"/>
              <a:t> </a:t>
            </a:r>
            <a:r>
              <a:rPr lang="ru-RU" sz="3200" dirty="0" err="1"/>
              <a:t>між</a:t>
            </a:r>
            <a:r>
              <a:rPr lang="ru-RU" sz="3200" dirty="0"/>
              <a:t> </a:t>
            </a:r>
            <a:r>
              <a:rPr lang="ru-RU" sz="3200" dirty="0" err="1"/>
              <a:t>рівнями</a:t>
            </a:r>
            <a:r>
              <a:rPr lang="ru-RU" sz="3200" dirty="0"/>
              <a:t> </a:t>
            </a:r>
            <a:r>
              <a:rPr lang="ru-RU" sz="3200" dirty="0" err="1"/>
              <a:t>творчості</a:t>
            </a:r>
            <a:r>
              <a:rPr lang="ru-RU" sz="3200" dirty="0"/>
              <a:t> та </a:t>
            </a:r>
            <a:r>
              <a:rPr lang="ru-RU" sz="3200" dirty="0" err="1"/>
              <a:t>тривожності</a:t>
            </a:r>
            <a:r>
              <a:rPr lang="ru-RU" sz="3200" dirty="0"/>
              <a:t>.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6341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F03F69F-09F4-4287-BE1C-63E50B5A1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/>
              <a:t>що</a:t>
            </a:r>
            <a:r>
              <a:rPr lang="ru-RU" dirty="0"/>
              <a:t> на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впливає</a:t>
            </a:r>
            <a:r>
              <a:rPr lang="ru-RU" dirty="0"/>
              <a:t> – </a:t>
            </a:r>
            <a:r>
              <a:rPr lang="ru-RU" dirty="0" err="1"/>
              <a:t>творчість</a:t>
            </a:r>
            <a:r>
              <a:rPr lang="ru-RU" dirty="0"/>
              <a:t> на </a:t>
            </a:r>
            <a:r>
              <a:rPr lang="ru-RU" dirty="0" err="1"/>
              <a:t>тривожність</a:t>
            </a:r>
            <a:r>
              <a:rPr lang="ru-RU" dirty="0"/>
              <a:t>,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тривожність</a:t>
            </a:r>
            <a:r>
              <a:rPr lang="ru-RU" dirty="0"/>
              <a:t> на </a:t>
            </a:r>
            <a:r>
              <a:rPr lang="ru-RU" dirty="0" err="1"/>
              <a:t>творчість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dirty="0"/>
              <a:t> 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2D4A5EDF-F634-456E-8C83-C22A982FB2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792162"/>
          </a:xfrm>
        </p:spPr>
        <p:txBody>
          <a:bodyPr/>
          <a:lstStyle/>
          <a:p>
            <a:pPr algn="ctr"/>
            <a:r>
              <a:rPr lang="ru-RU" sz="1800" dirty="0"/>
              <a:t>ПСИХОЛОГІЧНІ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ГІПОТЕЗИ</a:t>
            </a:r>
            <a:r>
              <a:rPr lang="ru-RU" sz="1800" dirty="0"/>
              <a:t>: </a:t>
            </a:r>
          </a:p>
        </p:txBody>
      </p:sp>
      <p:sp>
        <p:nvSpPr>
          <p:cNvPr id="6" name="Місце для тексту 5">
            <a:extLst>
              <a:ext uri="{FF2B5EF4-FFF2-40B4-BE49-F238E27FC236}">
                <a16:creationId xmlns:a16="http://schemas.microsoft.com/office/drawing/2014/main" id="{C8DE786E-F367-454E-9E99-1FB55E2A5D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887787" y="1847088"/>
            <a:ext cx="2932113" cy="926274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СТАТИСТИЧНІ ГІПОТЕЗИ для П2:</a:t>
            </a:r>
            <a:r>
              <a:rPr lang="ru-RU" dirty="0"/>
              <a:t> </a:t>
            </a:r>
          </a:p>
        </p:txBody>
      </p:sp>
      <p:sp>
        <p:nvSpPr>
          <p:cNvPr id="7" name="Місце для тексту 6">
            <a:extLst>
              <a:ext uri="{FF2B5EF4-FFF2-40B4-BE49-F238E27FC236}">
                <a16:creationId xmlns:a16="http://schemas.microsoft.com/office/drawing/2014/main" id="{13FCBDF3-00A6-4782-BD83-832EEB4425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26400" y="1714500"/>
            <a:ext cx="2932113" cy="1058862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СТАТИСТИЧНІ ГІПОТЕЗИ для П3:</a:t>
            </a:r>
            <a:r>
              <a:rPr lang="ru-RU" dirty="0"/>
              <a:t> </a:t>
            </a:r>
          </a:p>
        </p:txBody>
      </p:sp>
      <p:sp>
        <p:nvSpPr>
          <p:cNvPr id="8" name="Місце для тексту 7">
            <a:extLst>
              <a:ext uri="{FF2B5EF4-FFF2-40B4-BE49-F238E27FC236}">
                <a16:creationId xmlns:a16="http://schemas.microsoft.com/office/drawing/2014/main" id="{18E92016-3D2F-409C-AA12-4A926EBE995B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32947" y="3139694"/>
            <a:ext cx="2927350" cy="296703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П2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тривожності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впливає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П3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впливає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тривожності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9" name="Місце для тексту 8">
            <a:extLst>
              <a:ext uri="{FF2B5EF4-FFF2-40B4-BE49-F238E27FC236}">
                <a16:creationId xmlns:a16="http://schemas.microsoft.com/office/drawing/2014/main" id="{67CEBA48-4721-4830-9179-9B6957F2359A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3873106" y="2990088"/>
            <a:ext cx="2946794" cy="3266250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штучного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підвищення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тривожності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досліджуваних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зміниться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штучного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підвищення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тривожності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творчості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досліджуваних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зміниться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0" name="Місце для тексту 9">
            <a:extLst>
              <a:ext uri="{FF2B5EF4-FFF2-40B4-BE49-F238E27FC236}">
                <a16:creationId xmlns:a16="http://schemas.microsoft.com/office/drawing/2014/main" id="{6A20184A-2B74-4864-86EF-783CDFAD4D1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039100" y="2773362"/>
            <a:ext cx="3160713" cy="3589338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досліджуваних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стратегіям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тривожності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досліджуваних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зміниться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H1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досліджуваних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творчим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стратегіям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рівень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тривожності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досліджуваних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значимо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зміниться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1031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Місце для тексту 13">
            <a:extLst>
              <a:ext uri="{FF2B5EF4-FFF2-40B4-BE49-F238E27FC236}">
                <a16:creationId xmlns:a16="http://schemas.microsoft.com/office/drawing/2014/main" id="{4979D9ED-E5DC-4E3C-B939-11E495468A19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2301" y="2501900"/>
            <a:ext cx="2297112" cy="2336800"/>
          </a:xfrm>
        </p:spPr>
        <p:txBody>
          <a:bodyPr>
            <a:normAutofit/>
          </a:bodyPr>
          <a:lstStyle/>
          <a:p>
            <a:r>
              <a:rPr lang="ru-RU" sz="1800" i="1" dirty="0" err="1"/>
              <a:t>Процес</a:t>
            </a:r>
            <a:r>
              <a:rPr lang="ru-RU" sz="1800" i="1" dirty="0"/>
              <a:t> </a:t>
            </a:r>
            <a:r>
              <a:rPr lang="ru-RU" sz="1800" i="1" dirty="0" err="1"/>
              <a:t>побудови</a:t>
            </a:r>
            <a:r>
              <a:rPr lang="ru-RU" sz="1800" i="1" dirty="0"/>
              <a:t> </a:t>
            </a:r>
            <a:r>
              <a:rPr lang="ru-RU" sz="1800" i="1" dirty="0" err="1"/>
              <a:t>гіпотез</a:t>
            </a:r>
            <a:r>
              <a:rPr lang="ru-RU" sz="1800" i="1" dirty="0"/>
              <a:t> в </a:t>
            </a:r>
            <a:r>
              <a:rPr lang="ru-RU" sz="1800" i="1" dirty="0" err="1"/>
              <a:t>експериментальному</a:t>
            </a:r>
            <a:r>
              <a:rPr lang="ru-RU" sz="1800" i="1" dirty="0"/>
              <a:t> </a:t>
            </a:r>
            <a:r>
              <a:rPr lang="ru-RU" sz="1800" i="1" dirty="0" err="1"/>
              <a:t>дослідженні</a:t>
            </a:r>
            <a:endParaRPr lang="ru-RU" sz="1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723F29-F724-4756-B0D7-E06671050D69}"/>
              </a:ext>
            </a:extLst>
          </p:cNvPr>
          <p:cNvSpPr txBox="1"/>
          <p:nvPr/>
        </p:nvSpPr>
        <p:spPr>
          <a:xfrm>
            <a:off x="3886199" y="844034"/>
            <a:ext cx="6832600" cy="369332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Існує</a:t>
            </a:r>
            <a:r>
              <a:rPr lang="ru-RU" dirty="0"/>
              <a:t> </a:t>
            </a:r>
            <a:r>
              <a:rPr lang="ru-RU" dirty="0" err="1"/>
              <a:t>зв’язок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тривожністю</a:t>
            </a:r>
            <a:r>
              <a:rPr lang="ru-RU" dirty="0"/>
              <a:t> та </a:t>
            </a:r>
            <a:r>
              <a:rPr lang="ru-RU" dirty="0" err="1"/>
              <a:t>творчістю</a:t>
            </a:r>
            <a:endParaRPr lang="ru-RU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771388-5930-45F2-8CAB-7506F1F1C167}"/>
              </a:ext>
            </a:extLst>
          </p:cNvPr>
          <p:cNvSpPr txBox="1"/>
          <p:nvPr/>
        </p:nvSpPr>
        <p:spPr>
          <a:xfrm>
            <a:off x="3886199" y="1745476"/>
            <a:ext cx="6832600" cy="36933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Кореляційний</a:t>
            </a:r>
            <a:r>
              <a:rPr lang="ru-RU" dirty="0"/>
              <a:t> </a:t>
            </a:r>
            <a:r>
              <a:rPr lang="ru-RU" dirty="0" err="1"/>
              <a:t>аналіз</a:t>
            </a:r>
            <a:r>
              <a:rPr lang="ru-RU" dirty="0"/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5300BB-6F90-4C81-9DEE-0E6BA6D50378}"/>
              </a:ext>
            </a:extLst>
          </p:cNvPr>
          <p:cNvSpPr txBox="1"/>
          <p:nvPr/>
        </p:nvSpPr>
        <p:spPr>
          <a:xfrm>
            <a:off x="3886199" y="2799834"/>
            <a:ext cx="6832600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Тривожність</a:t>
            </a:r>
            <a:r>
              <a:rPr lang="ru-RU" dirty="0"/>
              <a:t> </a:t>
            </a:r>
            <a:r>
              <a:rPr lang="ru-RU" dirty="0" err="1"/>
              <a:t>впливає</a:t>
            </a:r>
            <a:r>
              <a:rPr lang="ru-RU" dirty="0"/>
              <a:t> на </a:t>
            </a:r>
            <a:r>
              <a:rPr lang="ru-RU" dirty="0" err="1"/>
              <a:t>творчість</a:t>
            </a:r>
            <a:r>
              <a:rPr lang="ru-RU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499B446-59CD-46FC-80F3-FD9548CC669E}"/>
              </a:ext>
            </a:extLst>
          </p:cNvPr>
          <p:cNvSpPr txBox="1"/>
          <p:nvPr/>
        </p:nvSpPr>
        <p:spPr>
          <a:xfrm>
            <a:off x="3886199" y="3732510"/>
            <a:ext cx="6832600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err="1"/>
              <a:t>Експеримент</a:t>
            </a:r>
            <a:r>
              <a:rPr lang="ru-RU" dirty="0"/>
              <a:t> та </a:t>
            </a:r>
            <a:r>
              <a:rPr lang="ru-RU" dirty="0" err="1"/>
              <a:t>методи</a:t>
            </a:r>
            <a:r>
              <a:rPr lang="ru-RU" dirty="0"/>
              <a:t> </a:t>
            </a:r>
            <a:r>
              <a:rPr lang="ru-RU" dirty="0" err="1"/>
              <a:t>статистичного</a:t>
            </a:r>
            <a:r>
              <a:rPr lang="ru-RU" dirty="0"/>
              <a:t> </a:t>
            </a:r>
            <a:r>
              <a:rPr lang="ru-RU" dirty="0" err="1"/>
              <a:t>висновку</a:t>
            </a:r>
            <a:r>
              <a:rPr lang="ru-RU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4828FCD-9A09-4914-8F71-3EE5B62EF42F}"/>
              </a:ext>
            </a:extLst>
          </p:cNvPr>
          <p:cNvSpPr txBox="1"/>
          <p:nvPr/>
        </p:nvSpPr>
        <p:spPr>
          <a:xfrm>
            <a:off x="3886199" y="4665186"/>
            <a:ext cx="6832600" cy="369332"/>
          </a:xfrm>
          <a:prstGeom prst="rect">
            <a:avLst/>
          </a:prstGeom>
          <a:solidFill>
            <a:srgbClr val="00B0F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Творчість</a:t>
            </a:r>
            <a:r>
              <a:rPr lang="ru-RU" dirty="0"/>
              <a:t> </a:t>
            </a:r>
            <a:r>
              <a:rPr lang="ru-RU" dirty="0" err="1"/>
              <a:t>впливає</a:t>
            </a:r>
            <a:r>
              <a:rPr lang="ru-RU" dirty="0"/>
              <a:t> на </a:t>
            </a:r>
            <a:r>
              <a:rPr lang="ru-RU" dirty="0" err="1"/>
              <a:t>тривожність</a:t>
            </a:r>
            <a:r>
              <a:rPr lang="ru-RU" dirty="0"/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98DD69-C9BF-4EB8-805C-06A1B7F73F3D}"/>
              </a:ext>
            </a:extLst>
          </p:cNvPr>
          <p:cNvSpPr txBox="1"/>
          <p:nvPr/>
        </p:nvSpPr>
        <p:spPr>
          <a:xfrm>
            <a:off x="3886199" y="5597862"/>
            <a:ext cx="6832600" cy="369332"/>
          </a:xfrm>
          <a:prstGeom prst="rect">
            <a:avLst/>
          </a:prstGeom>
          <a:solidFill>
            <a:srgbClr val="00B0F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Експеримент</a:t>
            </a:r>
            <a:r>
              <a:rPr lang="ru-RU" dirty="0"/>
              <a:t> та </a:t>
            </a:r>
            <a:r>
              <a:rPr lang="ru-RU" dirty="0" err="1"/>
              <a:t>методи</a:t>
            </a:r>
            <a:r>
              <a:rPr lang="ru-RU" dirty="0"/>
              <a:t> </a:t>
            </a:r>
            <a:r>
              <a:rPr lang="ru-RU" dirty="0" err="1"/>
              <a:t>статистичного</a:t>
            </a:r>
            <a:r>
              <a:rPr lang="ru-RU" dirty="0"/>
              <a:t> </a:t>
            </a:r>
            <a:r>
              <a:rPr lang="ru-RU" dirty="0" err="1"/>
              <a:t>висновку</a:t>
            </a:r>
            <a:r>
              <a:rPr lang="ru-RU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D7DFEBF-81EB-423B-BF35-4A5B80089890}"/>
              </a:ext>
            </a:extLst>
          </p:cNvPr>
          <p:cNvSpPr txBox="1"/>
          <p:nvPr/>
        </p:nvSpPr>
        <p:spPr>
          <a:xfrm>
            <a:off x="4076699" y="1300718"/>
            <a:ext cx="2209801" cy="36933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H0: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зв’язку</a:t>
            </a:r>
            <a:r>
              <a:rPr lang="ru-RU" dirty="0"/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2190516-3DF3-48EA-B7A0-8013BC7BE302}"/>
              </a:ext>
            </a:extLst>
          </p:cNvPr>
          <p:cNvSpPr txBox="1"/>
          <p:nvPr/>
        </p:nvSpPr>
        <p:spPr>
          <a:xfrm>
            <a:off x="7848600" y="1298059"/>
            <a:ext cx="2781299" cy="36933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H1: </a:t>
            </a:r>
            <a:r>
              <a:rPr lang="ru-RU" dirty="0"/>
              <a:t>є </a:t>
            </a:r>
            <a:r>
              <a:rPr lang="ru-RU" dirty="0" err="1"/>
              <a:t>значимий</a:t>
            </a:r>
            <a:r>
              <a:rPr lang="ru-RU" dirty="0"/>
              <a:t> </a:t>
            </a:r>
            <a:r>
              <a:rPr lang="ru-RU" dirty="0" err="1"/>
              <a:t>зв’язок</a:t>
            </a:r>
            <a:r>
              <a:rPr lang="ru-RU" dirty="0"/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AE9B78F-44BA-49AC-BA77-19FB99C25CDC}"/>
              </a:ext>
            </a:extLst>
          </p:cNvPr>
          <p:cNvSpPr txBox="1"/>
          <p:nvPr/>
        </p:nvSpPr>
        <p:spPr>
          <a:xfrm>
            <a:off x="7848599" y="2114550"/>
            <a:ext cx="2781299" cy="36933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H1: </a:t>
            </a:r>
            <a:r>
              <a:rPr lang="ru-RU" dirty="0"/>
              <a:t>є </a:t>
            </a:r>
            <a:r>
              <a:rPr lang="ru-RU" dirty="0" err="1"/>
              <a:t>значимий</a:t>
            </a:r>
            <a:r>
              <a:rPr lang="ru-RU" dirty="0"/>
              <a:t> </a:t>
            </a:r>
            <a:r>
              <a:rPr lang="ru-RU" dirty="0" err="1"/>
              <a:t>зв’язок</a:t>
            </a:r>
            <a:r>
              <a:rPr lang="ru-RU" dirty="0"/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5FFBE48-922D-4C9B-90F3-774D869BD921}"/>
              </a:ext>
            </a:extLst>
          </p:cNvPr>
          <p:cNvSpPr txBox="1"/>
          <p:nvPr/>
        </p:nvSpPr>
        <p:spPr>
          <a:xfrm>
            <a:off x="7848599" y="3291572"/>
            <a:ext cx="2781299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H1: </a:t>
            </a:r>
            <a:r>
              <a:rPr lang="ru-RU" dirty="0"/>
              <a:t>є </a:t>
            </a:r>
            <a:r>
              <a:rPr lang="ru-RU" dirty="0" err="1"/>
              <a:t>зміни</a:t>
            </a:r>
            <a:r>
              <a:rPr lang="ru-RU" dirty="0"/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266FEA1-A636-40E3-A2F7-14EADBA768A6}"/>
              </a:ext>
            </a:extLst>
          </p:cNvPr>
          <p:cNvSpPr txBox="1"/>
          <p:nvPr/>
        </p:nvSpPr>
        <p:spPr>
          <a:xfrm>
            <a:off x="4114798" y="3257808"/>
            <a:ext cx="2781299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H0: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змін</a:t>
            </a:r>
            <a:r>
              <a:rPr lang="ru-RU" dirty="0"/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9B9450F-19AB-44C0-802D-D5086B356F0F}"/>
              </a:ext>
            </a:extLst>
          </p:cNvPr>
          <p:cNvSpPr txBox="1"/>
          <p:nvPr/>
        </p:nvSpPr>
        <p:spPr>
          <a:xfrm>
            <a:off x="4114798" y="4152642"/>
            <a:ext cx="2781299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H0: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змін</a:t>
            </a:r>
            <a:r>
              <a:rPr lang="ru-RU" dirty="0"/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DA30F34-216B-43E8-BCB8-59D0C9253E5F}"/>
              </a:ext>
            </a:extLst>
          </p:cNvPr>
          <p:cNvSpPr txBox="1"/>
          <p:nvPr/>
        </p:nvSpPr>
        <p:spPr>
          <a:xfrm>
            <a:off x="4114797" y="5085318"/>
            <a:ext cx="2781299" cy="369332"/>
          </a:xfrm>
          <a:prstGeom prst="rect">
            <a:avLst/>
          </a:prstGeom>
          <a:solidFill>
            <a:srgbClr val="00B0F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H0: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змін</a:t>
            </a:r>
            <a:r>
              <a:rPr lang="ru-RU" dirty="0"/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78CD828-BC1D-431B-AE84-1FC4180A6F84}"/>
              </a:ext>
            </a:extLst>
          </p:cNvPr>
          <p:cNvSpPr txBox="1"/>
          <p:nvPr/>
        </p:nvSpPr>
        <p:spPr>
          <a:xfrm>
            <a:off x="7848599" y="5115520"/>
            <a:ext cx="2781299" cy="369332"/>
          </a:xfrm>
          <a:prstGeom prst="rect">
            <a:avLst/>
          </a:prstGeom>
          <a:solidFill>
            <a:srgbClr val="00B0F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H1: </a:t>
            </a:r>
            <a:r>
              <a:rPr lang="ru-RU" dirty="0"/>
              <a:t>є </a:t>
            </a:r>
            <a:r>
              <a:rPr lang="ru-RU" dirty="0" err="1"/>
              <a:t>зміни</a:t>
            </a:r>
            <a:r>
              <a:rPr lang="ru-RU" dirty="0"/>
              <a:t>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11D73A-E7E4-40E8-9E9A-D6873C78C193}"/>
              </a:ext>
            </a:extLst>
          </p:cNvPr>
          <p:cNvSpPr txBox="1"/>
          <p:nvPr/>
        </p:nvSpPr>
        <p:spPr>
          <a:xfrm>
            <a:off x="7848599" y="6048196"/>
            <a:ext cx="2781299" cy="369332"/>
          </a:xfrm>
          <a:prstGeom prst="rect">
            <a:avLst/>
          </a:prstGeom>
          <a:solidFill>
            <a:srgbClr val="00B0F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H1: </a:t>
            </a:r>
            <a:r>
              <a:rPr lang="ru-RU" dirty="0"/>
              <a:t>є </a:t>
            </a:r>
            <a:r>
              <a:rPr lang="ru-RU" dirty="0" err="1"/>
              <a:t>зміни</a:t>
            </a:r>
            <a:r>
              <a:rPr lang="ru-RU" dirty="0"/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BB569B8-E8EB-42A5-A5FE-0944E1DD1F76}"/>
              </a:ext>
            </a:extLst>
          </p:cNvPr>
          <p:cNvSpPr txBox="1"/>
          <p:nvPr/>
        </p:nvSpPr>
        <p:spPr>
          <a:xfrm>
            <a:off x="3225800" y="844034"/>
            <a:ext cx="469900" cy="369332"/>
          </a:xfrm>
          <a:prstGeom prst="rect">
            <a:avLst/>
          </a:prstGeom>
          <a:solidFill>
            <a:srgbClr val="92D05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П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1393CDF-4161-4EA9-AA1B-460DF775B381}"/>
              </a:ext>
            </a:extLst>
          </p:cNvPr>
          <p:cNvSpPr txBox="1"/>
          <p:nvPr/>
        </p:nvSpPr>
        <p:spPr>
          <a:xfrm>
            <a:off x="3219450" y="2825234"/>
            <a:ext cx="469900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П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AAD52DA-E673-4431-8D54-67648092BE14}"/>
              </a:ext>
            </a:extLst>
          </p:cNvPr>
          <p:cNvSpPr txBox="1"/>
          <p:nvPr/>
        </p:nvSpPr>
        <p:spPr>
          <a:xfrm>
            <a:off x="3243261" y="4694872"/>
            <a:ext cx="469900" cy="369332"/>
          </a:xfrm>
          <a:prstGeom prst="rect">
            <a:avLst/>
          </a:prstGeom>
          <a:solidFill>
            <a:srgbClr val="00B0F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П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90F07ED-D627-4B94-9365-B5B48E96EDFC}"/>
              </a:ext>
            </a:extLst>
          </p:cNvPr>
          <p:cNvSpPr txBox="1"/>
          <p:nvPr/>
        </p:nvSpPr>
        <p:spPr>
          <a:xfrm>
            <a:off x="3225800" y="1298059"/>
            <a:ext cx="469900" cy="369332"/>
          </a:xfrm>
          <a:prstGeom prst="rect">
            <a:avLst/>
          </a:prstGeom>
          <a:solidFill>
            <a:srgbClr val="92D05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С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0EDAAC1-5C42-488E-B299-7AF659DEFD3B}"/>
              </a:ext>
            </a:extLst>
          </p:cNvPr>
          <p:cNvSpPr txBox="1"/>
          <p:nvPr/>
        </p:nvSpPr>
        <p:spPr>
          <a:xfrm>
            <a:off x="3219449" y="1728788"/>
            <a:ext cx="469900" cy="369332"/>
          </a:xfrm>
          <a:prstGeom prst="rect">
            <a:avLst/>
          </a:prstGeom>
          <a:solidFill>
            <a:srgbClr val="92D05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М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F1AB20C-A5FD-47BE-B5DF-7AF70121F5AE}"/>
              </a:ext>
            </a:extLst>
          </p:cNvPr>
          <p:cNvSpPr txBox="1"/>
          <p:nvPr/>
        </p:nvSpPr>
        <p:spPr>
          <a:xfrm>
            <a:off x="3248024" y="3277414"/>
            <a:ext cx="469900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С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A217A60-275F-4815-B329-953DC6B780D1}"/>
              </a:ext>
            </a:extLst>
          </p:cNvPr>
          <p:cNvSpPr txBox="1"/>
          <p:nvPr/>
        </p:nvSpPr>
        <p:spPr>
          <a:xfrm>
            <a:off x="3248024" y="3728264"/>
            <a:ext cx="469900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М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1FED9E-7112-462A-994C-6A5F866CC32F}"/>
              </a:ext>
            </a:extLst>
          </p:cNvPr>
          <p:cNvSpPr txBox="1"/>
          <p:nvPr/>
        </p:nvSpPr>
        <p:spPr>
          <a:xfrm>
            <a:off x="3263106" y="5145722"/>
            <a:ext cx="469900" cy="369332"/>
          </a:xfrm>
          <a:prstGeom prst="rect">
            <a:avLst/>
          </a:prstGeom>
          <a:solidFill>
            <a:srgbClr val="00B0F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С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2FCA62E-83BD-4A7F-821C-08B9697DF836}"/>
              </a:ext>
            </a:extLst>
          </p:cNvPr>
          <p:cNvSpPr txBox="1"/>
          <p:nvPr/>
        </p:nvSpPr>
        <p:spPr>
          <a:xfrm>
            <a:off x="3301999" y="5597862"/>
            <a:ext cx="393701" cy="369332"/>
          </a:xfrm>
          <a:prstGeom prst="rect">
            <a:avLst/>
          </a:prstGeom>
          <a:solidFill>
            <a:srgbClr val="00B0F0"/>
          </a:solidFill>
          <a:ln w="1270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М</a:t>
            </a:r>
          </a:p>
        </p:txBody>
      </p:sp>
      <p:cxnSp>
        <p:nvCxnSpPr>
          <p:cNvPr id="42" name="Пряма зі стрілкою 41">
            <a:extLst>
              <a:ext uri="{FF2B5EF4-FFF2-40B4-BE49-F238E27FC236}">
                <a16:creationId xmlns:a16="http://schemas.microsoft.com/office/drawing/2014/main" id="{7E5FF1EB-DB7D-464C-A27D-0AAEB8265CFB}"/>
              </a:ext>
            </a:extLst>
          </p:cNvPr>
          <p:cNvCxnSpPr/>
          <p:nvPr/>
        </p:nvCxnSpPr>
        <p:spPr>
          <a:xfrm>
            <a:off x="3752850" y="844034"/>
            <a:ext cx="38100" cy="55734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031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1172E13-5106-41C4-9E90-247C80737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654843"/>
          </a:xfrm>
        </p:spPr>
        <p:txBody>
          <a:bodyPr>
            <a:normAutofit/>
          </a:bodyPr>
          <a:lstStyle/>
          <a:p>
            <a:r>
              <a:rPr lang="ru-RU" sz="3200" i="1" dirty="0"/>
              <a:t>НАПРАВЛЕНІ І НЕНАПРАВЛЕНІ СТАТИСТИЧНІ ГІПОТЕЗИ </a:t>
            </a:r>
            <a:endParaRPr lang="ru-RU" sz="3200" dirty="0"/>
          </a:p>
        </p:txBody>
      </p:sp>
      <p:sp>
        <p:nvSpPr>
          <p:cNvPr id="8" name="Місце для тексту 7">
            <a:extLst>
              <a:ext uri="{FF2B5EF4-FFF2-40B4-BE49-F238E27FC236}">
                <a16:creationId xmlns:a16="http://schemas.microsoft.com/office/drawing/2014/main" id="{7DFD0657-3CBA-4DC8-8FE8-A1550D1941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611346"/>
            <a:ext cx="5386917" cy="959612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H0: Х1 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відрізняється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Х2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H1: Х1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відрізняється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Х2</a:t>
            </a:r>
            <a:endParaRPr lang="ru-RU" dirty="0"/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92AEB58F-D39B-494E-BAB2-C41909D6A30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597957" y="2514600"/>
            <a:ext cx="5386917" cy="3845720"/>
          </a:xfrm>
          <a:solidFill>
            <a:srgbClr val="FFFF00"/>
          </a:solidFill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sp>
        <p:nvSpPr>
          <p:cNvPr id="9" name="Місце для тексту 8">
            <a:extLst>
              <a:ext uri="{FF2B5EF4-FFF2-40B4-BE49-F238E27FC236}">
                <a16:creationId xmlns:a16="http://schemas.microsoft.com/office/drawing/2014/main" id="{DD96D3A7-5C89-49F3-88DB-FF722EA425D9}"/>
              </a:ext>
            </a:extLst>
          </p:cNvPr>
          <p:cNvSpPr>
            <a:spLocks noGrp="1"/>
          </p:cNvSpPr>
          <p:nvPr>
            <p:ph type="body" sz="half" idx="3"/>
          </p:nvPr>
        </p:nvSpPr>
        <p:spPr>
          <a:xfrm>
            <a:off x="6193368" y="1763730"/>
            <a:ext cx="5389033" cy="654843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H0: Х1 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перевищує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Х2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H1: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Х1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перевищує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Х2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07F88D-1472-4340-B024-F438327AFFC2}"/>
              </a:ext>
            </a:extLst>
          </p:cNvPr>
          <p:cNvSpPr txBox="1"/>
          <p:nvPr/>
        </p:nvSpPr>
        <p:spPr>
          <a:xfrm>
            <a:off x="1339851" y="2719378"/>
            <a:ext cx="4254500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Творчість</a:t>
            </a:r>
            <a:r>
              <a:rPr lang="ru-RU" dirty="0"/>
              <a:t> </a:t>
            </a:r>
            <a:r>
              <a:rPr lang="ru-RU" dirty="0" err="1"/>
              <a:t>впливає</a:t>
            </a:r>
            <a:r>
              <a:rPr lang="ru-RU" dirty="0"/>
              <a:t> на </a:t>
            </a:r>
            <a:r>
              <a:rPr lang="ru-RU" dirty="0" err="1"/>
              <a:t>тривожність</a:t>
            </a:r>
            <a:r>
              <a:rPr lang="ru-RU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8848B0-AC1D-4E2C-BEBC-61AD484EF252}"/>
              </a:ext>
            </a:extLst>
          </p:cNvPr>
          <p:cNvSpPr txBox="1"/>
          <p:nvPr/>
        </p:nvSpPr>
        <p:spPr>
          <a:xfrm>
            <a:off x="1369484" y="3237130"/>
            <a:ext cx="1933573" cy="923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H0: </a:t>
            </a:r>
            <a:r>
              <a:rPr lang="ru-RU" dirty="0" err="1"/>
              <a:t>немає</a:t>
            </a:r>
            <a:r>
              <a:rPr lang="ru-RU" dirty="0"/>
              <a:t> </a:t>
            </a:r>
            <a:r>
              <a:rPr lang="ru-RU" dirty="0" err="1"/>
              <a:t>змін</a:t>
            </a:r>
            <a:r>
              <a:rPr lang="ru-RU" dirty="0"/>
              <a:t> у </a:t>
            </a:r>
            <a:r>
              <a:rPr lang="ru-RU" dirty="0" err="1"/>
              <a:t>тривожності</a:t>
            </a:r>
            <a:r>
              <a:rPr lang="ru-RU" dirty="0"/>
              <a:t>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впливу</a:t>
            </a:r>
            <a:r>
              <a:rPr lang="ru-RU" dirty="0"/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E686E9D-42C5-4DD6-9E25-68321A68570F}"/>
              </a:ext>
            </a:extLst>
          </p:cNvPr>
          <p:cNvSpPr txBox="1"/>
          <p:nvPr/>
        </p:nvSpPr>
        <p:spPr>
          <a:xfrm>
            <a:off x="3937002" y="3237130"/>
            <a:ext cx="1657349" cy="9233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H1: є </a:t>
            </a:r>
            <a:r>
              <a:rPr lang="ru-RU" dirty="0" err="1"/>
              <a:t>зміни</a:t>
            </a:r>
            <a:r>
              <a:rPr lang="ru-RU" dirty="0"/>
              <a:t> у </a:t>
            </a:r>
            <a:r>
              <a:rPr lang="ru-RU" dirty="0" err="1"/>
              <a:t>тривожності</a:t>
            </a:r>
            <a:r>
              <a:rPr lang="ru-RU" dirty="0"/>
              <a:t> </a:t>
            </a:r>
            <a:r>
              <a:rPr lang="ru-RU" dirty="0" err="1"/>
              <a:t>після</a:t>
            </a:r>
            <a:r>
              <a:rPr lang="ru-RU" dirty="0"/>
              <a:t> </a:t>
            </a:r>
            <a:r>
              <a:rPr lang="ru-RU" dirty="0" err="1"/>
              <a:t>впливу</a:t>
            </a:r>
            <a:r>
              <a:rPr lang="ru-RU" dirty="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46966F-41BE-4BFB-8D85-D169C77EFE5C}"/>
              </a:ext>
            </a:extLst>
          </p:cNvPr>
          <p:cNvSpPr txBox="1"/>
          <p:nvPr/>
        </p:nvSpPr>
        <p:spPr>
          <a:xfrm>
            <a:off x="713847" y="2724538"/>
            <a:ext cx="521757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Пз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F64CFC-BC8D-49D4-901B-67EF8FFECE3E}"/>
              </a:ext>
            </a:extLst>
          </p:cNvPr>
          <p:cNvSpPr txBox="1"/>
          <p:nvPr/>
        </p:nvSpPr>
        <p:spPr>
          <a:xfrm>
            <a:off x="743480" y="3289546"/>
            <a:ext cx="521757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2CAB40-4CE1-45D9-87B2-9B9212511E2D}"/>
              </a:ext>
            </a:extLst>
          </p:cNvPr>
          <p:cNvSpPr txBox="1"/>
          <p:nvPr/>
        </p:nvSpPr>
        <p:spPr>
          <a:xfrm>
            <a:off x="1339851" y="4784989"/>
            <a:ext cx="379094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i="1" dirty="0"/>
              <a:t>Приклад </a:t>
            </a:r>
            <a:r>
              <a:rPr lang="ru-RU" i="1" dirty="0" err="1"/>
              <a:t>ненаправленої</a:t>
            </a:r>
            <a:r>
              <a:rPr lang="ru-RU" i="1" dirty="0"/>
              <a:t> </a:t>
            </a:r>
            <a:r>
              <a:rPr lang="ru-RU" i="1" dirty="0" err="1"/>
              <a:t>статистичної</a:t>
            </a:r>
            <a:r>
              <a:rPr lang="ru-RU" i="1" dirty="0"/>
              <a:t> </a:t>
            </a:r>
            <a:r>
              <a:rPr lang="ru-RU" i="1" dirty="0" err="1"/>
              <a:t>гіпотези</a:t>
            </a:r>
            <a:r>
              <a:rPr lang="ru-RU" i="1" dirty="0"/>
              <a:t> </a:t>
            </a:r>
            <a:endParaRPr lang="ru-RU" dirty="0"/>
          </a:p>
        </p:txBody>
      </p:sp>
      <p:sp>
        <p:nvSpPr>
          <p:cNvPr id="19" name="Прямокутник 18">
            <a:extLst>
              <a:ext uri="{FF2B5EF4-FFF2-40B4-BE49-F238E27FC236}">
                <a16:creationId xmlns:a16="http://schemas.microsoft.com/office/drawing/2014/main" id="{ED3E9F89-EA61-45C8-8A11-92F2066F20ED}"/>
              </a:ext>
            </a:extLst>
          </p:cNvPr>
          <p:cNvSpPr/>
          <p:nvPr/>
        </p:nvSpPr>
        <p:spPr>
          <a:xfrm>
            <a:off x="6942142" y="2509594"/>
            <a:ext cx="4640258" cy="5870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/>
              <a:t>Творчість впливає на тривожність </a:t>
            </a:r>
          </a:p>
        </p:txBody>
      </p:sp>
      <p:sp>
        <p:nvSpPr>
          <p:cNvPr id="20" name="Місце для вмісту 19">
            <a:extLst>
              <a:ext uri="{FF2B5EF4-FFF2-40B4-BE49-F238E27FC236}">
                <a16:creationId xmlns:a16="http://schemas.microsoft.com/office/drawing/2014/main" id="{355AC92D-6464-45D7-8E6E-E978D7FB32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942142" y="3315192"/>
            <a:ext cx="2264832" cy="185370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H0: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перевищує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Місце для вмісту 19">
            <a:extLst>
              <a:ext uri="{FF2B5EF4-FFF2-40B4-BE49-F238E27FC236}">
                <a16:creationId xmlns:a16="http://schemas.microsoft.com/office/drawing/2014/main" id="{7E562F16-0D0C-40F2-9A5A-7759C4B1AC22}"/>
              </a:ext>
            </a:extLst>
          </p:cNvPr>
          <p:cNvSpPr txBox="1">
            <a:spLocks/>
          </p:cNvSpPr>
          <p:nvPr/>
        </p:nvSpPr>
        <p:spPr>
          <a:xfrm>
            <a:off x="9431342" y="3289546"/>
            <a:ext cx="2264832" cy="18793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95000"/>
              <a:buFont typeface="Wingdings 2"/>
              <a:buChar char=""/>
              <a:defRPr kumimoji="0"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SzPct val="85000"/>
              <a:buFont typeface="Wingdings 2"/>
              <a:buChar char=""/>
              <a:defRPr kumimoji="0"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>
                  <a:lumMod val="50000"/>
                </a:schemeClr>
              </a:buClr>
              <a:buSzPct val="70000"/>
              <a:buFont typeface="Wingdings 2"/>
              <a:buChar char=""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>
                  <a:lumMod val="50000"/>
                </a:schemeClr>
              </a:buClr>
              <a:buSzPct val="65000"/>
              <a:buFont typeface="Wingdings 2"/>
              <a:buChar char="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>
                  <a:lumMod val="75000"/>
                </a:schemeClr>
              </a:buClr>
              <a:buSzPct val="65000"/>
              <a:buFont typeface="Wingdings 2"/>
              <a:buChar char="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>
                  <a:lumMod val="50000"/>
                </a:schemeClr>
              </a:buClr>
              <a:buSzPct val="80000"/>
              <a:buFont typeface="Wingdings 2"/>
              <a:buChar char=""/>
              <a:defRPr kumimoji="0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>
                  <a:lumMod val="75000"/>
                </a:schemeClr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286000" indent="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kumimoji="0" sz="1400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H1: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перевищує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тривожність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E2BF633-99D7-480C-AA5C-571387E55DA2}"/>
              </a:ext>
            </a:extLst>
          </p:cNvPr>
          <p:cNvSpPr txBox="1"/>
          <p:nvPr/>
        </p:nvSpPr>
        <p:spPr>
          <a:xfrm>
            <a:off x="7316792" y="5393542"/>
            <a:ext cx="4229100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ru-RU" i="1" dirty="0"/>
              <a:t>Приклад </a:t>
            </a:r>
            <a:r>
              <a:rPr lang="ru-RU" i="1" dirty="0" err="1"/>
              <a:t>направленої</a:t>
            </a:r>
            <a:r>
              <a:rPr lang="ru-RU" i="1" dirty="0"/>
              <a:t> </a:t>
            </a:r>
            <a:r>
              <a:rPr lang="ru-RU" i="1" dirty="0" err="1"/>
              <a:t>статистичної</a:t>
            </a:r>
            <a:r>
              <a:rPr lang="ru-RU" i="1" dirty="0"/>
              <a:t> </a:t>
            </a:r>
            <a:r>
              <a:rPr lang="ru-RU" i="1" dirty="0" err="1"/>
              <a:t>гіпотези</a:t>
            </a:r>
            <a:r>
              <a:rPr lang="ru-RU" i="1" dirty="0"/>
              <a:t> </a:t>
            </a:r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69DD49C-17A6-4D09-A477-A78DD6807127}"/>
              </a:ext>
            </a:extLst>
          </p:cNvPr>
          <p:cNvSpPr txBox="1"/>
          <p:nvPr/>
        </p:nvSpPr>
        <p:spPr>
          <a:xfrm>
            <a:off x="6309264" y="2570958"/>
            <a:ext cx="53340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 err="1"/>
              <a:t>Пз</a:t>
            </a:r>
            <a:endParaRPr lang="ru-RU" dirty="0" err="1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DAC323-F4F7-45D1-9E36-582279DD5A35}"/>
              </a:ext>
            </a:extLst>
          </p:cNvPr>
          <p:cNvSpPr txBox="1"/>
          <p:nvPr/>
        </p:nvSpPr>
        <p:spPr>
          <a:xfrm>
            <a:off x="6352119" y="3315192"/>
            <a:ext cx="533400" cy="3693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uk-UA" dirty="0"/>
              <a:t>С</a:t>
            </a:r>
            <a:endParaRPr lang="ru-RU" dirty="0" err="1"/>
          </a:p>
        </p:txBody>
      </p:sp>
    </p:spTree>
    <p:extLst>
      <p:ext uri="{BB962C8B-B14F-4D97-AF65-F5344CB8AC3E}">
        <p14:creationId xmlns:p14="http://schemas.microsoft.com/office/powerpoint/2010/main" val="47620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езентація для мозкового штурму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853_TF03460637" id="{E52709D0-B14F-46CD-8C07-B573E862F7E3}" vid="{494EBAA7-3DC4-4228-B895-546924A15241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Презентація мозкового штурму в робочій групі</Template>
  <TotalTime>795</TotalTime>
  <Words>512</Words>
  <Application>Microsoft Office PowerPoint</Application>
  <PresentationFormat>Широкий екран</PresentationFormat>
  <Paragraphs>81</Paragraphs>
  <Slides>9</Slides>
  <Notes>5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5" baseType="lpstr">
      <vt:lpstr>Calibri</vt:lpstr>
      <vt:lpstr>Century Gothic</vt:lpstr>
      <vt:lpstr>Palatino Linotype</vt:lpstr>
      <vt:lpstr>Times New Roman</vt:lpstr>
      <vt:lpstr>Wingdings 2</vt:lpstr>
      <vt:lpstr>Презентація для мозкового штурму</vt:lpstr>
      <vt:lpstr>МЕТОДИ СТАТИСТИЧНОГО ВИСНОВКУ </vt:lpstr>
      <vt:lpstr>СТАТИСТИЧНІ ГІПОТЕЗИ </vt:lpstr>
      <vt:lpstr>ПСИХОЛОГІЧНА І СТАТИСТИЧНА ГІПОТЕЗА </vt:lpstr>
      <vt:lpstr>Презентація PowerPoint</vt:lpstr>
      <vt:lpstr>Презентація PowerPoint</vt:lpstr>
      <vt:lpstr>Психологічна гіпотеза (П1) - зв’язок між творчістю та тривожністю :</vt:lpstr>
      <vt:lpstr>що на що впливає – творчість на тривожність, чи тривожність на творчість? </vt:lpstr>
      <vt:lpstr>Презентація PowerPoint</vt:lpstr>
      <vt:lpstr>НАПРАВЛЕНІ І НЕНАПРАВЛЕНІ СТАТИСТИЧНІ ГІПОТЕЗИ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 СТАТИСТИЧНОГО ВИСНОВКУ</dc:title>
  <dc:creator>ruslana</dc:creator>
  <cp:lastModifiedBy>ruslana</cp:lastModifiedBy>
  <cp:revision>13</cp:revision>
  <dcterms:created xsi:type="dcterms:W3CDTF">2018-03-28T07:18:12Z</dcterms:created>
  <dcterms:modified xsi:type="dcterms:W3CDTF">2018-12-27T10:51:39Z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