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handoutMasterIdLst>
    <p:handoutMasterId r:id="rId12"/>
  </p:handoutMasterIdLst>
  <p:sldIdLst>
    <p:sldId id="257" r:id="rId2"/>
    <p:sldId id="258" r:id="rId3"/>
    <p:sldId id="259" r:id="rId4"/>
    <p:sldId id="271" r:id="rId5"/>
    <p:sldId id="272" r:id="rId6"/>
    <p:sldId id="260" r:id="rId7"/>
    <p:sldId id="261" r:id="rId8"/>
    <p:sldId id="273" r:id="rId9"/>
    <p:sldId id="274" r:id="rId10"/>
  </p:sldIdLst>
  <p:sldSz cx="12192000" cy="6858000"/>
  <p:notesSz cx="6858000" cy="9144000"/>
  <p:defaultTextStyle>
    <a:defPPr rtl="0"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89911" autoAdjust="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8" d="100"/>
          <a:sy n="88" d="100"/>
        </p:scale>
        <p:origin x="286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7753C24-3D7D-4EFA-A24C-41AC558526BF}" type="datetime1">
              <a:rPr lang="uk-UA" smtClean="0"/>
              <a:t>27.12.2018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64E50CC-F33A-4EF4-9F12-93EC4A21A0CF}" type="slidenum">
              <a:rPr lang="uk-UA" smtClean="0"/>
              <a:t>‹№›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DE196-F687-4C2A-A2B4-3B4D0F3FC138}" type="datetime1">
              <a:rPr lang="uk-UA" smtClean="0"/>
              <a:pPr/>
              <a:t>27.12.2018</a:t>
            </a:fld>
            <a:endParaRPr lang="uk-UA" dirty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noProof="0" dirty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noProof="0" dirty="0"/>
              <a:t>Зразки заголовків</a:t>
            </a:r>
          </a:p>
          <a:p>
            <a:pPr lvl="1" rtl="0"/>
            <a:r>
              <a:rPr lang="uk-UA" noProof="0" dirty="0"/>
              <a:t>Другий рівень</a:t>
            </a:r>
          </a:p>
          <a:p>
            <a:pPr lvl="2" rtl="0"/>
            <a:r>
              <a:rPr lang="uk-UA" noProof="0" dirty="0"/>
              <a:t>Третій рівень</a:t>
            </a:r>
          </a:p>
          <a:p>
            <a:pPr lvl="3" rtl="0"/>
            <a:r>
              <a:rPr lang="uk-UA" noProof="0" dirty="0"/>
              <a:t>Четвертий рівень</a:t>
            </a:r>
          </a:p>
          <a:p>
            <a:pPr lvl="4" rtl="0"/>
            <a:r>
              <a:rPr lang="uk-UA" noProof="0" dirty="0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2674CE4-FBD8-4481-AEFB-CA53E599A745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2674CE4-FBD8-4481-AEFB-CA53E599A745}" type="slidenum">
              <a:rPr lang="uk-UA" smtClean="0"/>
              <a:t>1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uk-UA" dirty="0"/>
              <a:t>Чому ця презентація буде корисна для аудиторії: дорослі учні виявляють більшу зацікавленість у темі, якщо знають, чому й наскільки вона для них важлива.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uk-UA" dirty="0"/>
              <a:t>Рівень обізнаності доповідача в цій темі: коротко вкажіть свої професійні досягнення в цій галузі або поясніть, чому учасникам буде цікаво вас послухати.</a:t>
            </a: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CF2FD335-6D8E-486A-8F5F-DFC7325903FF}" type="slidenum">
              <a:rPr lang="uk-UA" smtClean="0"/>
              <a:t>2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uk-UA" dirty="0"/>
              <a:t>Опис уроків має бути короткий.</a:t>
            </a:r>
          </a:p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CF2FD335-6D8E-486A-8F5F-DFC7325903FF}" type="slidenum">
              <a:rPr lang="uk-UA" smtClean="0"/>
              <a:t>3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Місце для зображення 1">
            <a:extLst>
              <a:ext uri="{FF2B5EF4-FFF2-40B4-BE49-F238E27FC236}">
                <a16:creationId xmlns:a16="http://schemas.microsoft.com/office/drawing/2014/main" id="{6A731133-D4D2-4A13-B6DF-478C17720B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Місце для нотаток 2">
            <a:extLst>
              <a:ext uri="{FF2B5EF4-FFF2-40B4-BE49-F238E27FC236}">
                <a16:creationId xmlns:a16="http://schemas.microsoft.com/office/drawing/2014/main" id="{14173102-8011-4CCB-AB6D-757E72913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33796" name="Місце для номера слайда 3">
            <a:extLst>
              <a:ext uri="{FF2B5EF4-FFF2-40B4-BE49-F238E27FC236}">
                <a16:creationId xmlns:a16="http://schemas.microsoft.com/office/drawing/2014/main" id="{B71C3E39-EB8B-44DD-A358-8EAC589ECD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30CF9A-8FDE-4B43-99DC-4514C966812C}" type="slidenum">
              <a:rPr lang="uk-UA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uk-UA" altLang="ru-RU"/>
          </a:p>
        </p:txBody>
      </p:sp>
    </p:spTree>
    <p:extLst>
      <p:ext uri="{BB962C8B-B14F-4D97-AF65-F5344CB8AC3E}">
        <p14:creationId xmlns:p14="http://schemas.microsoft.com/office/powerpoint/2010/main" val="2464128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uk-UA" b="1" dirty="0"/>
              <a:t>Приклади цілей</a:t>
            </a:r>
          </a:p>
          <a:p>
            <a:pPr marL="0" indent="0" rtl="0">
              <a:buFont typeface="Arial" panose="020B0604020202020204" pitchFamily="34" charset="0"/>
              <a:buNone/>
            </a:pPr>
            <a:r>
              <a:rPr lang="uk-UA" dirty="0"/>
              <a:t>Наприкінці цього уроку ви зможете: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uk-UA" dirty="0"/>
              <a:t>зберігати файли на веб-сервер групи;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uk-UA" dirty="0"/>
              <a:t>переміщати файли до іншого розташування на веб-сервері групи;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uk-UA" dirty="0"/>
              <a:t>надавати спільний доступ до файлів на веб-сервері групи.</a:t>
            </a:r>
          </a:p>
          <a:p>
            <a:pPr rtl="0"/>
            <a:endParaRPr lang="uk-UA" dirty="0"/>
          </a:p>
          <a:p>
            <a:pPr rtl="0"/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CF2FD335-6D8E-486A-8F5F-DFC7325903FF}" type="slidenum">
              <a:rPr lang="uk-UA" smtClean="0"/>
              <a:t>6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694413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32674CE4-FBD8-4481-AEFB-CA53E599A745}" type="slidenum">
              <a:rPr lang="uk-UA" smtClean="0"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43654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кут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3" name="Прямокут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4" name="Прямокут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5" name="Прямокут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6" name="Прямокут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7" name="Прямокут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 useBgFill="1">
        <p:nvSpPr>
          <p:cNvPr id="30" name="Округлений прямокут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 useBgFill="1">
        <p:nvSpPr>
          <p:cNvPr id="31" name="Округлений прямокут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7" name="Прямокут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10" name="Прямокут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11" name="Прямокут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389009"/>
            <a:ext cx="11277600" cy="1470025"/>
          </a:xfrm>
        </p:spPr>
        <p:txBody>
          <a:bodyPr rtlCol="0"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 rtlCol="0"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uk-UA" noProof="0"/>
              <a:t>Клацніть, щоб редагувати стиль зразка підзаголовка</a:t>
            </a:r>
            <a:endParaRPr lang="uk-UA" noProof="0" dirty="0"/>
          </a:p>
        </p:txBody>
      </p:sp>
      <p:sp>
        <p:nvSpPr>
          <p:cNvPr id="17" name="Місце для нижнього колонтитула 16"/>
          <p:cNvSpPr>
            <a:spLocks noGrp="1"/>
          </p:cNvSpPr>
          <p:nvPr>
            <p:ph type="ftr" sz="quarter" idx="11"/>
          </p:nvPr>
        </p:nvSpPr>
        <p:spPr>
          <a:xfrm>
            <a:off x="7265116" y="4205288"/>
            <a:ext cx="172720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28" name="Місце для дати 27"/>
          <p:cNvSpPr>
            <a:spLocks noGrp="1"/>
          </p:cNvSpPr>
          <p:nvPr>
            <p:ph type="dt" sz="half" idx="10"/>
          </p:nvPr>
        </p:nvSpPr>
        <p:spPr>
          <a:xfrm>
            <a:off x="9043832" y="4206240"/>
            <a:ext cx="1280160" cy="457200"/>
          </a:xfrm>
        </p:spPr>
        <p:txBody>
          <a:bodyPr rtlCol="0"/>
          <a:lstStyle>
            <a:lvl1pPr>
              <a:defRPr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8D8B14CF-80AA-4EE8-BFF6-CD9E3F93AE5A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29" name="Місце для номера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 rtlCol="0"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>
              <a:defRPr/>
            </a:lvl1pPr>
            <a:lvl5pPr>
              <a:defRPr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80D5A26-DD4D-44F4-A132-2FE4CAC3D6C4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 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1143000"/>
            <a:ext cx="2540000" cy="5448300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uk-UA" noProof="0" dirty="0"/>
              <a:t>Зразок заголовка</a:t>
            </a:r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1143000"/>
            <a:ext cx="8331200" cy="5448300"/>
          </a:xfrm>
        </p:spPr>
        <p:txBody>
          <a:bodyPr vert="eaVert" rtlCol="0"/>
          <a:lstStyle>
            <a:lvl5pPr>
              <a:defRPr/>
            </a:lvl5pPr>
          </a:lstStyle>
          <a:p>
            <a:pPr lvl="0" rtl="0" eaLnBrk="1" latinLnBrk="0" hangingPunct="1"/>
            <a:r>
              <a:rPr lang="uk-UA" noProof="0" dirty="0"/>
              <a:t>Зразки заголовків</a:t>
            </a:r>
          </a:p>
          <a:p>
            <a:pPr lvl="1" rtl="0" eaLnBrk="1" latinLnBrk="0" hangingPunct="1"/>
            <a:r>
              <a:rPr lang="uk-UA" noProof="0" dirty="0"/>
              <a:t>Другий рівень</a:t>
            </a:r>
          </a:p>
          <a:p>
            <a:pPr lvl="2" rtl="0" eaLnBrk="1" latinLnBrk="0" hangingPunct="1"/>
            <a:r>
              <a:rPr lang="uk-UA" noProof="0" dirty="0"/>
              <a:t>Третій рівень</a:t>
            </a:r>
          </a:p>
          <a:p>
            <a:pPr lvl="3" rtl="0" eaLnBrk="1" latinLnBrk="0" hangingPunct="1"/>
            <a:r>
              <a:rPr lang="uk-UA" noProof="0" dirty="0"/>
              <a:t>Четвертий рівень</a:t>
            </a:r>
          </a:p>
          <a:p>
            <a:pPr lvl="4" rtl="0" eaLnBrk="1" latinLnBrk="0" hangingPunct="1"/>
            <a:r>
              <a:rPr lang="uk-UA" noProof="0" dirty="0"/>
              <a:t>П’ятий рівень</a:t>
            </a:r>
            <a:endParaRPr kumimoji="0"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C36E8CC-0549-436A-9AB7-B934F1288118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>
              <a:defRPr/>
            </a:lvl1pPr>
            <a:lvl5pPr>
              <a:defRPr/>
            </a:lvl5pPr>
            <a:lvl6pPr>
              <a:defRPr/>
            </a:lvl6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0B92FB-89C4-4BF3-A949-9302A749F252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68322"/>
            <a:ext cx="10363200" cy="1362075"/>
          </a:xfrm>
        </p:spPr>
        <p:txBody>
          <a:bodyPr rtlCol="0"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kumimoji="0"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rtlCol="0"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45D210-1B62-4DEF-851C-86D91B3476F8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341875"/>
          </a:xfrm>
        </p:spPr>
        <p:txBody>
          <a:bodyPr rtlCol="0"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57457C-8477-4398-941C-58FE5C1D329F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rtlCol="0" anchor="ctr"/>
          <a:lstStyle>
            <a:lvl1pPr>
              <a:defRPr sz="4000" b="0" i="0" cap="none" baseline="0"/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rtlCol="0"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 rtlCol="0"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28" name="Місце для нижнього колонтитула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26" name="Місце для дати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970EE4-D336-4710-8FB4-F0D03D3E5E5E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rtlCol="0"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 rtlCol="0"/>
          <a:lstStyle/>
          <a:p>
            <a:pPr rtl="0"/>
            <a:fld id="{9083977F-03AB-49BE-BFFB-9020B823B032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2DEB50-8497-45F1-8ABC-F8EEAC3582A9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7137995" y="1101970"/>
            <a:ext cx="4511040" cy="877824"/>
          </a:xfrm>
        </p:spPr>
        <p:txBody>
          <a:bodyPr rtlCol="0" anchor="b"/>
          <a:lstStyle>
            <a:lvl1pPr algn="l">
              <a:buNone/>
              <a:defRPr sz="1800" b="1"/>
            </a:lvl1pPr>
          </a:lstStyle>
          <a:p>
            <a:pPr rtl="0"/>
            <a:r>
              <a:rPr lang="uk-UA" noProof="0" dirty="0"/>
              <a:t>Зразок заголовка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0508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  <a:p>
            <a:pPr lvl="1" rtl="0" eaLnBrk="1" latinLnBrk="0" hangingPunct="1"/>
            <a:r>
              <a:rPr lang="uk-UA" noProof="0"/>
              <a:t>Другий рівень</a:t>
            </a:r>
          </a:p>
          <a:p>
            <a:pPr lvl="2" rtl="0" eaLnBrk="1" latinLnBrk="0" hangingPunct="1"/>
            <a:r>
              <a:rPr lang="uk-UA" noProof="0"/>
              <a:t>Третій рівень</a:t>
            </a:r>
          </a:p>
          <a:p>
            <a:pPr lvl="3" rtl="0" eaLnBrk="1" latinLnBrk="0" hangingPunct="1"/>
            <a:r>
              <a:rPr lang="uk-UA" noProof="0"/>
              <a:t>Четвертий рівень</a:t>
            </a:r>
          </a:p>
          <a:p>
            <a:pPr lvl="4" rtl="0" eaLnBrk="1" latinLnBrk="0" hangingPunct="1"/>
            <a:r>
              <a:rPr lang="uk-UA" noProof="0"/>
              <a:t>П’ятий рівень</a:t>
            </a:r>
            <a:endParaRPr kumimoji="0" lang="uk-UA" noProof="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580573"/>
          </a:xfrm>
        </p:spPr>
        <p:txBody>
          <a:bodyPr rtlCol="0"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0DC0DB5-63E6-40F7-B9D4-B9045E7D3155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rtlCol="0" anchor="t"/>
          <a:lstStyle>
            <a:lvl1pPr algn="ctr">
              <a:buNone/>
              <a:defRPr sz="2000" b="1"/>
            </a:lvl1pPr>
          </a:lstStyle>
          <a:p>
            <a:pPr rtl="0"/>
            <a:r>
              <a:rPr lang="uk-UA" noProof="0"/>
              <a:t>Клацніть, щоб редагувати стиль зразка заголовка</a:t>
            </a:r>
            <a:endParaRPr lang="uk-UA" noProof="0" dirty="0"/>
          </a:p>
        </p:txBody>
      </p:sp>
      <p:sp>
        <p:nvSpPr>
          <p:cNvPr id="3" name="Місце для зображення 2" descr="Пустий покажчик місця заповнення для зображення Клацніть цей покажчик і виберіть зображення, яке потрібно додати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uk-UA" noProof="0"/>
              <a:t>Клацніть піктограму, щоб додати зображення</a:t>
            </a:r>
            <a:endParaRPr kumimoji="0" lang="uk-UA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rtlCol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rtl="0" eaLnBrk="1" latinLnBrk="0" hangingPunct="1"/>
            <a:r>
              <a:rPr lang="uk-UA" noProof="0"/>
              <a:t>Відредагуйте стиль зразка тексту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DA1F1E-8B77-49A3-86DD-1FFAC4B253CA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кут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9" name="Прямокут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0" name="Прямокут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1" name="Прямокут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2" name="Прямокут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 useBgFill="1">
        <p:nvSpPr>
          <p:cNvPr id="33" name="Округлений прямокут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 useBgFill="1">
        <p:nvSpPr>
          <p:cNvPr id="34" name="Округлений прямокут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5" name="Прямокут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6" name="Прямокут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7" name="Прямокут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8" name="Прямокут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39" name="Прямокут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40" name="Прямокут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uk-UA" sz="1800" noProof="0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rtl="0"/>
            <a:r>
              <a:rPr lang="uk-UA" noProof="0" dirty="0"/>
              <a:t>Зразок заголовка</a:t>
            </a:r>
          </a:p>
        </p:txBody>
      </p:sp>
      <p:sp>
        <p:nvSpPr>
          <p:cNvPr id="13" name="Місце для тексту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/>
            <a:r>
              <a:rPr lang="uk-UA" noProof="0" dirty="0"/>
              <a:t>Зразок тексту</a:t>
            </a:r>
          </a:p>
          <a:p>
            <a:pPr lvl="1" rtl="0"/>
            <a:r>
              <a:rPr lang="uk-UA" noProof="0" dirty="0"/>
              <a:t>Другий рівень</a:t>
            </a:r>
          </a:p>
          <a:p>
            <a:pPr lvl="2" rtl="0"/>
            <a:r>
              <a:rPr lang="uk-UA" noProof="0" dirty="0"/>
              <a:t>Третій рівень</a:t>
            </a:r>
          </a:p>
          <a:p>
            <a:pPr lvl="3" rtl="0"/>
            <a:r>
              <a:rPr lang="uk-UA" noProof="0" dirty="0"/>
              <a:t>Четвертий рівень</a:t>
            </a:r>
          </a:p>
          <a:p>
            <a:pPr lvl="4" rtl="0"/>
            <a:r>
              <a:rPr lang="uk-UA" noProof="0" dirty="0"/>
              <a:t>П’ятий рівень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 rtlCol="0"/>
          <a:lstStyle>
            <a:lvl1pPr algn="r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r>
              <a:rPr lang="uk-UA" noProof="0" dirty="0"/>
              <a:t>Додайте нижній колонтитул</a:t>
            </a:r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 rtlCol="0"/>
          <a:lstStyle>
            <a:lvl1pPr algn="l" eaLnBrk="1" latinLnBrk="0" hangingPunct="1">
              <a:defRPr kumimoji="0" sz="11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rtl="0"/>
            <a:fld id="{30F52096-25F7-4D7D-AF3C-6FE0E5D0201E}" type="datetime1">
              <a:rPr lang="uk-UA" noProof="0" smtClean="0"/>
              <a:t>27.12.2018</a:t>
            </a:fld>
            <a:endParaRPr lang="uk-UA" noProof="0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rtlCol="0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 rtl="0"/>
            <a:fld id="{401CF334-2D5C-4859-84A6-CA7E6E43FAEB}" type="slidenum">
              <a:rPr lang="uk-UA" noProof="0" smtClean="0"/>
              <a:t>‹№›</a:t>
            </a:fld>
            <a:endParaRPr lang="uk-UA" noProof="0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>
            <a:lumMod val="75000"/>
          </a:schemeClr>
        </a:buClr>
        <a:buFont typeface="Georgia"/>
        <a:buChar char="•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>
            <a:lumMod val="75000"/>
          </a:schemeClr>
        </a:buClr>
        <a:buFont typeface="Georgia"/>
        <a:buChar char="▫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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610149"/>
            <a:ext cx="11277600" cy="1470025"/>
          </a:xfrm>
        </p:spPr>
        <p:txBody>
          <a:bodyPr rtlCol="0"/>
          <a:lstStyle/>
          <a:p>
            <a:pPr algn="ctr"/>
            <a:r>
              <a:rPr lang="ru-RU" dirty="0"/>
              <a:t>РЕГРЕСІЙНИЙ АНАЛІЗ 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2538962"/>
          </a:xfrm>
        </p:spPr>
        <p:txBody>
          <a:bodyPr rtlCol="0">
            <a:normAutofit fontScale="70000" lnSpcReduction="20000"/>
          </a:bodyPr>
          <a:lstStyle/>
          <a:p>
            <a:endParaRPr lang="ru-RU" dirty="0"/>
          </a:p>
          <a:p>
            <a:r>
              <a:rPr lang="ru-RU" sz="3200" dirty="0"/>
              <a:t>1. </a:t>
            </a:r>
            <a:r>
              <a:rPr lang="ru-RU" sz="3200" dirty="0" err="1"/>
              <a:t>Задачі</a:t>
            </a:r>
            <a:r>
              <a:rPr lang="ru-RU" sz="3200" dirty="0"/>
              <a:t> </a:t>
            </a:r>
            <a:r>
              <a:rPr lang="ru-RU" sz="3200" dirty="0" err="1"/>
              <a:t>регресійного</a:t>
            </a:r>
            <a:r>
              <a:rPr lang="ru-RU" sz="3200" dirty="0"/>
              <a:t> </a:t>
            </a:r>
            <a:r>
              <a:rPr lang="ru-RU" sz="3200" dirty="0" err="1"/>
              <a:t>аналізу</a:t>
            </a:r>
            <a:r>
              <a:rPr lang="ru-RU" sz="3200" dirty="0"/>
              <a:t>. </a:t>
            </a:r>
          </a:p>
          <a:p>
            <a:r>
              <a:rPr lang="ru-RU" sz="3200" dirty="0"/>
              <a:t>2. </a:t>
            </a:r>
            <a:r>
              <a:rPr lang="ru-RU" sz="3200" dirty="0" err="1"/>
              <a:t>Визначення</a:t>
            </a:r>
            <a:r>
              <a:rPr lang="ru-RU" sz="3200" dirty="0"/>
              <a:t> </a:t>
            </a:r>
            <a:r>
              <a:rPr lang="ru-RU" sz="3200" dirty="0" err="1"/>
              <a:t>коефіцієнтів</a:t>
            </a:r>
            <a:r>
              <a:rPr lang="ru-RU" sz="3200" dirty="0"/>
              <a:t> </a:t>
            </a:r>
            <a:r>
              <a:rPr lang="ru-RU" sz="3200" dirty="0" err="1"/>
              <a:t>регресії</a:t>
            </a:r>
            <a:r>
              <a:rPr lang="ru-RU" sz="3200" dirty="0"/>
              <a:t>. </a:t>
            </a:r>
          </a:p>
          <a:p>
            <a:r>
              <a:rPr lang="ru-RU" sz="3200" dirty="0"/>
              <a:t>3. </a:t>
            </a:r>
            <a:r>
              <a:rPr lang="ru-RU" sz="3200" dirty="0" err="1"/>
              <a:t>Обчислення</a:t>
            </a:r>
            <a:r>
              <a:rPr lang="ru-RU" sz="3200" dirty="0"/>
              <a:t> </a:t>
            </a:r>
            <a:r>
              <a:rPr lang="ru-RU" sz="3200" dirty="0" err="1"/>
              <a:t>значень</a:t>
            </a:r>
            <a:r>
              <a:rPr lang="ru-RU" sz="3200" dirty="0"/>
              <a:t> </a:t>
            </a:r>
            <a:r>
              <a:rPr lang="ru-RU" sz="3200" dirty="0" err="1"/>
              <a:t>залежної</a:t>
            </a:r>
            <a:r>
              <a:rPr lang="ru-RU" sz="3200" dirty="0"/>
              <a:t> </a:t>
            </a:r>
            <a:r>
              <a:rPr lang="ru-RU" sz="3200" dirty="0" err="1"/>
              <a:t>змінної</a:t>
            </a:r>
            <a:r>
              <a:rPr lang="ru-RU" sz="3200" dirty="0"/>
              <a:t>. </a:t>
            </a:r>
          </a:p>
          <a:p>
            <a:r>
              <a:rPr lang="ru-RU" sz="3200" dirty="0"/>
              <a:t>4. </a:t>
            </a:r>
            <a:r>
              <a:rPr lang="ru-RU" sz="3200" dirty="0" err="1"/>
              <a:t>Обчислення</a:t>
            </a:r>
            <a:r>
              <a:rPr lang="ru-RU" sz="3200" dirty="0"/>
              <a:t> </a:t>
            </a:r>
            <a:r>
              <a:rPr lang="ru-RU" sz="3200" dirty="0" err="1"/>
              <a:t>похибки</a:t>
            </a:r>
            <a:r>
              <a:rPr lang="ru-RU" sz="3200" dirty="0"/>
              <a:t> </a:t>
            </a:r>
            <a:r>
              <a:rPr lang="ru-RU" sz="3200" dirty="0" err="1"/>
              <a:t>рівняння</a:t>
            </a:r>
            <a:r>
              <a:rPr lang="ru-RU" sz="3200" dirty="0"/>
              <a:t> </a:t>
            </a:r>
            <a:r>
              <a:rPr lang="ru-RU" sz="3200" dirty="0" err="1"/>
              <a:t>регресії</a:t>
            </a:r>
            <a:r>
              <a:rPr lang="ru-RU" sz="3200" dirty="0"/>
              <a:t>. </a:t>
            </a:r>
          </a:p>
          <a:p>
            <a:r>
              <a:rPr lang="ru-RU" sz="3200" dirty="0"/>
              <a:t>5. </a:t>
            </a:r>
            <a:r>
              <a:rPr lang="ru-RU" sz="3200" dirty="0" err="1"/>
              <a:t>Види</a:t>
            </a:r>
            <a:r>
              <a:rPr lang="ru-RU" sz="3200" dirty="0"/>
              <a:t> </a:t>
            </a:r>
            <a:r>
              <a:rPr lang="ru-RU" sz="3200" dirty="0" err="1"/>
              <a:t>рівнянь</a:t>
            </a:r>
            <a:r>
              <a:rPr lang="ru-RU" sz="3200" dirty="0"/>
              <a:t> </a:t>
            </a:r>
            <a:r>
              <a:rPr lang="ru-RU" sz="3200" dirty="0" err="1"/>
              <a:t>регресії</a:t>
            </a:r>
            <a:r>
              <a:rPr lang="ru-RU" sz="3200" dirty="0"/>
              <a:t>. </a:t>
            </a:r>
          </a:p>
          <a:p>
            <a:r>
              <a:rPr lang="ru-RU" sz="3200" dirty="0"/>
              <a:t>6. </a:t>
            </a:r>
            <a:r>
              <a:rPr lang="ru-RU" sz="3200" dirty="0" err="1"/>
              <a:t>Загальні</a:t>
            </a:r>
            <a:r>
              <a:rPr lang="ru-RU" sz="3200" dirty="0"/>
              <a:t> </a:t>
            </a:r>
            <a:r>
              <a:rPr lang="ru-RU" sz="3200" dirty="0" err="1"/>
              <a:t>принципи</a:t>
            </a:r>
            <a:r>
              <a:rPr lang="ru-RU" sz="3200" dirty="0"/>
              <a:t> </a:t>
            </a:r>
            <a:r>
              <a:rPr lang="ru-RU" sz="3200" dirty="0" err="1"/>
              <a:t>вибору</a:t>
            </a:r>
            <a:r>
              <a:rPr lang="ru-RU" sz="3200" dirty="0"/>
              <a:t> </a:t>
            </a:r>
            <a:r>
              <a:rPr lang="ru-RU" sz="3200" dirty="0" err="1"/>
              <a:t>рівняння</a:t>
            </a:r>
            <a:r>
              <a:rPr lang="ru-RU" sz="3200" dirty="0"/>
              <a:t> </a:t>
            </a:r>
            <a:r>
              <a:rPr lang="ru-RU" sz="3200" dirty="0" err="1"/>
              <a:t>регресії</a:t>
            </a:r>
            <a:r>
              <a:rPr lang="ru-RU" sz="32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511301"/>
            <a:ext cx="5384800" cy="5080000"/>
          </a:xfrm>
        </p:spPr>
        <p:txBody>
          <a:bodyPr rtlCol="0"/>
          <a:lstStyle/>
          <a:p>
            <a:pPr marL="109728" indent="0" algn="ctr">
              <a:buNone/>
            </a:pPr>
            <a:r>
              <a:rPr lang="ru-RU" sz="4000" i="1" dirty="0"/>
              <a:t>ЗАДАЧІ РЕГРЕСІЙНОГО АНАЛІЗУ </a:t>
            </a:r>
            <a:endParaRPr lang="en-US" sz="4000" dirty="0"/>
          </a:p>
          <a:p>
            <a:pPr marL="109728" indent="0">
              <a:buNone/>
            </a:pPr>
            <a:r>
              <a:rPr lang="ru-RU" sz="3200" dirty="0" err="1"/>
              <a:t>Пошук</a:t>
            </a:r>
            <a:r>
              <a:rPr lang="ru-RU" sz="3200" dirty="0"/>
              <a:t> </a:t>
            </a:r>
            <a:r>
              <a:rPr lang="ru-RU" sz="3200" dirty="0" err="1"/>
              <a:t>сили</a:t>
            </a:r>
            <a:r>
              <a:rPr lang="ru-RU" sz="3200" dirty="0"/>
              <a:t> </a:t>
            </a:r>
            <a:r>
              <a:rPr lang="ru-RU" sz="3200" dirty="0" err="1"/>
              <a:t>зв’язку</a:t>
            </a:r>
            <a:r>
              <a:rPr lang="ru-RU" sz="3200" dirty="0"/>
              <a:t> та </a:t>
            </a:r>
            <a:r>
              <a:rPr lang="ru-RU" sz="3200" dirty="0" err="1"/>
              <a:t>його</a:t>
            </a:r>
            <a:r>
              <a:rPr lang="ru-RU" sz="3200" dirty="0"/>
              <a:t> </a:t>
            </a:r>
            <a:r>
              <a:rPr lang="ru-RU" sz="3200" dirty="0" err="1"/>
              <a:t>напряму</a:t>
            </a:r>
            <a:endParaRPr lang="en-US" sz="3200" dirty="0"/>
          </a:p>
          <a:p>
            <a:pPr marL="109728" indent="0">
              <a:buNone/>
            </a:pPr>
            <a:r>
              <a:rPr lang="ru-RU" sz="3200" dirty="0" err="1"/>
              <a:t>Пошук</a:t>
            </a:r>
            <a:r>
              <a:rPr lang="ru-RU" sz="3200" dirty="0"/>
              <a:t> </a:t>
            </a:r>
            <a:r>
              <a:rPr lang="ru-RU" sz="3200" dirty="0" err="1"/>
              <a:t>форми</a:t>
            </a:r>
            <a:r>
              <a:rPr lang="ru-RU" sz="3200" dirty="0"/>
              <a:t> </a:t>
            </a:r>
            <a:r>
              <a:rPr lang="ru-RU" sz="3200" dirty="0" err="1"/>
              <a:t>зв’язку</a:t>
            </a:r>
            <a:r>
              <a:rPr lang="ru-RU" sz="3200" dirty="0"/>
              <a:t>, </a:t>
            </a:r>
            <a:r>
              <a:rPr lang="ru-RU" sz="3200" dirty="0" err="1"/>
              <a:t>передбачення</a:t>
            </a:r>
            <a:r>
              <a:rPr lang="ru-RU" sz="3200" dirty="0"/>
              <a:t> </a:t>
            </a:r>
            <a:r>
              <a:rPr lang="ru-RU" sz="3200" dirty="0" err="1"/>
              <a:t>змін</a:t>
            </a:r>
            <a:r>
              <a:rPr lang="ru-RU" sz="3200" dirty="0"/>
              <a:t> </a:t>
            </a:r>
            <a:r>
              <a:rPr lang="ru-RU" dirty="0"/>
              <a:t>	</a:t>
            </a:r>
          </a:p>
          <a:p>
            <a:pPr marL="109728" indent="0">
              <a:buNone/>
            </a:pPr>
            <a:r>
              <a:rPr lang="ru-RU" dirty="0"/>
              <a:t> 	</a:t>
            </a:r>
          </a:p>
          <a:p>
            <a:pPr marL="109728" indent="0" rtl="0">
              <a:buNone/>
            </a:pPr>
            <a:endParaRPr lang="uk-UA" dirty="0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FD2E2F57-2254-46BB-B37A-F5FF5337D2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511301"/>
            <a:ext cx="5384800" cy="5079999"/>
          </a:xfrm>
        </p:spPr>
        <p:txBody>
          <a:bodyPr/>
          <a:lstStyle/>
          <a:p>
            <a:r>
              <a:rPr lang="ru-RU" sz="4000" b="1" dirty="0"/>
              <a:t>МЕТОДИ ВИРІШЕННЯ </a:t>
            </a:r>
            <a:r>
              <a:rPr lang="ru-RU" dirty="0"/>
              <a:t>	</a:t>
            </a:r>
          </a:p>
          <a:p>
            <a:endParaRPr lang="en-US" sz="3200" dirty="0"/>
          </a:p>
          <a:p>
            <a:r>
              <a:rPr lang="ru-RU" sz="3200" dirty="0" err="1"/>
              <a:t>Кореляційний</a:t>
            </a:r>
            <a:r>
              <a:rPr lang="ru-RU" sz="3200" dirty="0"/>
              <a:t> </a:t>
            </a:r>
            <a:r>
              <a:rPr lang="ru-RU" sz="3200" dirty="0" err="1"/>
              <a:t>аналіз</a:t>
            </a:r>
            <a:r>
              <a:rPr lang="ru-RU" sz="3200" dirty="0"/>
              <a:t> 	</a:t>
            </a:r>
          </a:p>
          <a:p>
            <a:endParaRPr lang="en-US" sz="3200" dirty="0"/>
          </a:p>
          <a:p>
            <a:r>
              <a:rPr lang="ru-RU" sz="3200" dirty="0" err="1"/>
              <a:t>Регресійний</a:t>
            </a:r>
            <a:r>
              <a:rPr lang="ru-RU" sz="3200" dirty="0"/>
              <a:t> </a:t>
            </a:r>
            <a:r>
              <a:rPr lang="ru-RU" sz="3200" dirty="0" err="1"/>
              <a:t>аналіз</a:t>
            </a:r>
            <a:r>
              <a:rPr lang="ru-RU" sz="3200" dirty="0"/>
              <a:t> </a:t>
            </a:r>
            <a:r>
              <a:rPr lang="ru-RU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i="1" dirty="0"/>
              <a:t>ВИЗНАЧЕННЯ КОЕФІЦІЄНТІВ РЕГРЕСІЇ </a:t>
            </a:r>
            <a:endParaRPr lang="uk-UA" dirty="0"/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87631B5C-A603-4F34-B096-DA2C8840A7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3" y="2392363"/>
            <a:ext cx="4572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005C870A-EBFB-435A-B0C5-6E3D624589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048000"/>
            <a:ext cx="2141785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'єкт 5">
            <a:extLst>
              <a:ext uri="{FF2B5EF4-FFF2-40B4-BE49-F238E27FC236}">
                <a16:creationId xmlns:a16="http://schemas.microsoft.com/office/drawing/2014/main" id="{BCB71085-253B-4F33-91B8-992755E6C1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727784"/>
              </p:ext>
            </p:extLst>
          </p:nvPr>
        </p:nvGraphicFramePr>
        <p:xfrm>
          <a:off x="5486400" y="3048000"/>
          <a:ext cx="3530600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5" imgW="2006600" imgH="1028700" progId="Equation.3">
                  <p:embed/>
                </p:oleObj>
              </mc:Choice>
              <mc:Fallback>
                <p:oleObj r:id="rId5" imgW="2006600" imgH="1028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048000"/>
                        <a:ext cx="3530600" cy="173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8">
            <a:extLst>
              <a:ext uri="{FF2B5EF4-FFF2-40B4-BE49-F238E27FC236}">
                <a16:creationId xmlns:a16="http://schemas.microsoft.com/office/drawing/2014/main" id="{E4588399-E225-4BBA-96E4-2CD5274E2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86092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'єкт 7">
            <a:extLst>
              <a:ext uri="{FF2B5EF4-FFF2-40B4-BE49-F238E27FC236}">
                <a16:creationId xmlns:a16="http://schemas.microsoft.com/office/drawing/2014/main" id="{73890E62-2C6B-4124-9C80-1FED52492B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563448"/>
              </p:ext>
            </p:extLst>
          </p:nvPr>
        </p:nvGraphicFramePr>
        <p:xfrm>
          <a:off x="762000" y="5318126"/>
          <a:ext cx="39147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r:id="rId7" imgW="3911600" imgH="520700" progId="Equation.3">
                  <p:embed/>
                </p:oleObj>
              </mc:Choice>
              <mc:Fallback>
                <p:oleObj r:id="rId7" imgW="3911600" imgH="520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5318126"/>
                        <a:ext cx="39147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">
            <a:extLst>
              <a:ext uri="{FF2B5EF4-FFF2-40B4-BE49-F238E27FC236}">
                <a16:creationId xmlns:a16="http://schemas.microsoft.com/office/drawing/2014/main" id="{FA5E8773-E3BB-4E02-AF83-DC56CFC94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84200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id="{7823E20D-953A-4DD2-B91E-130C8AA3D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493395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'єкт 10">
            <a:extLst>
              <a:ext uri="{FF2B5EF4-FFF2-40B4-BE49-F238E27FC236}">
                <a16:creationId xmlns:a16="http://schemas.microsoft.com/office/drawing/2014/main" id="{0D1F0D9E-1FCE-4216-A181-E8BAAAF4AE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764487"/>
              </p:ext>
            </p:extLst>
          </p:nvPr>
        </p:nvGraphicFramePr>
        <p:xfrm>
          <a:off x="5486400" y="5391152"/>
          <a:ext cx="39147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r:id="rId9" imgW="3911600" imgH="520700" progId="Equation.3">
                  <p:embed/>
                </p:oleObj>
              </mc:Choice>
              <mc:Fallback>
                <p:oleObj r:id="rId9" imgW="3911600" imgH="5207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5391152"/>
                        <a:ext cx="3914775" cy="523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2">
            <a:extLst>
              <a:ext uri="{FF2B5EF4-FFF2-40B4-BE49-F238E27FC236}">
                <a16:creationId xmlns:a16="http://schemas.microsoft.com/office/drawing/2014/main" id="{4C240057-26A8-4E1C-A522-F7E46D3B5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91502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>
            <a:extLst>
              <a:ext uri="{FF2B5EF4-FFF2-40B4-BE49-F238E27FC236}">
                <a16:creationId xmlns:a16="http://schemas.microsoft.com/office/drawing/2014/main" id="{0E44A5C7-14B1-425A-9341-7B7D30792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150" y="482600"/>
            <a:ext cx="11823700" cy="787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i="1" dirty="0" err="1"/>
              <a:t>Визначити</a:t>
            </a:r>
            <a:r>
              <a:rPr lang="ru-RU" sz="3100" i="1" dirty="0"/>
              <a:t> модель </a:t>
            </a:r>
            <a:r>
              <a:rPr lang="ru-RU" sz="3100" i="1" dirty="0" err="1"/>
              <a:t>регресії</a:t>
            </a:r>
            <a:r>
              <a:rPr lang="ru-RU" sz="3100" i="1" dirty="0"/>
              <a:t>: </a:t>
            </a:r>
            <a:r>
              <a:rPr lang="ru-RU" sz="3100" i="1" dirty="0" err="1"/>
              <a:t>залежності</a:t>
            </a:r>
            <a:r>
              <a:rPr lang="ru-RU" sz="3100" i="1" dirty="0"/>
              <a:t> </a:t>
            </a:r>
            <a:r>
              <a:rPr lang="ru-RU" sz="3100" i="1" dirty="0" err="1"/>
              <a:t>між</a:t>
            </a:r>
            <a:r>
              <a:rPr lang="ru-RU" sz="3100" i="1" dirty="0"/>
              <a:t> </a:t>
            </a:r>
            <a:r>
              <a:rPr lang="ru-RU" sz="3100" i="1" dirty="0" err="1"/>
              <a:t>рівнем</a:t>
            </a:r>
            <a:r>
              <a:rPr lang="ru-RU" sz="3100" i="1" dirty="0"/>
              <a:t> </a:t>
            </a:r>
            <a:r>
              <a:rPr lang="ru-RU" sz="3100" i="1" dirty="0" err="1"/>
              <a:t>успішності</a:t>
            </a:r>
            <a:r>
              <a:rPr lang="ru-RU" sz="3100" i="1" dirty="0"/>
              <a:t> </a:t>
            </a:r>
            <a:r>
              <a:rPr lang="ru-RU" sz="3100" i="1" dirty="0" err="1"/>
              <a:t>учінв</a:t>
            </a:r>
            <a:r>
              <a:rPr lang="ru-RU" sz="3100" i="1" dirty="0"/>
              <a:t> та </a:t>
            </a:r>
            <a:r>
              <a:rPr lang="ru-RU" sz="3100" i="1" dirty="0" err="1"/>
              <a:t>їх</a:t>
            </a:r>
            <a:r>
              <a:rPr lang="ru-RU" sz="3100" i="1" dirty="0"/>
              <a:t> </a:t>
            </a:r>
            <a:r>
              <a:rPr lang="ru-RU" sz="3100" i="1" dirty="0" err="1"/>
              <a:t>особистісною</a:t>
            </a:r>
            <a:r>
              <a:rPr lang="ru-RU" sz="3100" i="1" dirty="0"/>
              <a:t> </a:t>
            </a:r>
            <a:r>
              <a:rPr lang="ru-RU" sz="3100" i="1" dirty="0" err="1"/>
              <a:t>тривожністю</a:t>
            </a:r>
            <a:r>
              <a:rPr lang="uk-UA" i="1" dirty="0"/>
              <a:t>, та визначити похибку </a:t>
            </a:r>
            <a:endParaRPr lang="uk-UA" dirty="0"/>
          </a:p>
        </p:txBody>
      </p:sp>
      <p:graphicFrame>
        <p:nvGraphicFramePr>
          <p:cNvPr id="8" name="Місце для вмісту 7">
            <a:extLst>
              <a:ext uri="{FF2B5EF4-FFF2-40B4-BE49-F238E27FC236}">
                <a16:creationId xmlns:a16="http://schemas.microsoft.com/office/drawing/2014/main" id="{F53B3221-A653-49B1-AC84-CA2B3EB68D07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65705040"/>
              </p:ext>
            </p:extLst>
          </p:nvPr>
        </p:nvGraphicFramePr>
        <p:xfrm>
          <a:off x="590550" y="1440244"/>
          <a:ext cx="7791450" cy="493515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59137">
                  <a:extLst>
                    <a:ext uri="{9D8B030D-6E8A-4147-A177-3AD203B41FA5}">
                      <a16:colId xmlns:a16="http://schemas.microsoft.com/office/drawing/2014/main" val="2092442386"/>
                    </a:ext>
                  </a:extLst>
                </a:gridCol>
                <a:gridCol w="1768363">
                  <a:extLst>
                    <a:ext uri="{9D8B030D-6E8A-4147-A177-3AD203B41FA5}">
                      <a16:colId xmlns:a16="http://schemas.microsoft.com/office/drawing/2014/main" val="1403284463"/>
                    </a:ext>
                  </a:extLst>
                </a:gridCol>
                <a:gridCol w="1158650">
                  <a:extLst>
                    <a:ext uri="{9D8B030D-6E8A-4147-A177-3AD203B41FA5}">
                      <a16:colId xmlns:a16="http://schemas.microsoft.com/office/drawing/2014/main" val="427267264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697980534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374722372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338014639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129122634"/>
                    </a:ext>
                  </a:extLst>
                </a:gridCol>
              </a:tblGrid>
              <a:tr h="365018">
                <a:tc>
                  <a:txBody>
                    <a:bodyPr/>
                    <a:lstStyle/>
                    <a:p>
                      <a:r>
                        <a:rPr lang="uk-UA" sz="1600" dirty="0"/>
                        <a:t>№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Учні 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600" dirty="0"/>
                        <a:t>Успішність </a:t>
                      </a:r>
                      <a:r>
                        <a:rPr lang="en-US" sz="1600" dirty="0"/>
                        <a:t> </a:t>
                      </a:r>
                      <a:r>
                        <a:rPr lang="uk-UA" sz="1600" dirty="0"/>
                        <a:t>(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uk-UA" sz="1600" dirty="0"/>
                        <a:t>)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uk-UA" sz="1600" dirty="0"/>
                        <a:t>Тривожність</a:t>
                      </a:r>
                      <a:r>
                        <a:rPr lang="en-US" sz="1600" dirty="0"/>
                        <a:t> </a:t>
                      </a:r>
                      <a:r>
                        <a:rPr lang="uk-UA" sz="1600" dirty="0"/>
                        <a:t>(</a:t>
                      </a:r>
                      <a:r>
                        <a:rPr lang="en-US" sz="1600" b="1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r>
                        <a:rPr lang="uk-UA" sz="1600" dirty="0"/>
                        <a:t>)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400722" t="-6897" r="-200722" b="-125689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500722" t="-6897" r="-100722" b="-1256897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 l="-600722" t="-6897" r="-722" b="-1256897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3930580335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Антонюк В.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2304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480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914386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Борейко</a:t>
                      </a:r>
                      <a:r>
                        <a:rPr lang="uk-UA" sz="1600" dirty="0"/>
                        <a:t> Ю.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2401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588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472654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Волошин Т.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2025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450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2621392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Гевко</a:t>
                      </a:r>
                      <a:r>
                        <a:rPr lang="uk-UA" sz="1600" dirty="0"/>
                        <a:t> Ю.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38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342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65658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Дубова Л.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34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1156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272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579187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Кухаренко Д.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7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625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175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516928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7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Кушіль</a:t>
                      </a:r>
                      <a:r>
                        <a:rPr lang="uk-UA" sz="1600" dirty="0"/>
                        <a:t> Р.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1764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420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202030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Марченко Ф.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1681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369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646226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Нечипор</a:t>
                      </a:r>
                      <a:r>
                        <a:rPr lang="uk-UA" sz="1600" dirty="0"/>
                        <a:t> К.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121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1849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473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3200373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Окіл Н.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2116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460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797327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11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 err="1"/>
                        <a:t>Парфутко</a:t>
                      </a:r>
                      <a:r>
                        <a:rPr lang="uk-UA" sz="1600" dirty="0"/>
                        <a:t> Н.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2304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576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7761801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r>
                        <a:rPr lang="uk-UA" sz="1600" dirty="0"/>
                        <a:t>12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1600" dirty="0"/>
                        <a:t>Римар З.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uk-UA" sz="1600" dirty="0"/>
                        <a:t>23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64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529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184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8414839"/>
                  </a:ext>
                </a:extLst>
              </a:tr>
              <a:tr h="334600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∑</a:t>
                      </a:r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/>
                        <a:t>116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dirty="0"/>
                        <a:t>482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1148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20198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4789</a:t>
                      </a:r>
                      <a:endParaRPr lang="ru-RU" sz="1600" dirty="0"/>
                    </a:p>
                  </a:txBody>
                  <a:tcPr marT="45627" marB="456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9180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C626F39-735B-4A91-B262-E775AE20805B}"/>
                  </a:ext>
                </a:extLst>
              </p:cNvPr>
              <p:cNvSpPr txBox="1"/>
              <p:nvPr/>
            </p:nvSpPr>
            <p:spPr>
              <a:xfrm>
                <a:off x="8648700" y="1816100"/>
                <a:ext cx="2462725" cy="61786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uk-UA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uk-UA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uk-UA" i="1">
                                  <a:latin typeface="Cambria Math" panose="02040503050406030204" pitchFamily="18" charset="0"/>
                                </a:rPr>
                                <m:t>482=12</m:t>
                              </m:r>
                              <m:sSub>
                                <m:sSubPr>
                                  <m:ctrlPr>
                                    <a:rPr lang="uk-UA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+116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n-US" dirty="0"/>
                                <m:t> 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dirty="0"/>
                                <m:t>4789=116</m:t>
                              </m:r>
                              <m:r>
                                <m:rPr>
                                  <m:nor/>
                                </m:rPr>
                                <a:rPr lang="uk-UA" dirty="0"/>
                                <m:t> </m:t>
                              </m:r>
                              <m:sSub>
                                <m:sSubPr>
                                  <m:ctrlPr>
                                    <a:rPr lang="uk-UA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+1148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ru-RU" dirty="0"/>
                                <m:t> 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C626F39-735B-4A91-B262-E775AE2080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8700" y="1816100"/>
                <a:ext cx="2462725" cy="617861"/>
              </a:xfrm>
              <a:prstGeom prst="rect">
                <a:avLst/>
              </a:prstGeom>
              <a:blipFill>
                <a:blip r:embed="rId4"/>
                <a:stretch>
                  <a:fillRect b="-9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кутник 3">
                <a:extLst>
                  <a:ext uri="{FF2B5EF4-FFF2-40B4-BE49-F238E27FC236}">
                    <a16:creationId xmlns:a16="http://schemas.microsoft.com/office/drawing/2014/main" id="{814A0351-D330-411E-9226-8F7D7FC291AC}"/>
                  </a:ext>
                </a:extLst>
              </p:cNvPr>
              <p:cNvSpPr/>
              <p:nvPr/>
            </p:nvSpPr>
            <p:spPr>
              <a:xfrm>
                <a:off x="8648700" y="2980061"/>
                <a:ext cx="1534394" cy="1200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=−6,83</m:t>
                      </m:r>
                    </m:oMath>
                  </m:oMathPara>
                </a14:m>
                <a:endParaRPr lang="en-US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uk-U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=4,86</m:t>
                      </m:r>
                    </m:oMath>
                  </m:oMathPara>
                </a14:m>
                <a:endParaRPr lang="en-US" b="0" dirty="0"/>
              </a:p>
              <a:p>
                <a:r>
                  <a:rPr lang="en-US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=-6,83+4,86</a:t>
                </a:r>
                <a:r>
                  <a:rPr lang="en-US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4" name="Прямокутник 3">
                <a:extLst>
                  <a:ext uri="{FF2B5EF4-FFF2-40B4-BE49-F238E27FC236}">
                    <a16:creationId xmlns:a16="http://schemas.microsoft.com/office/drawing/2014/main" id="{814A0351-D330-411E-9226-8F7D7FC291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8700" y="2980061"/>
                <a:ext cx="1534394" cy="1200329"/>
              </a:xfrm>
              <a:prstGeom prst="rect">
                <a:avLst/>
              </a:prstGeom>
              <a:blipFill>
                <a:blip r:embed="rId5"/>
                <a:stretch>
                  <a:fillRect l="-3586" r="-35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132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3C8B64-7B32-4E67-9510-00FEF5079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0" y="749300"/>
            <a:ext cx="10151516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i="1" dirty="0"/>
              <a:t>ОБЧИСЛЕННЯ ПОХИБКИ РІВНЯННЯ РЕГРЕСІЇ 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6286500" cy="3922775"/>
          </a:xfrm>
        </p:spPr>
        <p:txBody>
          <a:bodyPr rtlCol="0">
            <a:normAutofit lnSpcReduction="10000"/>
          </a:bodyPr>
          <a:lstStyle/>
          <a:p>
            <a:endParaRPr lang="ru-RU" dirty="0"/>
          </a:p>
          <a:p>
            <a:r>
              <a:rPr lang="ru-RU" sz="2400" dirty="0"/>
              <a:t>1. </a:t>
            </a:r>
            <a:r>
              <a:rPr lang="ru-RU" sz="2400" dirty="0" err="1"/>
              <a:t>Обчислити</a:t>
            </a:r>
            <a:r>
              <a:rPr lang="ru-RU" sz="2400" dirty="0"/>
              <a:t>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теоретичні</a:t>
            </a:r>
            <a:r>
              <a:rPr lang="ru-RU" sz="2400" dirty="0"/>
              <a:t> </a:t>
            </a:r>
            <a:r>
              <a:rPr lang="ru-RU" sz="2400" dirty="0" err="1"/>
              <a:t>значення</a:t>
            </a:r>
            <a:r>
              <a:rPr lang="ru-RU" sz="2400" dirty="0"/>
              <a:t> ”</a:t>
            </a:r>
            <a:r>
              <a:rPr lang="ru-RU" sz="2400" dirty="0" err="1"/>
              <a:t>залежної</a:t>
            </a:r>
            <a:r>
              <a:rPr lang="ru-RU" sz="2400" dirty="0"/>
              <a:t>” </a:t>
            </a:r>
            <a:r>
              <a:rPr lang="ru-RU" sz="2400" dirty="0" err="1"/>
              <a:t>змінної</a:t>
            </a:r>
            <a:r>
              <a:rPr lang="ru-RU" sz="2400" dirty="0"/>
              <a:t> за формулою </a:t>
            </a:r>
            <a:r>
              <a:rPr lang="ru-RU" sz="2400" dirty="0" err="1"/>
              <a:t>регресії</a:t>
            </a:r>
            <a:r>
              <a:rPr lang="ru-RU" sz="2400" dirty="0"/>
              <a:t>. </a:t>
            </a:r>
          </a:p>
          <a:p>
            <a:r>
              <a:rPr lang="ru-RU" sz="2400" dirty="0"/>
              <a:t>2. </a:t>
            </a:r>
            <a:r>
              <a:rPr lang="ru-RU" sz="2400" dirty="0" err="1"/>
              <a:t>Знайти</a:t>
            </a:r>
            <a:r>
              <a:rPr lang="ru-RU" sz="2400" dirty="0"/>
              <a:t> </a:t>
            </a:r>
            <a:r>
              <a:rPr lang="ru-RU" sz="2400" dirty="0" err="1"/>
              <a:t>різниці</a:t>
            </a:r>
            <a:r>
              <a:rPr lang="ru-RU" sz="2400" dirty="0"/>
              <a:t> </a:t>
            </a:r>
            <a:r>
              <a:rPr lang="ru-RU" sz="2400" dirty="0" err="1"/>
              <a:t>між</a:t>
            </a:r>
            <a:r>
              <a:rPr lang="ru-RU" sz="2400" dirty="0"/>
              <a:t> </a:t>
            </a:r>
            <a:r>
              <a:rPr lang="ru-RU" sz="2400" dirty="0" err="1"/>
              <a:t>теоретичними</a:t>
            </a:r>
            <a:r>
              <a:rPr lang="ru-RU" sz="2400" dirty="0"/>
              <a:t> та </a:t>
            </a:r>
            <a:r>
              <a:rPr lang="ru-RU" sz="2400" dirty="0" err="1"/>
              <a:t>експериментальними</a:t>
            </a:r>
            <a:r>
              <a:rPr lang="ru-RU" sz="2400" dirty="0"/>
              <a:t> </a:t>
            </a:r>
            <a:r>
              <a:rPr lang="ru-RU" sz="2400" dirty="0" err="1"/>
              <a:t>значеннями</a:t>
            </a:r>
            <a:r>
              <a:rPr lang="ru-RU" sz="2400" dirty="0"/>
              <a:t> ”</a:t>
            </a:r>
            <a:r>
              <a:rPr lang="ru-RU" sz="2400" dirty="0" err="1"/>
              <a:t>залежної</a:t>
            </a:r>
            <a:r>
              <a:rPr lang="ru-RU" sz="2400" dirty="0"/>
              <a:t>” </a:t>
            </a:r>
            <a:r>
              <a:rPr lang="ru-RU" sz="2400" dirty="0" err="1"/>
              <a:t>змінної</a:t>
            </a:r>
            <a:r>
              <a:rPr lang="ru-RU" sz="2400" dirty="0"/>
              <a:t>. </a:t>
            </a:r>
          </a:p>
          <a:p>
            <a:r>
              <a:rPr lang="ru-RU" sz="2400" dirty="0"/>
              <a:t>3. </a:t>
            </a:r>
            <a:r>
              <a:rPr lang="ru-RU" sz="2400" dirty="0" err="1"/>
              <a:t>Піднести</a:t>
            </a:r>
            <a:r>
              <a:rPr lang="ru-RU" sz="2400" dirty="0"/>
              <a:t> </a:t>
            </a:r>
            <a:r>
              <a:rPr lang="ru-RU" sz="2400" dirty="0" err="1"/>
              <a:t>різниці</a:t>
            </a:r>
            <a:r>
              <a:rPr lang="ru-RU" sz="2400" dirty="0"/>
              <a:t> до квадрату та </a:t>
            </a:r>
            <a:r>
              <a:rPr lang="ru-RU" sz="2400" dirty="0" err="1"/>
              <a:t>знайти</a:t>
            </a:r>
            <a:r>
              <a:rPr lang="ru-RU" sz="2400" dirty="0"/>
              <a:t> </a:t>
            </a:r>
            <a:r>
              <a:rPr lang="ru-RU" sz="2400" dirty="0" err="1"/>
              <a:t>їх</a:t>
            </a:r>
            <a:r>
              <a:rPr lang="ru-RU" sz="2400" dirty="0"/>
              <a:t> суму. </a:t>
            </a:r>
          </a:p>
          <a:p>
            <a:r>
              <a:rPr lang="ru-RU" sz="2400" dirty="0"/>
              <a:t>4. </a:t>
            </a:r>
            <a:r>
              <a:rPr lang="ru-RU" sz="2400" dirty="0" err="1"/>
              <a:t>Поділити</a:t>
            </a:r>
            <a:r>
              <a:rPr lang="ru-RU" sz="2400" dirty="0"/>
              <a:t> суму </a:t>
            </a:r>
            <a:r>
              <a:rPr lang="ru-RU" sz="2400" dirty="0" err="1"/>
              <a:t>квадратів</a:t>
            </a:r>
            <a:r>
              <a:rPr lang="ru-RU" sz="2400" dirty="0"/>
              <a:t> на </a:t>
            </a:r>
            <a:r>
              <a:rPr lang="en-US" sz="2400" i="1" dirty="0"/>
              <a:t>n</a:t>
            </a:r>
            <a:r>
              <a:rPr lang="ru-RU" sz="2400" dirty="0"/>
              <a:t>-2. </a:t>
            </a:r>
          </a:p>
          <a:p>
            <a:r>
              <a:rPr lang="ru-RU" sz="2400" dirty="0"/>
              <a:t>5. </a:t>
            </a:r>
            <a:r>
              <a:rPr lang="ru-RU" sz="2400" dirty="0" err="1"/>
              <a:t>Знайти</a:t>
            </a:r>
            <a:r>
              <a:rPr lang="ru-RU" sz="2400" dirty="0"/>
              <a:t> </a:t>
            </a:r>
            <a:r>
              <a:rPr lang="ru-RU" sz="2400" dirty="0" err="1"/>
              <a:t>квадратний</a:t>
            </a:r>
            <a:r>
              <a:rPr lang="ru-RU" sz="2400" dirty="0"/>
              <a:t> </a:t>
            </a:r>
            <a:r>
              <a:rPr lang="ru-RU" sz="2400" dirty="0" err="1"/>
              <a:t>корінь</a:t>
            </a:r>
            <a:r>
              <a:rPr lang="ru-RU" sz="2400" dirty="0"/>
              <a:t> з </a:t>
            </a:r>
            <a:r>
              <a:rPr lang="ru-RU" sz="2400" dirty="0" err="1"/>
              <a:t>отриманого</a:t>
            </a:r>
            <a:r>
              <a:rPr lang="ru-RU" sz="2400" dirty="0"/>
              <a:t> числа.</a:t>
            </a:r>
            <a:r>
              <a:rPr lang="ru-RU" dirty="0"/>
              <a:t> </a:t>
            </a:r>
          </a:p>
          <a:p>
            <a:pPr rtl="0"/>
            <a:endParaRPr lang="uk-U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9F5021E-7D79-45AE-908E-6C193D3D8192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6692900" y="2249425"/>
                <a:ext cx="4889500" cy="2005075"/>
              </a:xfrm>
            </p:spPr>
            <p:txBody>
              <a:bodyPr>
                <a:normAutofit lnSpcReduction="10000"/>
              </a:bodyPr>
              <a:lstStyle/>
              <a:p>
                <a:pPr marL="109728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3200" b="0" i="1" smtClean="0">
                              <a:latin typeface="Cambria Math" panose="02040503050406030204" pitchFamily="18" charset="0"/>
                            </a:rPr>
                            <m:t>𝑦𝑥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2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sz="3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sz="3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</m:acc>
                                          <m:r>
                                            <a:rPr lang="en-US" sz="3200" b="0" i="1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200" b="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4" name="Місце для вмісту 3">
                <a:extLst>
                  <a:ext uri="{FF2B5EF4-FFF2-40B4-BE49-F238E27FC236}">
                    <a16:creationId xmlns:a16="http://schemas.microsoft.com/office/drawing/2014/main" id="{B9F5021E-7D79-45AE-908E-6C193D3D81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6692900" y="2249425"/>
                <a:ext cx="4889500" cy="2005075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88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я 9">
            <a:extLst>
              <a:ext uri="{FF2B5EF4-FFF2-40B4-BE49-F238E27FC236}">
                <a16:creationId xmlns:a16="http://schemas.microsoft.com/office/drawing/2014/main" id="{35B37F46-0E54-44A5-A3CA-E846E3B3D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110575"/>
              </p:ext>
            </p:extLst>
          </p:nvPr>
        </p:nvGraphicFramePr>
        <p:xfrm>
          <a:off x="749300" y="1098550"/>
          <a:ext cx="5029199" cy="39243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16895">
                  <a:extLst>
                    <a:ext uri="{9D8B030D-6E8A-4147-A177-3AD203B41FA5}">
                      <a16:colId xmlns:a16="http://schemas.microsoft.com/office/drawing/2014/main" val="72349792"/>
                    </a:ext>
                  </a:extLst>
                </a:gridCol>
                <a:gridCol w="1028051">
                  <a:extLst>
                    <a:ext uri="{9D8B030D-6E8A-4147-A177-3AD203B41FA5}">
                      <a16:colId xmlns:a16="http://schemas.microsoft.com/office/drawing/2014/main" val="294063258"/>
                    </a:ext>
                  </a:extLst>
                </a:gridCol>
                <a:gridCol w="1056608">
                  <a:extLst>
                    <a:ext uri="{9D8B030D-6E8A-4147-A177-3AD203B41FA5}">
                      <a16:colId xmlns:a16="http://schemas.microsoft.com/office/drawing/2014/main" val="1145790318"/>
                    </a:ext>
                  </a:extLst>
                </a:gridCol>
                <a:gridCol w="609215">
                  <a:extLst>
                    <a:ext uri="{9D8B030D-6E8A-4147-A177-3AD203B41FA5}">
                      <a16:colId xmlns:a16="http://schemas.microsoft.com/office/drawing/2014/main" val="1150869099"/>
                    </a:ext>
                  </a:extLst>
                </a:gridCol>
                <a:gridCol w="609215">
                  <a:extLst>
                    <a:ext uri="{9D8B030D-6E8A-4147-A177-3AD203B41FA5}">
                      <a16:colId xmlns:a16="http://schemas.microsoft.com/office/drawing/2014/main" val="953335760"/>
                    </a:ext>
                  </a:extLst>
                </a:gridCol>
                <a:gridCol w="609215">
                  <a:extLst>
                    <a:ext uri="{9D8B030D-6E8A-4147-A177-3AD203B41FA5}">
                      <a16:colId xmlns:a16="http://schemas.microsoft.com/office/drawing/2014/main" val="334384848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Учні </a:t>
                      </a:r>
                      <a:endParaRPr lang="ru-RU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Успішність  (</a:t>
                      </a:r>
                      <a:r>
                        <a:rPr lang="en-US" sz="1100" u="none" strike="noStrike">
                          <a:effectLst/>
                        </a:rPr>
                        <a:t>x)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Тривожність (</a:t>
                      </a:r>
                      <a:r>
                        <a:rPr lang="en-US" sz="1100" u="none" strike="noStrike">
                          <a:effectLst/>
                        </a:rPr>
                        <a:t>y)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cy-GB" sz="1100" u="none" strike="noStrike">
                          <a:effectLst/>
                        </a:rPr>
                        <a:t>ŷ</a:t>
                      </a:r>
                      <a:endParaRPr lang="cy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cy-GB" sz="1100" u="none" strike="noStrike">
                          <a:effectLst/>
                        </a:rPr>
                        <a:t>ŷ-y</a:t>
                      </a:r>
                      <a:endParaRPr lang="cy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cy-GB" sz="1100" u="none" strike="noStrike">
                          <a:effectLst/>
                        </a:rPr>
                        <a:t>(ŷ-y)^2</a:t>
                      </a:r>
                      <a:endParaRPr lang="cy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4804299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Антонюк В.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41,76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-6,24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38,9376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6871939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Борейко Ю.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51,48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6,1504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4182386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Волошин Т.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41,76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-3,24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10,4976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3902365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Гевко Ю.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38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-1,1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1,21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07878417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Дубова Л.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34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-1,96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3,8416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3017313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Кухаренко Д.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25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27,18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2,18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4,7524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7350377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Кушіль Р.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41,76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-0,24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0,0576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6743526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Марченко Ф.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-4,1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16,81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169182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Нечипор К.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46,62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3,62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13,1044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523718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Окіл 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41,76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-4,24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17,9776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7529029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Парфутко Н.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12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51,48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3,48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12,1104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9012378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>
                          <a:effectLst/>
                        </a:rPr>
                        <a:t>Римар З.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100" u="none" strike="noStrike">
                          <a:effectLst/>
                        </a:rPr>
                        <a:t>23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9,04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81,7216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522007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>
                          <a:effectLst/>
                        </a:rPr>
                        <a:t>suma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207,1712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8897733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Місце для вмісту 3">
                <a:extLst>
                  <a:ext uri="{FF2B5EF4-FFF2-40B4-BE49-F238E27FC236}">
                    <a16:creationId xmlns:a16="http://schemas.microsoft.com/office/drawing/2014/main" id="{63BAE1C4-4EAE-41F9-8EA1-CC61B6F8B5A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13503" y="1098550"/>
                <a:ext cx="4889500" cy="2005075"/>
              </a:xfrm>
              <a:prstGeom prst="rect">
                <a:avLst/>
              </a:prstGeom>
            </p:spPr>
            <p:txBody>
              <a:bodyPr vert="horz" rtlCol="0">
                <a:normAutofit/>
              </a:bodyPr>
              <a:lstStyle>
                <a:lvl1pPr marL="365760" indent="-256032" algn="l" rtl="0" eaLnBrk="1" latinLnBrk="0" hangingPunct="1">
                  <a:spcBef>
                    <a:spcPts val="300"/>
                  </a:spcBef>
                  <a:buClr>
                    <a:schemeClr val="accent3">
                      <a:lumMod val="75000"/>
                    </a:schemeClr>
                  </a:buClr>
                  <a:buFont typeface="Georgia"/>
                  <a:buChar char="•"/>
                  <a:defRPr kumimoji="0" sz="20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1pPr>
                <a:lvl2pPr marL="658368" indent="-246888" algn="l" rtl="0" eaLnBrk="1" latinLnBrk="0" hangingPunct="1">
                  <a:spcBef>
                    <a:spcPts val="300"/>
                  </a:spcBef>
                  <a:buClr>
                    <a:schemeClr val="accent2">
                      <a:lumMod val="75000"/>
                    </a:schemeClr>
                  </a:buClr>
                  <a:buFont typeface="Georgia"/>
                  <a:buChar char="▫"/>
                  <a:defRPr kumimoji="0" sz="19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2pPr>
                <a:lvl3pPr marL="923544" indent="-219456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3pPr>
                <a:lvl4pPr marL="1179576" indent="-201168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4pPr>
                <a:lvl5pPr marL="1389888" indent="-182880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5pPr>
                <a:lvl6pPr marL="1609344" indent="-182880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8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6pPr>
                <a:lvl7pPr marL="1828800" indent="-182880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6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7pPr>
                <a:lvl8pPr marL="2029968" indent="-182880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500" kern="120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8pPr>
                <a:lvl9pPr marL="2240280" indent="-182880" algn="l" rtl="0" eaLnBrk="1" latinLnBrk="0" hangingPunct="1">
                  <a:spcBef>
                    <a:spcPts val="300"/>
                  </a:spcBef>
                  <a:buClr>
                    <a:schemeClr val="accent1">
                      <a:lumMod val="50000"/>
                    </a:schemeClr>
                  </a:buClr>
                  <a:buFont typeface="Wingdings 2" panose="05020102010507070707" pitchFamily="18" charset="2"/>
                  <a:buChar char=""/>
                  <a:defRPr kumimoji="0" sz="1400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09728" indent="0">
                  <a:buFont typeface="Georgia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sz="3200" i="1" smtClean="0">
                              <a:latin typeface="Cambria Math" panose="02040503050406030204" pitchFamily="18" charset="0"/>
                            </a:rPr>
                            <m:t>𝑦𝑥</m:t>
                          </m:r>
                        </m:sub>
                      </m:sSub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320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320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acc>
                                            <m:accPr>
                                              <m:chr m:val="̂"/>
                                              <m:ctrlPr>
                                                <a:rPr lang="en-US" sz="320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accPr>
                                            <m:e>
                                              <m:r>
                                                <a:rPr lang="en-US" sz="320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e>
                                          </m:acc>
                                          <m:r>
                                            <a:rPr lang="en-US" sz="3200" i="1" smtClean="0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r>
                                            <a:rPr lang="en-US" sz="3200" i="1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200" i="1" smtClean="0"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1" name="Місце для вмісту 3">
                <a:extLst>
                  <a:ext uri="{FF2B5EF4-FFF2-40B4-BE49-F238E27FC236}">
                    <a16:creationId xmlns:a16="http://schemas.microsoft.com/office/drawing/2014/main" id="{63BAE1C4-4EAE-41F9-8EA1-CC61B6F8B5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503" y="1098550"/>
                <a:ext cx="4889500" cy="20050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447B6A9-3384-4E14-9E1D-39FE37D9E638}"/>
                  </a:ext>
                </a:extLst>
              </p:cNvPr>
              <p:cNvSpPr txBox="1"/>
              <p:nvPr/>
            </p:nvSpPr>
            <p:spPr>
              <a:xfrm>
                <a:off x="7048500" y="3290500"/>
                <a:ext cx="3177986" cy="8183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𝑦𝑥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207,2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rad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20,72</m:t>
                          </m:r>
                        </m:e>
                      </m:ra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=4,55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447B6A9-3384-4E14-9E1D-39FE37D9E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500" y="3290500"/>
                <a:ext cx="3177986" cy="81836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70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76CA252-9921-46B4-B090-C4C0C88023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850900"/>
          </a:xfrm>
        </p:spPr>
        <p:txBody>
          <a:bodyPr/>
          <a:lstStyle/>
          <a:p>
            <a:r>
              <a:rPr lang="ru-RU" i="1" dirty="0"/>
              <a:t>ВИДИ РІВНЯННЯ РЕГРЕСІЇ 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4" name="Місце для вмісту 23">
                <a:extLst>
                  <a:ext uri="{FF2B5EF4-FFF2-40B4-BE49-F238E27FC236}">
                    <a16:creationId xmlns:a16="http://schemas.microsoft.com/office/drawing/2014/main" id="{21774126-4970-4547-90A8-64040782F9E8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37445582"/>
                  </p:ext>
                </p:extLst>
              </p:nvPr>
            </p:nvGraphicFramePr>
            <p:xfrm>
              <a:off x="609600" y="2249488"/>
              <a:ext cx="10972800" cy="384949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762000">
                      <a:extLst>
                        <a:ext uri="{9D8B030D-6E8A-4147-A177-3AD203B41FA5}">
                          <a16:colId xmlns:a16="http://schemas.microsoft.com/office/drawing/2014/main" val="549254728"/>
                        </a:ext>
                      </a:extLst>
                    </a:gridCol>
                    <a:gridCol w="4724400">
                      <a:extLst>
                        <a:ext uri="{9D8B030D-6E8A-4147-A177-3AD203B41FA5}">
                          <a16:colId xmlns:a16="http://schemas.microsoft.com/office/drawing/2014/main" val="3756786899"/>
                        </a:ext>
                      </a:extLst>
                    </a:gridCol>
                    <a:gridCol w="838200">
                      <a:extLst>
                        <a:ext uri="{9D8B030D-6E8A-4147-A177-3AD203B41FA5}">
                          <a16:colId xmlns:a16="http://schemas.microsoft.com/office/drawing/2014/main" val="3019337410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8439881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b="0" dirty="0"/>
                            <a:t>1</a:t>
                          </a:r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f>
                                  <m:f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b="0" dirty="0"/>
                            <a:t>6</a:t>
                          </a:r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f>
                                  <m:f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1150567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2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bSup>
                                  <m:sSub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ru-RU" sz="3200" b="0" dirty="0"/>
                        </a:p>
                        <a:p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7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f>
                                  <m:f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ad>
                                      <m:radPr>
                                        <m:degHide m:val="on"/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518303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3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sup>
                                </m:sSup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8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85412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4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9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6156344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5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ad>
                                  <m:radPr>
                                    <m:degHide m:val="on"/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rad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10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sSup>
                                  <m:sSup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1747883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4" name="Місце для вмісту 23">
                <a:extLst>
                  <a:ext uri="{FF2B5EF4-FFF2-40B4-BE49-F238E27FC236}">
                    <a16:creationId xmlns:a16="http://schemas.microsoft.com/office/drawing/2014/main" id="{21774126-4970-4547-90A8-64040782F9E8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637445582"/>
                  </p:ext>
                </p:extLst>
              </p:nvPr>
            </p:nvGraphicFramePr>
            <p:xfrm>
              <a:off x="609600" y="2249488"/>
              <a:ext cx="10972800" cy="384949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762000">
                      <a:extLst>
                        <a:ext uri="{9D8B030D-6E8A-4147-A177-3AD203B41FA5}">
                          <a16:colId xmlns:a16="http://schemas.microsoft.com/office/drawing/2014/main" val="549254728"/>
                        </a:ext>
                      </a:extLst>
                    </a:gridCol>
                    <a:gridCol w="4724400">
                      <a:extLst>
                        <a:ext uri="{9D8B030D-6E8A-4147-A177-3AD203B41FA5}">
                          <a16:colId xmlns:a16="http://schemas.microsoft.com/office/drawing/2014/main" val="3756786899"/>
                        </a:ext>
                      </a:extLst>
                    </a:gridCol>
                    <a:gridCol w="838200">
                      <a:extLst>
                        <a:ext uri="{9D8B030D-6E8A-4147-A177-3AD203B41FA5}">
                          <a16:colId xmlns:a16="http://schemas.microsoft.com/office/drawing/2014/main" val="3019337410"/>
                        </a:ext>
                      </a:extLst>
                    </a:gridCol>
                    <a:gridCol w="4648200">
                      <a:extLst>
                        <a:ext uri="{9D8B030D-6E8A-4147-A177-3AD203B41FA5}">
                          <a16:colId xmlns:a16="http://schemas.microsoft.com/office/drawing/2014/main" val="2843988125"/>
                        </a:ext>
                      </a:extLst>
                    </a:gridCol>
                  </a:tblGrid>
                  <a:tr h="1007682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b="0" dirty="0"/>
                            <a:t>1</a:t>
                          </a:r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387" t="-7879" r="-116516" b="-30242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b="0" dirty="0"/>
                            <a:t>6</a:t>
                          </a:r>
                          <a:endParaRPr lang="ru-RU" sz="3200" b="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483" t="-7879" r="-394" b="-3024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15056712"/>
                      </a:ext>
                    </a:extLst>
                  </a:tr>
                  <a:tr h="1098931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2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387" t="-98343" r="-116516" b="-1756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7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483" t="-98343" r="-394" b="-17569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1830394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3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387" t="-377895" r="-116516" b="-23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8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483" t="-377895" r="-394" b="-23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8541293"/>
                      </a:ext>
                    </a:extLst>
                  </a:tr>
                  <a:tr h="579120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4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387" t="-477895" r="-116516" b="-13473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9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483" t="-477895" r="-394" b="-1347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5634470"/>
                      </a:ext>
                    </a:extLst>
                  </a:tr>
                  <a:tr h="584645"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5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387" t="-571875" r="-116516" b="-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r"/>
                          <a:r>
                            <a:rPr lang="uk-UA" sz="3200" dirty="0"/>
                            <a:t>10</a:t>
                          </a:r>
                          <a:endParaRPr lang="ru-RU" sz="32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36483" t="-571875" r="-394" b="-3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747883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2082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B6912D-998F-4BFD-AD4E-E0129F278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ЗАГАЛЬНІ ПРИНЦИПИ ВИБОРУ РІВНЯННЯ РЕГРЕСІЇ </a:t>
            </a:r>
            <a:endParaRPr lang="ru-RU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FB2A8968-F53B-43F9-B20C-1A998E3C12C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8673981"/>
              </p:ext>
            </p:extLst>
          </p:nvPr>
        </p:nvGraphicFramePr>
        <p:xfrm>
          <a:off x="609600" y="2249488"/>
          <a:ext cx="10972800" cy="398621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3329152011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456317741"/>
                    </a:ext>
                  </a:extLst>
                </a:gridCol>
              </a:tblGrid>
              <a:tr h="5110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ЕТАП ДОСЛІДЖЕННЯ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СПОСІБ ВИБОРУ РІВНЯННЯ РЕГРЕСІЇ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7272301"/>
                  </a:ext>
                </a:extLst>
              </a:tr>
              <a:tr h="5110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Попередній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основі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досвіду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інтуїції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	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096527"/>
                  </a:ext>
                </a:extLst>
              </a:tr>
              <a:tr h="29641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Поглиблений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аналіз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Будуються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декілька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ліній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регресії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Обчислюються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похибки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регресій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перевіряються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значимості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коефіцієнтів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регресії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3.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Обирається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лінія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регресії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з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мінімальною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похибкою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максимальною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значимістю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400" b="0" i="0" u="none" strike="noStrike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коефіцієнтів</a:t>
                      </a:r>
                      <a:r>
                        <a:rPr kumimoji="0" lang="ru-RU" sz="2400" b="0" i="0" u="none" strike="noStrike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758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48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вчальна презентація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6225309_TF03460604" id="{48AD188A-8036-4AB4-B097-C60CC86FE82A}" vid="{88BE3A93-D012-45ED-849F-F6943026BB1F}"/>
    </a:ext>
  </a:extLst>
</a:theme>
</file>

<file path=ppt/theme/theme2.xml><?xml version="1.0" encoding="utf-8"?>
<a:theme xmlns:a="http://schemas.openxmlformats.org/drawingml/2006/main" name="Тема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Навчальна презентація</Template>
  <TotalTime>384</TotalTime>
  <Words>612</Words>
  <Application>Microsoft Office PowerPoint</Application>
  <PresentationFormat>Широкий екран</PresentationFormat>
  <Paragraphs>251</Paragraphs>
  <Slides>9</Slides>
  <Notes>6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7" baseType="lpstr">
      <vt:lpstr>Arial</vt:lpstr>
      <vt:lpstr>Calibri</vt:lpstr>
      <vt:lpstr>Cambria Math</vt:lpstr>
      <vt:lpstr>Georgia</vt:lpstr>
      <vt:lpstr>Times New Roman</vt:lpstr>
      <vt:lpstr>Wingdings 2</vt:lpstr>
      <vt:lpstr>Навчальна презентація</vt:lpstr>
      <vt:lpstr>Equation.3</vt:lpstr>
      <vt:lpstr>РЕГРЕСІЙНИЙ АНАЛІЗ </vt:lpstr>
      <vt:lpstr>Презентація PowerPoint</vt:lpstr>
      <vt:lpstr>ВИЗНАЧЕННЯ КОЕФІЦІЄНТІВ РЕГРЕСІЇ </vt:lpstr>
      <vt:lpstr>Визначити модель регресії: залежності між рівнем успішності учінв та їх особистісною тривожністю, та визначити похибку </vt:lpstr>
      <vt:lpstr>Презентація PowerPoint</vt:lpstr>
      <vt:lpstr>ОБЧИСЛЕННЯ ПОХИБКИ РІВНЯННЯ РЕГРЕСІЇ </vt:lpstr>
      <vt:lpstr>Презентація PowerPoint</vt:lpstr>
      <vt:lpstr>ВИДИ РІВНЯННЯ РЕГРЕСІЇ </vt:lpstr>
      <vt:lpstr>ЗАГАЛЬНІ ПРИНЦИПИ ВИБОРУ РІВНЯННЯ РЕГРЕСІЇ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РЕГРЕСІЙНИЙ АНАЛІЗ</dc:title>
  <dc:creator>ruslana</dc:creator>
  <cp:lastModifiedBy>ruslana</cp:lastModifiedBy>
  <cp:revision>17</cp:revision>
  <dcterms:created xsi:type="dcterms:W3CDTF">2018-03-22T13:16:10Z</dcterms:created>
  <dcterms:modified xsi:type="dcterms:W3CDTF">2018-12-27T10:43:28Z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