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53" d="100"/>
          <a:sy n="53" d="100"/>
        </p:scale>
        <p:origin x="2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 фотографі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колонки з малю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uk-UA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/>
              <a:t>Відредагуйте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uk-UA"/>
              <a:t>Клацніть, щоб редагувати стиль зразка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Відредагуйте стиль зразка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12/27/2018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0FBF22-0C83-4049-974E-9A6809DC84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901700"/>
            <a:ext cx="8825658" cy="3875681"/>
          </a:xfrm>
        </p:spPr>
        <p:txBody>
          <a:bodyPr/>
          <a:lstStyle/>
          <a:p>
            <a:pPr algn="ctr"/>
            <a:r>
              <a:rPr lang="ru-RU" b="1" dirty="0"/>
              <a:t>МЕТОДИ БАГАТОМІРНОГО СТАТИСТИЧНОГО АНАЛІЗУ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08040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C921E5AC-8E8F-48D8-B992-BE7E9D1D8D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438400"/>
            <a:ext cx="8825659" cy="3581400"/>
          </a:xfrm>
        </p:spPr>
        <p:txBody>
          <a:bodyPr>
            <a:normAutofit/>
          </a:bodyPr>
          <a:lstStyle/>
          <a:p>
            <a:r>
              <a:rPr lang="ru-RU" sz="2000" dirty="0" err="1"/>
              <a:t>Після</a:t>
            </a:r>
            <a:r>
              <a:rPr lang="ru-RU" sz="2000" dirty="0"/>
              <a:t> </a:t>
            </a:r>
            <a:r>
              <a:rPr lang="ru-RU" sz="2000" dirty="0" err="1"/>
              <a:t>обчислення</a:t>
            </a:r>
            <a:r>
              <a:rPr lang="ru-RU" sz="2000" dirty="0"/>
              <a:t> </a:t>
            </a:r>
            <a:r>
              <a:rPr lang="ru-RU" sz="2000" dirty="0" err="1"/>
              <a:t>всіх</a:t>
            </a:r>
            <a:r>
              <a:rPr lang="ru-RU" sz="2000" dirty="0"/>
              <a:t> </a:t>
            </a:r>
            <a:r>
              <a:rPr lang="ru-RU" sz="2000" dirty="0" err="1"/>
              <a:t>показників</a:t>
            </a:r>
            <a:r>
              <a:rPr lang="ru-RU" sz="2000" dirty="0"/>
              <a:t> </a:t>
            </a:r>
            <a:r>
              <a:rPr lang="ru-RU" sz="2000" dirty="0" err="1"/>
              <a:t>взаємозв’язку</a:t>
            </a:r>
            <a:r>
              <a:rPr lang="ru-RU" sz="2000" dirty="0"/>
              <a:t> </a:t>
            </a:r>
            <a:r>
              <a:rPr lang="ru-RU" sz="2000" dirty="0" err="1"/>
              <a:t>знаходять</a:t>
            </a:r>
            <a:r>
              <a:rPr lang="ru-RU" sz="2000" dirty="0"/>
              <a:t> суму </a:t>
            </a:r>
            <a:r>
              <a:rPr lang="ru-RU" sz="2000" dirty="0" err="1"/>
              <a:t>всіх</a:t>
            </a:r>
            <a:r>
              <a:rPr lang="ru-RU" sz="2000" dirty="0"/>
              <a:t> </a:t>
            </a:r>
            <a:r>
              <a:rPr lang="ru-RU" sz="2000" dirty="0" err="1"/>
              <a:t>балів</a:t>
            </a:r>
            <a:r>
              <a:rPr lang="ru-RU" sz="2000" dirty="0"/>
              <a:t> по </a:t>
            </a:r>
            <a:r>
              <a:rPr lang="ru-RU" sz="2000" dirty="0" err="1"/>
              <a:t>кожній</a:t>
            </a:r>
            <a:r>
              <a:rPr lang="ru-RU" sz="2000" dirty="0"/>
              <a:t> з </a:t>
            </a:r>
            <a:r>
              <a:rPr lang="ru-RU" sz="2000" dirty="0" err="1"/>
              <a:t>якостей</a:t>
            </a:r>
            <a:r>
              <a:rPr lang="ru-RU" sz="2000" dirty="0"/>
              <a:t>. </a:t>
            </a:r>
            <a:r>
              <a:rPr lang="ru-RU" sz="2000" dirty="0" err="1"/>
              <a:t>Це</a:t>
            </a:r>
            <a:r>
              <a:rPr lang="ru-RU" sz="2000" dirty="0"/>
              <a:t> і буде </a:t>
            </a:r>
            <a:r>
              <a:rPr lang="ru-RU" sz="2000" dirty="0" err="1"/>
              <a:t>загальна</a:t>
            </a:r>
            <a:r>
              <a:rPr lang="ru-RU" sz="2000" dirty="0"/>
              <a:t> </a:t>
            </a:r>
            <a:r>
              <a:rPr lang="ru-RU" sz="2000" dirty="0" err="1"/>
              <a:t>дисперсія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пояснюється</a:t>
            </a:r>
            <a:r>
              <a:rPr lang="ru-RU" sz="2000" dirty="0"/>
              <a:t> </a:t>
            </a:r>
            <a:r>
              <a:rPr lang="ru-RU" sz="2000" dirty="0" err="1"/>
              <a:t>якістю</a:t>
            </a:r>
            <a:r>
              <a:rPr lang="ru-RU" sz="2000" dirty="0"/>
              <a:t> (в </a:t>
            </a:r>
            <a:r>
              <a:rPr lang="ru-RU" sz="2000" dirty="0" err="1"/>
              <a:t>принципі</a:t>
            </a:r>
            <a:r>
              <a:rPr lang="ru-RU" sz="2000" dirty="0"/>
              <a:t>, є аналогом </a:t>
            </a:r>
            <a:r>
              <a:rPr lang="ru-RU" sz="2000" b="1" dirty="0" err="1"/>
              <a:t>власних</a:t>
            </a:r>
            <a:r>
              <a:rPr lang="ru-RU" sz="2000" b="1" dirty="0"/>
              <a:t> </a:t>
            </a:r>
            <a:r>
              <a:rPr lang="ru-RU" sz="2000" b="1" dirty="0" err="1"/>
              <a:t>значень</a:t>
            </a:r>
            <a:r>
              <a:rPr lang="ru-RU" sz="2000" b="1" dirty="0"/>
              <a:t> </a:t>
            </a:r>
            <a:r>
              <a:rPr lang="ru-RU" sz="2000" b="1" dirty="0" err="1"/>
              <a:t>факторів</a:t>
            </a:r>
            <a:r>
              <a:rPr lang="ru-RU" sz="2000" dirty="0"/>
              <a:t>). </a:t>
            </a:r>
          </a:p>
          <a:p>
            <a:r>
              <a:rPr lang="ru-RU" sz="2000" dirty="0" err="1"/>
              <a:t>Самі</a:t>
            </a:r>
            <a:r>
              <a:rPr lang="ru-RU" sz="2000" dirty="0"/>
              <a:t> </a:t>
            </a:r>
            <a:r>
              <a:rPr lang="ru-RU" sz="2000" dirty="0" err="1"/>
              <a:t>показники</a:t>
            </a:r>
            <a:r>
              <a:rPr lang="ru-RU" sz="2000" dirty="0"/>
              <a:t> </a:t>
            </a:r>
            <a:r>
              <a:rPr lang="ru-RU" sz="2000" dirty="0" err="1"/>
              <a:t>взаємозв’язку</a:t>
            </a:r>
            <a:r>
              <a:rPr lang="ru-RU" sz="2000" dirty="0"/>
              <a:t> є аналогом </a:t>
            </a:r>
            <a:r>
              <a:rPr lang="ru-RU" sz="2000" b="1" dirty="0" err="1"/>
              <a:t>факторних</a:t>
            </a:r>
            <a:r>
              <a:rPr lang="ru-RU" sz="2000" b="1" dirty="0"/>
              <a:t> </a:t>
            </a:r>
            <a:r>
              <a:rPr lang="ru-RU" sz="2000" b="1" dirty="0" err="1"/>
              <a:t>навантажень</a:t>
            </a:r>
            <a:r>
              <a:rPr lang="ru-RU" sz="2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977351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CF7768-8E06-4DC8-ABE3-B5A0B6A58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100" y="622300"/>
            <a:ext cx="10515600" cy="1058332"/>
          </a:xfrm>
        </p:spPr>
        <p:txBody>
          <a:bodyPr/>
          <a:lstStyle/>
          <a:p>
            <a:r>
              <a:rPr lang="ru-RU" b="1" dirty="0"/>
              <a:t>3 </a:t>
            </a:r>
            <a:r>
              <a:rPr lang="ru-RU" b="1" dirty="0" err="1"/>
              <a:t>крок</a:t>
            </a:r>
            <a:r>
              <a:rPr lang="ru-RU" b="1" dirty="0"/>
              <a:t>: </a:t>
            </a:r>
            <a:r>
              <a:rPr lang="ru-RU" dirty="0"/>
              <a:t>ПОБУДОВА ФАКТОРНОГО ПРОСТОРУ 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2660B21F-9835-49AA-B227-29D9EEEAFB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100" y="2603500"/>
            <a:ext cx="10172700" cy="3416300"/>
          </a:xfrm>
        </p:spPr>
        <p:txBody>
          <a:bodyPr>
            <a:normAutofit/>
          </a:bodyPr>
          <a:lstStyle/>
          <a:p>
            <a:r>
              <a:rPr lang="ru-RU" sz="2400" dirty="0" err="1"/>
              <a:t>Необхідно</a:t>
            </a:r>
            <a:r>
              <a:rPr lang="ru-RU" sz="2400" dirty="0"/>
              <a:t> </a:t>
            </a:r>
            <a:r>
              <a:rPr lang="ru-RU" sz="2400" dirty="0" err="1"/>
              <a:t>розташувати</a:t>
            </a:r>
            <a:r>
              <a:rPr lang="ru-RU" sz="2400" dirty="0"/>
              <a:t> </a:t>
            </a:r>
            <a:r>
              <a:rPr lang="ru-RU" sz="2400" dirty="0" err="1"/>
              <a:t>всі</a:t>
            </a:r>
            <a:r>
              <a:rPr lang="ru-RU" sz="2400" dirty="0"/>
              <a:t> </a:t>
            </a:r>
            <a:r>
              <a:rPr lang="ru-RU" sz="2400" dirty="0" err="1"/>
              <a:t>якості</a:t>
            </a:r>
            <a:r>
              <a:rPr lang="ru-RU" sz="2400" dirty="0"/>
              <a:t> у </a:t>
            </a:r>
            <a:r>
              <a:rPr lang="ru-RU" sz="2400" dirty="0" err="1"/>
              <a:t>просторі</a:t>
            </a:r>
            <a:r>
              <a:rPr lang="ru-RU" sz="2400" dirty="0"/>
              <a:t> </a:t>
            </a:r>
            <a:r>
              <a:rPr lang="ru-RU" sz="2400" dirty="0" err="1"/>
              <a:t>двох</a:t>
            </a:r>
            <a:r>
              <a:rPr lang="ru-RU" sz="2400" dirty="0"/>
              <a:t> </a:t>
            </a:r>
            <a:r>
              <a:rPr lang="ru-RU" sz="2400" dirty="0" err="1"/>
              <a:t>факторів</a:t>
            </a:r>
            <a:r>
              <a:rPr lang="ru-RU" sz="2400" dirty="0"/>
              <a:t>-осей. </a:t>
            </a:r>
            <a:r>
              <a:rPr lang="ru-RU" sz="2400" b="1" dirty="0"/>
              <a:t>Перший фактор </a:t>
            </a:r>
            <a:r>
              <a:rPr lang="ru-RU" sz="2400" dirty="0"/>
              <a:t>буде </a:t>
            </a:r>
            <a:r>
              <a:rPr lang="ru-RU" sz="2400" dirty="0" err="1"/>
              <a:t>утворений</a:t>
            </a:r>
            <a:r>
              <a:rPr lang="ru-RU" sz="2400" dirty="0"/>
              <a:t> </a:t>
            </a:r>
            <a:r>
              <a:rPr lang="ru-RU" sz="2400" dirty="0" err="1"/>
              <a:t>якістю</a:t>
            </a:r>
            <a:r>
              <a:rPr lang="ru-RU" sz="2400" dirty="0"/>
              <a:t>, яка </a:t>
            </a:r>
            <a:r>
              <a:rPr lang="ru-RU" sz="2400" dirty="0" err="1"/>
              <a:t>має</a:t>
            </a:r>
            <a:r>
              <a:rPr lang="ru-RU" sz="2400" dirty="0"/>
              <a:t> </a:t>
            </a:r>
            <a:r>
              <a:rPr lang="ru-RU" sz="2400" dirty="0" err="1"/>
              <a:t>найбільшу</a:t>
            </a:r>
            <a:r>
              <a:rPr lang="ru-RU" sz="2400" dirty="0"/>
              <a:t> суму </a:t>
            </a:r>
            <a:r>
              <a:rPr lang="ru-RU" sz="2400" dirty="0" err="1"/>
              <a:t>показників</a:t>
            </a:r>
            <a:r>
              <a:rPr lang="ru-RU" sz="2400" dirty="0"/>
              <a:t> </a:t>
            </a:r>
            <a:r>
              <a:rPr lang="ru-RU" sz="2400" dirty="0" err="1"/>
              <a:t>взаємозв’язку</a:t>
            </a:r>
            <a:r>
              <a:rPr lang="ru-RU" sz="2400" dirty="0"/>
              <a:t>, </a:t>
            </a:r>
            <a:r>
              <a:rPr lang="ru-RU" sz="2400" dirty="0" err="1"/>
              <a:t>тобто</a:t>
            </a:r>
            <a:r>
              <a:rPr lang="ru-RU" sz="2400" dirty="0"/>
              <a:t> </a:t>
            </a:r>
            <a:r>
              <a:rPr lang="ru-RU" sz="2400" dirty="0" err="1"/>
              <a:t>найтісніше</a:t>
            </a:r>
            <a:r>
              <a:rPr lang="ru-RU" sz="2400" dirty="0"/>
              <a:t> </a:t>
            </a:r>
            <a:r>
              <a:rPr lang="ru-RU" sz="2400" dirty="0" err="1"/>
              <a:t>пов’язана</a:t>
            </a:r>
            <a:r>
              <a:rPr lang="ru-RU" sz="2400" dirty="0"/>
              <a:t> з </a:t>
            </a:r>
            <a:r>
              <a:rPr lang="ru-RU" sz="2400" dirty="0" err="1"/>
              <a:t>іншими</a:t>
            </a:r>
            <a:r>
              <a:rPr lang="ru-RU" sz="2400" dirty="0"/>
              <a:t>. </a:t>
            </a:r>
            <a:endParaRPr lang="en-US" sz="2400" dirty="0"/>
          </a:p>
          <a:p>
            <a:r>
              <a:rPr lang="ru-RU" sz="2400" b="1" dirty="0" err="1"/>
              <a:t>Другий</a:t>
            </a:r>
            <a:r>
              <a:rPr lang="ru-RU" sz="2400" b="1" dirty="0"/>
              <a:t> фактор </a:t>
            </a:r>
            <a:r>
              <a:rPr lang="ru-RU" sz="2400" dirty="0" err="1"/>
              <a:t>утворює</a:t>
            </a:r>
            <a:r>
              <a:rPr lang="ru-RU" sz="2400" dirty="0"/>
              <a:t> друга за силою </a:t>
            </a:r>
            <a:r>
              <a:rPr lang="ru-RU" sz="2400" dirty="0" err="1"/>
              <a:t>взаємозв’язку</a:t>
            </a:r>
            <a:r>
              <a:rPr lang="ru-RU" sz="2400" dirty="0"/>
              <a:t> </a:t>
            </a:r>
            <a:r>
              <a:rPr lang="ru-RU" sz="2400" dirty="0" err="1"/>
              <a:t>якість</a:t>
            </a:r>
            <a:r>
              <a:rPr lang="ru-RU" sz="2400" dirty="0"/>
              <a:t>, яка, </a:t>
            </a:r>
            <a:r>
              <a:rPr lang="ru-RU" sz="2400" dirty="0" err="1"/>
              <a:t>однак</a:t>
            </a:r>
            <a:r>
              <a:rPr lang="ru-RU" sz="2400" dirty="0"/>
              <a:t>, не </a:t>
            </a:r>
            <a:r>
              <a:rPr lang="ru-RU" sz="2400" dirty="0" err="1"/>
              <a:t>корелює</a:t>
            </a:r>
            <a:r>
              <a:rPr lang="ru-RU" sz="2400" dirty="0"/>
              <a:t> з першим фактором. </a:t>
            </a:r>
            <a:r>
              <a:rPr lang="ru-RU" sz="2400" dirty="0" err="1"/>
              <a:t>Всі</a:t>
            </a:r>
            <a:r>
              <a:rPr lang="ru-RU" sz="2400" dirty="0"/>
              <a:t> </a:t>
            </a:r>
            <a:r>
              <a:rPr lang="ru-RU" sz="2400" dirty="0" err="1"/>
              <a:t>інші</a:t>
            </a:r>
            <a:r>
              <a:rPr lang="ru-RU" sz="2400" dirty="0"/>
              <a:t> </a:t>
            </a:r>
            <a:r>
              <a:rPr lang="ru-RU" sz="2400" dirty="0" err="1"/>
              <a:t>якості</a:t>
            </a:r>
            <a:r>
              <a:rPr lang="ru-RU" sz="2400" dirty="0"/>
              <a:t> </a:t>
            </a:r>
            <a:r>
              <a:rPr lang="ru-RU" sz="2400" dirty="0" err="1"/>
              <a:t>слід</a:t>
            </a:r>
            <a:r>
              <a:rPr lang="ru-RU" sz="2400" dirty="0"/>
              <a:t> </a:t>
            </a:r>
            <a:r>
              <a:rPr lang="ru-RU" sz="2400" dirty="0" err="1"/>
              <a:t>розмістити</a:t>
            </a:r>
            <a:r>
              <a:rPr lang="ru-RU" sz="2400" dirty="0"/>
              <a:t> у </a:t>
            </a:r>
            <a:r>
              <a:rPr lang="ru-RU" sz="2400" dirty="0" err="1"/>
              <a:t>просторі</a:t>
            </a:r>
            <a:r>
              <a:rPr lang="ru-RU" sz="2400" dirty="0"/>
              <a:t> </a:t>
            </a:r>
            <a:r>
              <a:rPr lang="ru-RU" sz="2400" dirty="0" err="1"/>
              <a:t>двох</a:t>
            </a:r>
            <a:r>
              <a:rPr lang="ru-RU" sz="2400" dirty="0"/>
              <a:t> </a:t>
            </a:r>
            <a:r>
              <a:rPr lang="ru-RU" sz="2400" dirty="0" err="1"/>
              <a:t>виділених</a:t>
            </a:r>
            <a:r>
              <a:rPr lang="ru-RU" sz="2400" dirty="0"/>
              <a:t> </a:t>
            </a:r>
            <a:r>
              <a:rPr lang="ru-RU" sz="2400" dirty="0" err="1"/>
              <a:t>факторів</a:t>
            </a:r>
            <a:r>
              <a:rPr lang="ru-RU" sz="2400" dirty="0"/>
              <a:t> </a:t>
            </a:r>
            <a:r>
              <a:rPr lang="ru-RU" sz="2400" dirty="0" err="1"/>
              <a:t>відповідно</a:t>
            </a:r>
            <a:r>
              <a:rPr lang="ru-RU" sz="2400" dirty="0"/>
              <a:t> до </a:t>
            </a:r>
            <a:r>
              <a:rPr lang="ru-RU" sz="2400" dirty="0" err="1"/>
              <a:t>коефіцієнтів</a:t>
            </a:r>
            <a:r>
              <a:rPr lang="ru-RU" sz="2400" dirty="0"/>
              <a:t> </a:t>
            </a:r>
            <a:r>
              <a:rPr lang="ru-RU" sz="2400" dirty="0" err="1"/>
              <a:t>кореляції</a:t>
            </a:r>
            <a:r>
              <a:rPr lang="ru-RU" sz="2400" dirty="0"/>
              <a:t> “</a:t>
            </a:r>
            <a:r>
              <a:rPr lang="ru-RU" sz="2400" dirty="0" err="1"/>
              <a:t>якість</a:t>
            </a:r>
            <a:r>
              <a:rPr lang="ru-RU" sz="2400" dirty="0"/>
              <a:t>- фактор” </a:t>
            </a:r>
          </a:p>
        </p:txBody>
      </p:sp>
    </p:spTree>
    <p:extLst>
      <p:ext uri="{BB962C8B-B14F-4D97-AF65-F5344CB8AC3E}">
        <p14:creationId xmlns:p14="http://schemas.microsoft.com/office/powerpoint/2010/main" val="20951724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>
            <a:extLst>
              <a:ext uri="{FF2B5EF4-FFF2-40B4-BE49-F238E27FC236}">
                <a16:creationId xmlns:a16="http://schemas.microsoft.com/office/drawing/2014/main" id="{23DCB39C-9B2F-440D-A055-511288CDB9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1" y="787400"/>
            <a:ext cx="11049000" cy="523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7005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E9260A-A1C3-492F-B580-00A51D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4 </a:t>
            </a:r>
            <a:r>
              <a:rPr lang="ru-RU" b="1" dirty="0" err="1"/>
              <a:t>крок</a:t>
            </a:r>
            <a:r>
              <a:rPr lang="ru-RU" b="1" dirty="0"/>
              <a:t>: </a:t>
            </a:r>
            <a:r>
              <a:rPr lang="ru-RU" dirty="0"/>
              <a:t>ІНТЕРПРЕТАЦІЯ 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E4AB90DB-E1C9-4AD7-ADE8-0D211B071A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dirty="0"/>
              <a:t>1. </a:t>
            </a:r>
            <a:r>
              <a:rPr lang="ru-RU" dirty="0" err="1"/>
              <a:t>Коефіцієнти</a:t>
            </a:r>
            <a:r>
              <a:rPr lang="ru-RU" dirty="0"/>
              <a:t> </a:t>
            </a:r>
            <a:r>
              <a:rPr lang="ru-RU" dirty="0" err="1"/>
              <a:t>кореляції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якостями</a:t>
            </a:r>
            <a:r>
              <a:rPr lang="ru-RU" dirty="0"/>
              <a:t>. </a:t>
            </a:r>
          </a:p>
          <a:p>
            <a:r>
              <a:rPr lang="ru-RU" dirty="0"/>
              <a:t>2. </a:t>
            </a:r>
            <a:r>
              <a:rPr lang="ru-RU" dirty="0" err="1"/>
              <a:t>Показники</a:t>
            </a:r>
            <a:r>
              <a:rPr lang="ru-RU" dirty="0"/>
              <a:t> </a:t>
            </a:r>
            <a:r>
              <a:rPr lang="ru-RU" dirty="0" err="1"/>
              <a:t>взаємозв’язку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якостями</a:t>
            </a:r>
            <a:r>
              <a:rPr lang="ru-RU" dirty="0"/>
              <a:t>. </a:t>
            </a:r>
          </a:p>
          <a:p>
            <a:r>
              <a:rPr lang="ru-RU" dirty="0"/>
              <a:t>3. </a:t>
            </a:r>
            <a:r>
              <a:rPr lang="ru-RU" dirty="0" err="1"/>
              <a:t>Загальні</a:t>
            </a:r>
            <a:r>
              <a:rPr lang="ru-RU" dirty="0"/>
              <a:t> </a:t>
            </a:r>
            <a:r>
              <a:rPr lang="ru-RU" dirty="0" err="1"/>
              <a:t>дисперсії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пояснюються</a:t>
            </a:r>
            <a:r>
              <a:rPr lang="ru-RU" dirty="0"/>
              <a:t> </a:t>
            </a:r>
            <a:r>
              <a:rPr lang="ru-RU" dirty="0" err="1"/>
              <a:t>якостями</a:t>
            </a:r>
            <a:r>
              <a:rPr lang="ru-RU" dirty="0"/>
              <a:t>. </a:t>
            </a:r>
          </a:p>
          <a:p>
            <a:r>
              <a:rPr lang="ru-RU" dirty="0"/>
              <a:t>4. </a:t>
            </a:r>
            <a:r>
              <a:rPr lang="ru-RU" dirty="0" err="1"/>
              <a:t>Віднесеність</a:t>
            </a:r>
            <a:r>
              <a:rPr lang="ru-RU" dirty="0"/>
              <a:t> </a:t>
            </a:r>
            <a:r>
              <a:rPr lang="ru-RU" dirty="0" err="1"/>
              <a:t>якостей</a:t>
            </a:r>
            <a:r>
              <a:rPr lang="ru-RU" dirty="0"/>
              <a:t> до </a:t>
            </a:r>
            <a:r>
              <a:rPr lang="ru-RU" dirty="0" err="1"/>
              <a:t>факторів</a:t>
            </a:r>
            <a:r>
              <a:rPr lang="ru-RU" dirty="0"/>
              <a:t> та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полюсів</a:t>
            </a:r>
            <a:r>
              <a:rPr lang="ru-RU" dirty="0"/>
              <a:t>. </a:t>
            </a:r>
          </a:p>
          <a:p>
            <a:r>
              <a:rPr lang="ru-RU" dirty="0"/>
              <a:t>5. </a:t>
            </a:r>
            <a:r>
              <a:rPr lang="ru-RU" dirty="0" err="1"/>
              <a:t>Цілісна</a:t>
            </a:r>
            <a:r>
              <a:rPr lang="ru-RU" dirty="0"/>
              <a:t> картина факторного простору.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8956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BD7A68-E763-4955-BF11-18014B347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ФАКТОРНИЙ АНАЛІЗ 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F3D605B6-78CF-4C4F-8B0C-C988CAE4A4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324100"/>
            <a:ext cx="8825659" cy="3695700"/>
          </a:xfrm>
        </p:spPr>
        <p:txBody>
          <a:bodyPr>
            <a:normAutofit/>
          </a:bodyPr>
          <a:lstStyle/>
          <a:p>
            <a:r>
              <a:rPr lang="ru-RU" sz="2000" dirty="0" err="1"/>
              <a:t>Факторно-аналітичний</a:t>
            </a:r>
            <a:r>
              <a:rPr lang="ru-RU" sz="2000" dirty="0"/>
              <a:t> </a:t>
            </a:r>
            <a:r>
              <a:rPr lang="ru-RU" sz="2000" dirty="0" err="1"/>
              <a:t>підхід</a:t>
            </a:r>
            <a:r>
              <a:rPr lang="ru-RU" sz="2000" dirty="0"/>
              <a:t> </a:t>
            </a:r>
            <a:r>
              <a:rPr lang="ru-RU" sz="2000" dirty="0" err="1"/>
              <a:t>ґрунтується</a:t>
            </a:r>
            <a:r>
              <a:rPr lang="ru-RU" sz="2000" dirty="0"/>
              <a:t> на </a:t>
            </a:r>
            <a:r>
              <a:rPr lang="ru-RU" sz="2000" dirty="0" err="1"/>
              <a:t>уявленні</a:t>
            </a:r>
            <a:r>
              <a:rPr lang="ru-RU" sz="2000" dirty="0"/>
              <a:t> про </a:t>
            </a:r>
            <a:r>
              <a:rPr lang="ru-RU" sz="2000" dirty="0" err="1"/>
              <a:t>комплексний</a:t>
            </a:r>
            <a:r>
              <a:rPr lang="ru-RU" sz="2000" dirty="0"/>
              <a:t> характер </a:t>
            </a:r>
            <a:r>
              <a:rPr lang="ru-RU" sz="2000" dirty="0" err="1"/>
              <a:t>досліджуваного</a:t>
            </a:r>
            <a:r>
              <a:rPr lang="ru-RU" sz="2000" dirty="0"/>
              <a:t> </a:t>
            </a:r>
            <a:r>
              <a:rPr lang="ru-RU" sz="2000" dirty="0" err="1"/>
              <a:t>явища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виявляється</a:t>
            </a:r>
            <a:r>
              <a:rPr lang="ru-RU" sz="2000" dirty="0"/>
              <a:t>, </a:t>
            </a:r>
            <a:r>
              <a:rPr lang="ru-RU" sz="2000" dirty="0" err="1"/>
              <a:t>зокрема</a:t>
            </a:r>
            <a:r>
              <a:rPr lang="ru-RU" sz="2000" dirty="0"/>
              <a:t>, у </a:t>
            </a:r>
            <a:r>
              <a:rPr lang="ru-RU" sz="2000" dirty="0" err="1"/>
              <a:t>взаємозв’язках</a:t>
            </a:r>
            <a:r>
              <a:rPr lang="ru-RU" sz="2000" dirty="0"/>
              <a:t> </a:t>
            </a:r>
            <a:r>
              <a:rPr lang="ru-RU" sz="2000" dirty="0" err="1"/>
              <a:t>між</a:t>
            </a:r>
            <a:r>
              <a:rPr lang="ru-RU" sz="2000" dirty="0"/>
              <a:t> </a:t>
            </a:r>
            <a:r>
              <a:rPr lang="ru-RU" sz="2000" dirty="0" err="1"/>
              <a:t>окремими</a:t>
            </a:r>
            <a:r>
              <a:rPr lang="ru-RU" sz="2000" dirty="0"/>
              <a:t> </a:t>
            </a:r>
            <a:r>
              <a:rPr lang="ru-RU" sz="2000" dirty="0" err="1"/>
              <a:t>його</a:t>
            </a:r>
            <a:r>
              <a:rPr lang="ru-RU" sz="2000" dirty="0"/>
              <a:t> </a:t>
            </a:r>
            <a:r>
              <a:rPr lang="ru-RU" sz="2000" dirty="0" err="1"/>
              <a:t>ознаками</a:t>
            </a:r>
            <a:r>
              <a:rPr lang="ru-RU" sz="2000" dirty="0"/>
              <a:t>. </a:t>
            </a:r>
            <a:endParaRPr lang="en-US" sz="2000" dirty="0"/>
          </a:p>
          <a:p>
            <a:r>
              <a:rPr lang="ru-RU" sz="2000" b="1" dirty="0"/>
              <a:t>Мета факторного </a:t>
            </a:r>
            <a:r>
              <a:rPr lang="ru-RU" sz="2000" b="1" dirty="0" err="1"/>
              <a:t>аналізу</a:t>
            </a:r>
            <a:r>
              <a:rPr lang="ru-RU" sz="2000" b="1" dirty="0"/>
              <a:t> </a:t>
            </a:r>
            <a:r>
              <a:rPr lang="ru-RU" sz="2000" dirty="0"/>
              <a:t>– </a:t>
            </a:r>
            <a:r>
              <a:rPr lang="ru-RU" sz="2000" dirty="0" err="1"/>
              <a:t>сконцентрувати</a:t>
            </a:r>
            <a:r>
              <a:rPr lang="ru-RU" sz="2000" dirty="0"/>
              <a:t> </a:t>
            </a:r>
            <a:r>
              <a:rPr lang="ru-RU" sz="2000" dirty="0" err="1"/>
              <a:t>вихідну</a:t>
            </a:r>
            <a:r>
              <a:rPr lang="ru-RU" sz="2000" dirty="0"/>
              <a:t> </a:t>
            </a:r>
            <a:r>
              <a:rPr lang="ru-RU" sz="2000" dirty="0" err="1"/>
              <a:t>інформацію</a:t>
            </a:r>
            <a:r>
              <a:rPr lang="ru-RU" sz="2000" dirty="0"/>
              <a:t>, </a:t>
            </a:r>
            <a:r>
              <a:rPr lang="ru-RU" sz="2000" dirty="0" err="1"/>
              <a:t>представлену</a:t>
            </a:r>
            <a:r>
              <a:rPr lang="ru-RU" sz="2000" dirty="0"/>
              <a:t> у </a:t>
            </a:r>
            <a:r>
              <a:rPr lang="ru-RU" sz="2000" dirty="0" err="1"/>
              <a:t>вигляді</a:t>
            </a:r>
            <a:r>
              <a:rPr lang="ru-RU" sz="2000" dirty="0"/>
              <a:t> </a:t>
            </a:r>
            <a:r>
              <a:rPr lang="ru-RU" sz="2000" dirty="0" err="1"/>
              <a:t>масиву</a:t>
            </a:r>
            <a:r>
              <a:rPr lang="ru-RU" sz="2000" dirty="0"/>
              <a:t> </a:t>
            </a:r>
            <a:r>
              <a:rPr lang="ru-RU" sz="2000" dirty="0" err="1"/>
              <a:t>даних</a:t>
            </a:r>
            <a:r>
              <a:rPr lang="ru-RU" sz="2000" dirty="0"/>
              <a:t> і </a:t>
            </a:r>
            <a:r>
              <a:rPr lang="ru-RU" sz="2000" dirty="0" err="1"/>
              <a:t>виразити</a:t>
            </a:r>
            <a:r>
              <a:rPr lang="ru-RU" sz="2000" dirty="0"/>
              <a:t> </a:t>
            </a:r>
            <a:r>
              <a:rPr lang="ru-RU" sz="2000" dirty="0" err="1"/>
              <a:t>якомога</a:t>
            </a:r>
            <a:r>
              <a:rPr lang="ru-RU" sz="2000" dirty="0"/>
              <a:t> </a:t>
            </a:r>
            <a:r>
              <a:rPr lang="ru-RU" sz="2000" dirty="0" err="1"/>
              <a:t>більшу</a:t>
            </a:r>
            <a:r>
              <a:rPr lang="ru-RU" sz="2000" dirty="0"/>
              <a:t> </a:t>
            </a:r>
            <a:r>
              <a:rPr lang="ru-RU" sz="2000" dirty="0" err="1"/>
              <a:t>кількість</a:t>
            </a:r>
            <a:r>
              <a:rPr lang="ru-RU" sz="2000" dirty="0"/>
              <a:t> </a:t>
            </a:r>
            <a:r>
              <a:rPr lang="ru-RU" sz="2000" dirty="0" err="1"/>
              <a:t>ознак</a:t>
            </a:r>
            <a:r>
              <a:rPr lang="ru-RU" sz="2000" dirty="0"/>
              <a:t> через </a:t>
            </a:r>
            <a:r>
              <a:rPr lang="ru-RU" sz="2000" dirty="0" err="1"/>
              <a:t>якомога</a:t>
            </a:r>
            <a:r>
              <a:rPr lang="ru-RU" sz="2000" dirty="0"/>
              <a:t> </a:t>
            </a:r>
            <a:r>
              <a:rPr lang="ru-RU" sz="2000" dirty="0" err="1"/>
              <a:t>меншу</a:t>
            </a:r>
            <a:r>
              <a:rPr lang="ru-RU" sz="2000" dirty="0"/>
              <a:t> </a:t>
            </a:r>
            <a:r>
              <a:rPr lang="ru-RU" sz="2000" dirty="0" err="1"/>
              <a:t>кількість</a:t>
            </a:r>
            <a:r>
              <a:rPr lang="ru-RU" sz="2000" dirty="0"/>
              <a:t> характеристик. </a:t>
            </a:r>
            <a:r>
              <a:rPr lang="ru-RU" sz="2000" dirty="0" err="1"/>
              <a:t>Вважається</a:t>
            </a:r>
            <a:r>
              <a:rPr lang="ru-RU" sz="2000" dirty="0"/>
              <a:t>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наймісткіші</a:t>
            </a:r>
            <a:r>
              <a:rPr lang="ru-RU" sz="2000" dirty="0"/>
              <a:t> характеристики і </a:t>
            </a:r>
            <a:r>
              <a:rPr lang="ru-RU" sz="2000" dirty="0" err="1"/>
              <a:t>будуть</a:t>
            </a:r>
            <a:r>
              <a:rPr lang="ru-RU" sz="2000" dirty="0"/>
              <a:t> </a:t>
            </a:r>
            <a:r>
              <a:rPr lang="ru-RU" sz="2000" dirty="0" err="1"/>
              <a:t>найсуттєвішими</a:t>
            </a:r>
            <a:r>
              <a:rPr lang="ru-RU" sz="2000" dirty="0"/>
              <a:t>. </a:t>
            </a:r>
            <a:r>
              <a:rPr lang="ru-RU" sz="2000" dirty="0" err="1"/>
              <a:t>Саме</a:t>
            </a:r>
            <a:r>
              <a:rPr lang="ru-RU" sz="2000" dirty="0"/>
              <a:t> </a:t>
            </a:r>
            <a:r>
              <a:rPr lang="ru-RU" sz="2000" dirty="0" err="1"/>
              <a:t>ці</a:t>
            </a:r>
            <a:r>
              <a:rPr lang="ru-RU" sz="2000" dirty="0"/>
              <a:t> </a:t>
            </a:r>
            <a:r>
              <a:rPr lang="ru-RU" sz="2000" dirty="0" err="1"/>
              <a:t>узагальнені</a:t>
            </a:r>
            <a:r>
              <a:rPr lang="ru-RU" sz="2000" dirty="0"/>
              <a:t> </a:t>
            </a:r>
            <a:r>
              <a:rPr lang="ru-RU" sz="2000" dirty="0" err="1"/>
              <a:t>місткі</a:t>
            </a:r>
            <a:r>
              <a:rPr lang="ru-RU" sz="2000" dirty="0"/>
              <a:t> характеристики і </a:t>
            </a:r>
            <a:r>
              <a:rPr lang="ru-RU" sz="2000" dirty="0" err="1"/>
              <a:t>називаються</a:t>
            </a:r>
            <a:r>
              <a:rPr lang="ru-RU" sz="2000" dirty="0"/>
              <a:t> </a:t>
            </a:r>
            <a:r>
              <a:rPr lang="ru-RU" sz="2000" b="1" dirty="0"/>
              <a:t>факторами</a:t>
            </a:r>
            <a:r>
              <a:rPr lang="ru-RU" sz="20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76698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8CDF4F-3AF1-47C4-A11B-AD8F90E79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Чотири</a:t>
            </a:r>
            <a:r>
              <a:rPr lang="ru-RU" dirty="0"/>
              <a:t>  напрямки ФА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411DC340-D849-42EE-AC65-B7C607EC09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sz="2400" dirty="0"/>
              <a:t>1. </a:t>
            </a:r>
            <a:r>
              <a:rPr lang="ru-RU" sz="2400" dirty="0" err="1"/>
              <a:t>Зменшення</a:t>
            </a:r>
            <a:r>
              <a:rPr lang="ru-RU" sz="2400" dirty="0"/>
              <a:t> </a:t>
            </a:r>
            <a:r>
              <a:rPr lang="ru-RU" sz="2400" dirty="0" err="1"/>
              <a:t>кількості</a:t>
            </a:r>
            <a:r>
              <a:rPr lang="ru-RU" sz="2400" dirty="0"/>
              <a:t> </a:t>
            </a:r>
            <a:r>
              <a:rPr lang="ru-RU" sz="2400" dirty="0" err="1"/>
              <a:t>змінних</a:t>
            </a:r>
            <a:r>
              <a:rPr lang="ru-RU" sz="2400" dirty="0"/>
              <a:t> (</a:t>
            </a:r>
            <a:r>
              <a:rPr lang="ru-RU" sz="2400" dirty="0" err="1"/>
              <a:t>редукція</a:t>
            </a:r>
            <a:r>
              <a:rPr lang="ru-RU" sz="2400" dirty="0"/>
              <a:t> </a:t>
            </a:r>
            <a:r>
              <a:rPr lang="ru-RU" sz="2400" dirty="0" err="1"/>
              <a:t>даних</a:t>
            </a:r>
            <a:r>
              <a:rPr lang="ru-RU" sz="2400" dirty="0"/>
              <a:t>). </a:t>
            </a:r>
          </a:p>
          <a:p>
            <a:r>
              <a:rPr lang="ru-RU" sz="2400" dirty="0"/>
              <a:t>2. </a:t>
            </a:r>
            <a:r>
              <a:rPr lang="ru-RU" sz="2400" dirty="0" err="1"/>
              <a:t>Групування</a:t>
            </a:r>
            <a:r>
              <a:rPr lang="ru-RU" sz="2400" dirty="0"/>
              <a:t>, </a:t>
            </a:r>
            <a:r>
              <a:rPr lang="ru-RU" sz="2400" dirty="0" err="1"/>
              <a:t>класифікація</a:t>
            </a:r>
            <a:r>
              <a:rPr lang="ru-RU" sz="2400" dirty="0"/>
              <a:t> та компактна </a:t>
            </a:r>
            <a:r>
              <a:rPr lang="ru-RU" sz="2400" dirty="0" err="1"/>
              <a:t>візуалізація</a:t>
            </a:r>
            <a:r>
              <a:rPr lang="ru-RU" sz="2400" dirty="0"/>
              <a:t> </a:t>
            </a:r>
            <a:r>
              <a:rPr lang="ru-RU" sz="2400" dirty="0" err="1"/>
              <a:t>даних</a:t>
            </a:r>
            <a:r>
              <a:rPr lang="ru-RU" sz="2400" dirty="0"/>
              <a:t>. </a:t>
            </a:r>
          </a:p>
          <a:p>
            <a:r>
              <a:rPr lang="ru-RU" sz="2400" dirty="0"/>
              <a:t>3. </a:t>
            </a:r>
            <a:r>
              <a:rPr lang="ru-RU" sz="2400" dirty="0" err="1"/>
              <a:t>Пошук</a:t>
            </a:r>
            <a:r>
              <a:rPr lang="ru-RU" sz="2400" dirty="0"/>
              <a:t> </a:t>
            </a:r>
            <a:r>
              <a:rPr lang="ru-RU" sz="2400" dirty="0" err="1"/>
              <a:t>прихованих</a:t>
            </a:r>
            <a:r>
              <a:rPr lang="ru-RU" sz="2400" dirty="0"/>
              <a:t> </a:t>
            </a:r>
            <a:r>
              <a:rPr lang="ru-RU" sz="2400" dirty="0" err="1"/>
              <a:t>змінних</a:t>
            </a:r>
            <a:r>
              <a:rPr lang="ru-RU" sz="2400" dirty="0"/>
              <a:t>. </a:t>
            </a:r>
          </a:p>
          <a:p>
            <a:r>
              <a:rPr lang="ru-RU" sz="2400" dirty="0"/>
              <a:t>4. </a:t>
            </a:r>
            <a:r>
              <a:rPr lang="ru-RU" sz="2400" dirty="0" err="1"/>
              <a:t>Генерація</a:t>
            </a:r>
            <a:r>
              <a:rPr lang="ru-RU" sz="2400" dirty="0"/>
              <a:t> </a:t>
            </a:r>
            <a:r>
              <a:rPr lang="ru-RU" sz="2400" dirty="0" err="1"/>
              <a:t>нових</a:t>
            </a:r>
            <a:r>
              <a:rPr lang="ru-RU" sz="2400" dirty="0"/>
              <a:t> </a:t>
            </a:r>
            <a:r>
              <a:rPr lang="ru-RU" sz="2400" dirty="0" err="1"/>
              <a:t>ідей</a:t>
            </a:r>
            <a:r>
              <a:rPr lang="ru-RU" dirty="0"/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0692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53F144-FC87-4E59-B149-801B7DD17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596900"/>
            <a:ext cx="11087100" cy="1083732"/>
          </a:xfrm>
        </p:spPr>
        <p:txBody>
          <a:bodyPr/>
          <a:lstStyle/>
          <a:p>
            <a:pPr algn="ctr"/>
            <a:r>
              <a:rPr lang="ru-RU" i="1" dirty="0"/>
              <a:t>ПІДГОТОВКА ДАНИХ ДО ФАКТОРНОГО АНАЛІЗУ </a:t>
            </a:r>
            <a:endParaRPr lang="ru-RU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BAF6BB70-4FC7-4014-A956-38336B6320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2235200"/>
            <a:ext cx="11087100" cy="4025900"/>
          </a:xfrm>
        </p:spPr>
        <p:txBody>
          <a:bodyPr>
            <a:noAutofit/>
          </a:bodyPr>
          <a:lstStyle/>
          <a:p>
            <a:r>
              <a:rPr lang="ru-RU" sz="2000" dirty="0" err="1"/>
              <a:t>Факторний</a:t>
            </a:r>
            <a:r>
              <a:rPr lang="ru-RU" sz="2000" dirty="0"/>
              <a:t> </a:t>
            </a:r>
            <a:r>
              <a:rPr lang="ru-RU" sz="2000" dirty="0" err="1"/>
              <a:t>аналіз</a:t>
            </a:r>
            <a:r>
              <a:rPr lang="ru-RU" sz="2000" dirty="0"/>
              <a:t> </a:t>
            </a:r>
            <a:r>
              <a:rPr lang="ru-RU" sz="2000" dirty="0" err="1"/>
              <a:t>спирається</a:t>
            </a:r>
            <a:r>
              <a:rPr lang="ru-RU" sz="2000" dirty="0"/>
              <a:t> на </a:t>
            </a:r>
            <a:r>
              <a:rPr lang="ru-RU" sz="2000" dirty="0" err="1"/>
              <a:t>обчислення</a:t>
            </a:r>
            <a:r>
              <a:rPr lang="ru-RU" sz="2000" dirty="0"/>
              <a:t> </a:t>
            </a:r>
            <a:r>
              <a:rPr lang="ru-RU" sz="2000" dirty="0" err="1"/>
              <a:t>коефіцієнтів</a:t>
            </a:r>
            <a:r>
              <a:rPr lang="ru-RU" sz="2000" dirty="0"/>
              <a:t> </a:t>
            </a:r>
            <a:r>
              <a:rPr lang="ru-RU" sz="2000" dirty="0" err="1"/>
              <a:t>кореляції</a:t>
            </a:r>
            <a:r>
              <a:rPr lang="ru-RU" sz="2000" dirty="0"/>
              <a:t> </a:t>
            </a:r>
            <a:r>
              <a:rPr lang="ru-RU" sz="2000" dirty="0" err="1"/>
              <a:t>між</a:t>
            </a:r>
            <a:r>
              <a:rPr lang="ru-RU" sz="2000" dirty="0"/>
              <a:t> </a:t>
            </a:r>
            <a:r>
              <a:rPr lang="ru-RU" sz="2000" dirty="0" err="1"/>
              <a:t>змінними</a:t>
            </a:r>
            <a:r>
              <a:rPr lang="ru-RU" sz="2000" dirty="0"/>
              <a:t>:</a:t>
            </a:r>
          </a:p>
          <a:p>
            <a:endParaRPr lang="ru-RU" sz="2000" dirty="0"/>
          </a:p>
          <a:p>
            <a:r>
              <a:rPr lang="ru-RU" sz="2000" dirty="0"/>
              <a:t>1. </a:t>
            </a:r>
            <a:r>
              <a:rPr lang="ru-RU" sz="2000" dirty="0" err="1"/>
              <a:t>Масив</a:t>
            </a:r>
            <a:r>
              <a:rPr lang="ru-RU" sz="2000" dirty="0"/>
              <a:t> повинен бути представлений у </a:t>
            </a:r>
            <a:r>
              <a:rPr lang="ru-RU" sz="2000" dirty="0" err="1"/>
              <a:t>вигляді</a:t>
            </a:r>
            <a:r>
              <a:rPr lang="ru-RU" sz="2000" dirty="0"/>
              <a:t> </a:t>
            </a:r>
            <a:r>
              <a:rPr lang="ru-RU" sz="2000" dirty="0" err="1"/>
              <a:t>двовимірної</a:t>
            </a:r>
            <a:r>
              <a:rPr lang="ru-RU" sz="2000" dirty="0"/>
              <a:t> </a:t>
            </a:r>
            <a:r>
              <a:rPr lang="ru-RU" sz="2000" dirty="0" err="1"/>
              <a:t>матриці</a:t>
            </a:r>
            <a:r>
              <a:rPr lang="ru-RU" sz="2000" dirty="0"/>
              <a:t>. </a:t>
            </a:r>
          </a:p>
          <a:p>
            <a:r>
              <a:rPr lang="ru-RU" sz="2000" dirty="0"/>
              <a:t>2. У </a:t>
            </a:r>
            <a:r>
              <a:rPr lang="ru-RU" sz="2000" dirty="0" err="1"/>
              <a:t>стовпчиках</a:t>
            </a:r>
            <a:r>
              <a:rPr lang="ru-RU" sz="2000" dirty="0"/>
              <a:t> </a:t>
            </a:r>
            <a:r>
              <a:rPr lang="ru-RU" sz="2000" dirty="0" err="1"/>
              <a:t>матриці</a:t>
            </a:r>
            <a:r>
              <a:rPr lang="ru-RU" sz="2000" dirty="0"/>
              <a:t> </a:t>
            </a:r>
            <a:r>
              <a:rPr lang="ru-RU" sz="2000" dirty="0" err="1"/>
              <a:t>повинні</a:t>
            </a:r>
            <a:r>
              <a:rPr lang="ru-RU" sz="2000" dirty="0"/>
              <a:t> бути </a:t>
            </a:r>
            <a:r>
              <a:rPr lang="ru-RU" sz="2000" dirty="0" err="1"/>
              <a:t>занесені</a:t>
            </a:r>
            <a:r>
              <a:rPr lang="ru-RU" sz="2000" dirty="0"/>
              <a:t> </a:t>
            </a:r>
            <a:r>
              <a:rPr lang="ru-RU" sz="2000" dirty="0" err="1"/>
              <a:t>аналізовані</a:t>
            </a:r>
            <a:r>
              <a:rPr lang="ru-RU" sz="2000" dirty="0"/>
              <a:t> </a:t>
            </a:r>
            <a:r>
              <a:rPr lang="ru-RU" sz="2000" dirty="0" err="1"/>
              <a:t>змінні</a:t>
            </a:r>
            <a:r>
              <a:rPr lang="ru-RU" sz="2000" dirty="0"/>
              <a:t>, а в рядках – </a:t>
            </a:r>
            <a:r>
              <a:rPr lang="ru-RU" sz="2000" dirty="0" err="1"/>
              <a:t>значення</a:t>
            </a:r>
            <a:r>
              <a:rPr lang="ru-RU" sz="2000" dirty="0"/>
              <a:t> </a:t>
            </a:r>
            <a:r>
              <a:rPr lang="ru-RU" sz="2000" dirty="0" err="1"/>
              <a:t>цих</a:t>
            </a:r>
            <a:r>
              <a:rPr lang="ru-RU" sz="2000" dirty="0"/>
              <a:t> </a:t>
            </a:r>
            <a:r>
              <a:rPr lang="ru-RU" sz="2000" dirty="0" err="1"/>
              <a:t>змінних</a:t>
            </a:r>
            <a:r>
              <a:rPr lang="ru-RU" sz="2000" dirty="0"/>
              <a:t>. </a:t>
            </a:r>
          </a:p>
          <a:p>
            <a:r>
              <a:rPr lang="ru-RU" sz="2000" dirty="0"/>
              <a:t>3. У </a:t>
            </a:r>
            <a:r>
              <a:rPr lang="ru-RU" sz="2000" dirty="0" err="1"/>
              <a:t>матриці</a:t>
            </a:r>
            <a:r>
              <a:rPr lang="ru-RU" sz="2000" dirty="0"/>
              <a:t> не повинно бути </a:t>
            </a:r>
            <a:r>
              <a:rPr lang="ru-RU" sz="2000" dirty="0" err="1"/>
              <a:t>пропусків</a:t>
            </a:r>
            <a:r>
              <a:rPr lang="ru-RU" sz="2000" dirty="0"/>
              <a:t>. </a:t>
            </a:r>
          </a:p>
          <a:p>
            <a:r>
              <a:rPr lang="ru-RU" sz="2000" dirty="0"/>
              <a:t>4. </a:t>
            </a:r>
            <a:r>
              <a:rPr lang="ru-RU" sz="2000" dirty="0" err="1"/>
              <a:t>Бажано</a:t>
            </a:r>
            <a:r>
              <a:rPr lang="ru-RU" sz="2000" dirty="0"/>
              <a:t>, </a:t>
            </a:r>
            <a:r>
              <a:rPr lang="ru-RU" sz="2000" dirty="0" err="1"/>
              <a:t>щоб</a:t>
            </a:r>
            <a:r>
              <a:rPr lang="ru-RU" sz="2000" dirty="0"/>
              <a:t> </a:t>
            </a:r>
            <a:r>
              <a:rPr lang="ru-RU" sz="2000" dirty="0" err="1"/>
              <a:t>кількість</a:t>
            </a:r>
            <a:r>
              <a:rPr lang="ru-RU" sz="2000" dirty="0"/>
              <a:t> </a:t>
            </a:r>
            <a:r>
              <a:rPr lang="ru-RU" sz="2000" dirty="0" err="1"/>
              <a:t>рядків</a:t>
            </a:r>
            <a:r>
              <a:rPr lang="ru-RU" sz="2000" dirty="0"/>
              <a:t> </a:t>
            </a:r>
            <a:r>
              <a:rPr lang="ru-RU" sz="2000" dirty="0" err="1"/>
              <a:t>була</a:t>
            </a:r>
            <a:r>
              <a:rPr lang="ru-RU" sz="2000" dirty="0"/>
              <a:t> </a:t>
            </a:r>
            <a:r>
              <a:rPr lang="ru-RU" sz="2000" dirty="0" err="1"/>
              <a:t>більшою</a:t>
            </a:r>
            <a:r>
              <a:rPr lang="ru-RU" sz="2000" dirty="0"/>
              <a:t> за </a:t>
            </a:r>
            <a:r>
              <a:rPr lang="ru-RU" sz="2000" dirty="0" err="1"/>
              <a:t>кількість</a:t>
            </a:r>
            <a:r>
              <a:rPr lang="ru-RU" sz="2000" dirty="0"/>
              <a:t> </a:t>
            </a:r>
            <a:r>
              <a:rPr lang="ru-RU" sz="2000" dirty="0" err="1"/>
              <a:t>стовпчиків</a:t>
            </a:r>
            <a:r>
              <a:rPr lang="ru-RU" sz="2000" dirty="0"/>
              <a:t>. </a:t>
            </a:r>
          </a:p>
          <a:p>
            <a:r>
              <a:rPr lang="ru-RU" sz="2000" dirty="0"/>
              <a:t>5. </a:t>
            </a:r>
            <a:r>
              <a:rPr lang="ru-RU" sz="2000" dirty="0" err="1"/>
              <a:t>Кількість</a:t>
            </a:r>
            <a:r>
              <a:rPr lang="ru-RU" sz="2000" dirty="0"/>
              <a:t> </a:t>
            </a:r>
            <a:r>
              <a:rPr lang="ru-RU" sz="2000" dirty="0" err="1"/>
              <a:t>змінних</a:t>
            </a:r>
            <a:r>
              <a:rPr lang="ru-RU" sz="2000" dirty="0"/>
              <a:t> (</a:t>
            </a:r>
            <a:r>
              <a:rPr lang="ru-RU" sz="2000" dirty="0" err="1"/>
              <a:t>стовпчиків</a:t>
            </a:r>
            <a:r>
              <a:rPr lang="ru-RU" sz="2000" dirty="0"/>
              <a:t>) повинна бути </a:t>
            </a:r>
            <a:r>
              <a:rPr lang="ru-RU" sz="2000" dirty="0" err="1"/>
              <a:t>достатньо</a:t>
            </a:r>
            <a:r>
              <a:rPr lang="ru-RU" sz="2000" dirty="0"/>
              <a:t> великою (</a:t>
            </a:r>
            <a:r>
              <a:rPr lang="ru-RU" sz="2000" dirty="0" err="1"/>
              <a:t>більше</a:t>
            </a:r>
            <a:r>
              <a:rPr lang="ru-RU" sz="2000" dirty="0"/>
              <a:t> 10). </a:t>
            </a:r>
          </a:p>
          <a:p>
            <a:pPr marL="0" indent="0">
              <a:buNone/>
            </a:pPr>
            <a:r>
              <a:rPr lang="ru-RU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11544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D5F030-7465-4CBC-9DC0-2E47C83A0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723900"/>
            <a:ext cx="8761413" cy="1612900"/>
          </a:xfrm>
        </p:spPr>
        <p:txBody>
          <a:bodyPr/>
          <a:lstStyle/>
          <a:p>
            <a:r>
              <a:rPr lang="ru-RU" dirty="0"/>
              <a:t>Приклад: </a:t>
            </a:r>
            <a:r>
              <a:rPr lang="ru-RU" dirty="0" err="1"/>
              <a:t>Сприймання</a:t>
            </a:r>
            <a:r>
              <a:rPr lang="ru-RU" dirty="0"/>
              <a:t> </a:t>
            </a:r>
            <a:r>
              <a:rPr lang="ru-RU" dirty="0" err="1"/>
              <a:t>підлітком</a:t>
            </a:r>
            <a:r>
              <a:rPr lang="ru-RU" dirty="0"/>
              <a:t> </a:t>
            </a:r>
            <a:r>
              <a:rPr lang="ru-RU" dirty="0" err="1"/>
              <a:t>свого</a:t>
            </a:r>
            <a:r>
              <a:rPr lang="ru-RU" dirty="0"/>
              <a:t> значимого </a:t>
            </a:r>
            <a:r>
              <a:rPr lang="ru-RU" dirty="0" err="1"/>
              <a:t>оточення</a:t>
            </a:r>
            <a:r>
              <a:rPr lang="ru-RU" dirty="0"/>
              <a:t> </a:t>
            </a:r>
            <a:r>
              <a:rPr lang="uk-UA" dirty="0"/>
              <a:t>        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EC756FAE-6DCD-4D02-81D9-A344589FB97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1448705"/>
              </p:ext>
            </p:extLst>
          </p:nvPr>
        </p:nvGraphicFramePr>
        <p:xfrm>
          <a:off x="1155700" y="2603500"/>
          <a:ext cx="10439401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8600">
                  <a:extLst>
                    <a:ext uri="{9D8B030D-6E8A-4147-A177-3AD203B41FA5}">
                      <a16:colId xmlns:a16="http://schemas.microsoft.com/office/drawing/2014/main" val="3939444994"/>
                    </a:ext>
                  </a:extLst>
                </a:gridCol>
                <a:gridCol w="1003300">
                  <a:extLst>
                    <a:ext uri="{9D8B030D-6E8A-4147-A177-3AD203B41FA5}">
                      <a16:colId xmlns:a16="http://schemas.microsoft.com/office/drawing/2014/main" val="568767705"/>
                    </a:ext>
                  </a:extLst>
                </a:gridCol>
                <a:gridCol w="1092200">
                  <a:extLst>
                    <a:ext uri="{9D8B030D-6E8A-4147-A177-3AD203B41FA5}">
                      <a16:colId xmlns:a16="http://schemas.microsoft.com/office/drawing/2014/main" val="300276515"/>
                    </a:ext>
                  </a:extLst>
                </a:gridCol>
                <a:gridCol w="1511300">
                  <a:extLst>
                    <a:ext uri="{9D8B030D-6E8A-4147-A177-3AD203B41FA5}">
                      <a16:colId xmlns:a16="http://schemas.microsoft.com/office/drawing/2014/main" val="954600946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3791369483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8463740"/>
                    </a:ext>
                  </a:extLst>
                </a:gridCol>
                <a:gridCol w="1244601">
                  <a:extLst>
                    <a:ext uri="{9D8B030D-6E8A-4147-A177-3AD203B41FA5}">
                      <a16:colId xmlns:a16="http://schemas.microsoft.com/office/drawing/2014/main" val="41284664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Якість</a:t>
                      </a:r>
                      <a:r>
                        <a:rPr lang="ru-RU" sz="18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мати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батько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брат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сестра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/>
                        <a:t>друг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54299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/>
                        <a:t>Досягнення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4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0164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/>
                        <a:t>Мудрість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71532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/>
                        <a:t>Чіткість планів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2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19828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/>
                        <a:t>Пошук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6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95153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/>
                        <a:t>Рух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6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1848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/>
                        <a:t>Досягнення вищого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5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1364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/>
                        <a:t>Визначеність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2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4450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uk-UA" sz="1400" dirty="0"/>
                        <a:t>Хитрість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9565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4150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40A573-66A3-4CBD-AEFD-873B9DD4C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1 </a:t>
            </a:r>
            <a:r>
              <a:rPr lang="ru-RU" b="1" dirty="0" err="1"/>
              <a:t>крок</a:t>
            </a:r>
            <a:r>
              <a:rPr lang="ru-RU" b="1" dirty="0"/>
              <a:t>: </a:t>
            </a:r>
            <a:r>
              <a:rPr lang="ru-RU" dirty="0"/>
              <a:t>КОРЕЛЯЦІЙНИЙ АНАЛІЗ 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43909483-42F4-4A47-B6B7-3376806A2E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500"/>
            <a:ext cx="10287746" cy="3416300"/>
          </a:xfrm>
        </p:spPr>
        <p:txBody>
          <a:bodyPr/>
          <a:lstStyle/>
          <a:p>
            <a:r>
              <a:rPr lang="ru-RU" dirty="0" err="1"/>
              <a:t>Якщо</a:t>
            </a:r>
            <a:r>
              <a:rPr lang="ru-RU" dirty="0"/>
              <a:t> </a:t>
            </a:r>
            <a:r>
              <a:rPr lang="ru-RU" dirty="0" err="1"/>
              <a:t>досліджуваний</a:t>
            </a:r>
            <a:r>
              <a:rPr lang="ru-RU" dirty="0"/>
              <a:t> </a:t>
            </a:r>
            <a:r>
              <a:rPr lang="ru-RU" dirty="0" err="1"/>
              <a:t>оцінював</a:t>
            </a:r>
            <a:r>
              <a:rPr lang="ru-RU" dirty="0"/>
              <a:t> </a:t>
            </a:r>
            <a:r>
              <a:rPr lang="ru-RU" dirty="0" err="1"/>
              <a:t>значимих</a:t>
            </a:r>
            <a:r>
              <a:rPr lang="ru-RU" dirty="0"/>
              <a:t> </a:t>
            </a:r>
            <a:r>
              <a:rPr lang="ru-RU" dirty="0" err="1"/>
              <a:t>осіб</a:t>
            </a:r>
            <a:r>
              <a:rPr lang="ru-RU" dirty="0"/>
              <a:t>, то для </a:t>
            </a:r>
            <a:r>
              <a:rPr lang="ru-RU" dirty="0" err="1"/>
              <a:t>обробки</a:t>
            </a:r>
            <a:r>
              <a:rPr lang="ru-RU" dirty="0"/>
              <a:t> </a:t>
            </a:r>
            <a:r>
              <a:rPr lang="ru-RU" dirty="0" err="1"/>
              <a:t>даних</a:t>
            </a:r>
            <a:r>
              <a:rPr lang="ru-RU" dirty="0"/>
              <a:t> </a:t>
            </a:r>
            <a:r>
              <a:rPr lang="ru-RU" dirty="0" err="1"/>
              <a:t>слід</a:t>
            </a:r>
            <a:r>
              <a:rPr lang="ru-RU" dirty="0"/>
              <a:t> </a:t>
            </a:r>
            <a:r>
              <a:rPr lang="ru-RU" dirty="0" err="1"/>
              <a:t>використати</a:t>
            </a:r>
            <a:r>
              <a:rPr lang="ru-RU" dirty="0"/>
              <a:t> </a:t>
            </a:r>
            <a:r>
              <a:rPr lang="ru-RU" dirty="0" err="1"/>
              <a:t>коефіцієнт</a:t>
            </a:r>
            <a:r>
              <a:rPr lang="ru-RU" dirty="0"/>
              <a:t> </a:t>
            </a:r>
            <a:r>
              <a:rPr lang="ru-RU" dirty="0" err="1">
                <a:solidFill>
                  <a:schemeClr val="tx1"/>
                </a:solidFill>
              </a:rPr>
              <a:t>кореляції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Пірсона</a:t>
            </a:r>
            <a:r>
              <a:rPr lang="ru-RU" dirty="0"/>
              <a:t>. </a:t>
            </a:r>
          </a:p>
          <a:p>
            <a:r>
              <a:rPr lang="ru-RU" dirty="0" err="1"/>
              <a:t>Якщо</a:t>
            </a:r>
            <a:r>
              <a:rPr lang="ru-RU" dirty="0"/>
              <a:t> </a:t>
            </a:r>
            <a:r>
              <a:rPr lang="ru-RU" dirty="0" err="1"/>
              <a:t>досліджуваний</a:t>
            </a:r>
            <a:r>
              <a:rPr lang="ru-RU" dirty="0"/>
              <a:t> </a:t>
            </a:r>
            <a:r>
              <a:rPr lang="ru-RU" dirty="0" err="1"/>
              <a:t>ранжував</a:t>
            </a:r>
            <a:r>
              <a:rPr lang="ru-RU" dirty="0"/>
              <a:t> </a:t>
            </a:r>
            <a:r>
              <a:rPr lang="ru-RU" dirty="0" err="1"/>
              <a:t>значимих</a:t>
            </a:r>
            <a:r>
              <a:rPr lang="ru-RU" dirty="0"/>
              <a:t> </a:t>
            </a:r>
            <a:r>
              <a:rPr lang="ru-RU" dirty="0" err="1"/>
              <a:t>осіб</a:t>
            </a:r>
            <a:r>
              <a:rPr lang="ru-RU" dirty="0"/>
              <a:t>, то для </a:t>
            </a:r>
            <a:r>
              <a:rPr lang="ru-RU" dirty="0" err="1"/>
              <a:t>обробки</a:t>
            </a:r>
            <a:r>
              <a:rPr lang="ru-RU" dirty="0"/>
              <a:t> </a:t>
            </a:r>
            <a:r>
              <a:rPr lang="ru-RU" dirty="0" err="1"/>
              <a:t>слід</a:t>
            </a:r>
            <a:r>
              <a:rPr lang="ru-RU" dirty="0"/>
              <a:t> </a:t>
            </a:r>
            <a:r>
              <a:rPr lang="ru-RU" dirty="0" err="1"/>
              <a:t>використати</a:t>
            </a:r>
            <a:r>
              <a:rPr lang="ru-RU" dirty="0"/>
              <a:t> </a:t>
            </a:r>
            <a:r>
              <a:rPr lang="ru-RU" dirty="0" err="1"/>
              <a:t>коефіцієнт</a:t>
            </a:r>
            <a:r>
              <a:rPr lang="ru-RU" dirty="0"/>
              <a:t> </a:t>
            </a:r>
            <a:r>
              <a:rPr lang="ru-RU" dirty="0" err="1"/>
              <a:t>кореляції</a:t>
            </a:r>
            <a:r>
              <a:rPr lang="ru-RU" dirty="0"/>
              <a:t> </a:t>
            </a:r>
            <a:r>
              <a:rPr lang="ru-RU" dirty="0" err="1"/>
              <a:t>Спірмена</a:t>
            </a:r>
            <a:r>
              <a:rPr lang="ru-RU" dirty="0"/>
              <a:t> </a:t>
            </a:r>
          </a:p>
          <a:p>
            <a:r>
              <a:rPr lang="ru-RU" b="1" dirty="0" err="1"/>
              <a:t>Коефіцієнти</a:t>
            </a:r>
            <a:r>
              <a:rPr lang="ru-RU" b="1" dirty="0"/>
              <a:t> </a:t>
            </a:r>
            <a:r>
              <a:rPr lang="ru-RU" b="1" dirty="0" err="1"/>
              <a:t>кореляції</a:t>
            </a:r>
            <a:r>
              <a:rPr lang="ru-RU" b="1" dirty="0"/>
              <a:t> </a:t>
            </a:r>
            <a:r>
              <a:rPr lang="ru-RU" b="1" dirty="0" err="1"/>
              <a:t>обчислюють</a:t>
            </a:r>
            <a:r>
              <a:rPr lang="ru-RU" b="1" dirty="0"/>
              <a:t> </a:t>
            </a:r>
            <a:r>
              <a:rPr lang="ru-RU" b="1" dirty="0" err="1"/>
              <a:t>між</a:t>
            </a:r>
            <a:r>
              <a:rPr lang="ru-RU" b="1" dirty="0"/>
              <a:t> рядками </a:t>
            </a:r>
            <a:r>
              <a:rPr lang="ru-RU" b="1" dirty="0" err="1"/>
              <a:t>заповненої</a:t>
            </a:r>
            <a:r>
              <a:rPr lang="ru-RU" b="1" dirty="0"/>
              <a:t> </a:t>
            </a:r>
            <a:r>
              <a:rPr lang="ru-RU" b="1" dirty="0" err="1"/>
              <a:t>матриці</a:t>
            </a:r>
            <a:r>
              <a:rPr lang="ru-RU" b="1" dirty="0"/>
              <a:t>. </a:t>
            </a:r>
            <a:endParaRPr lang="ru-RU" dirty="0"/>
          </a:p>
          <a:p>
            <a:r>
              <a:rPr lang="ru-RU" dirty="0"/>
              <a:t>У </a:t>
            </a:r>
            <a:r>
              <a:rPr lang="ru-RU" dirty="0" err="1"/>
              <a:t>нашому</a:t>
            </a:r>
            <a:r>
              <a:rPr lang="ru-RU" dirty="0"/>
              <a:t> </a:t>
            </a:r>
            <a:r>
              <a:rPr lang="ru-RU" dirty="0" err="1"/>
              <a:t>випадку</a:t>
            </a:r>
            <a:r>
              <a:rPr lang="ru-RU" dirty="0"/>
              <a:t> </a:t>
            </a:r>
            <a:r>
              <a:rPr lang="ru-RU" dirty="0" err="1"/>
              <a:t>досліджуваний</a:t>
            </a:r>
            <a:r>
              <a:rPr lang="ru-RU" dirty="0"/>
              <a:t> </a:t>
            </a:r>
            <a:r>
              <a:rPr lang="ru-RU" dirty="0" err="1"/>
              <a:t>ранжував</a:t>
            </a:r>
            <a:r>
              <a:rPr lang="ru-RU" dirty="0"/>
              <a:t> </a:t>
            </a:r>
            <a:r>
              <a:rPr lang="ru-RU" dirty="0" err="1"/>
              <a:t>значимих</a:t>
            </a:r>
            <a:r>
              <a:rPr lang="ru-RU" dirty="0"/>
              <a:t> </a:t>
            </a:r>
            <a:r>
              <a:rPr lang="ru-RU" dirty="0" err="1"/>
              <a:t>осіб</a:t>
            </a:r>
            <a:r>
              <a:rPr lang="ru-RU" dirty="0"/>
              <a:t>, а тому ми провели </a:t>
            </a:r>
            <a:r>
              <a:rPr lang="ru-RU" dirty="0" err="1"/>
              <a:t>обчислення</a:t>
            </a:r>
            <a:r>
              <a:rPr lang="ru-RU" dirty="0"/>
              <a:t> з </a:t>
            </a:r>
            <a:r>
              <a:rPr lang="ru-RU" dirty="0" err="1"/>
              <a:t>допомогою</a:t>
            </a:r>
            <a:r>
              <a:rPr lang="ru-RU" dirty="0"/>
              <a:t> </a:t>
            </a:r>
            <a:r>
              <a:rPr lang="ru-RU" dirty="0" err="1"/>
              <a:t>коефіцієнта</a:t>
            </a:r>
            <a:r>
              <a:rPr lang="ru-RU" dirty="0"/>
              <a:t> </a:t>
            </a:r>
            <a:r>
              <a:rPr lang="ru-RU" dirty="0" err="1"/>
              <a:t>рангової</a:t>
            </a:r>
            <a:r>
              <a:rPr lang="ru-RU" dirty="0"/>
              <a:t> </a:t>
            </a:r>
            <a:r>
              <a:rPr lang="ru-RU" dirty="0" err="1"/>
              <a:t>кореляції</a:t>
            </a:r>
            <a:r>
              <a:rPr lang="ru-RU" dirty="0"/>
              <a:t>, і </a:t>
            </a:r>
            <a:r>
              <a:rPr lang="ru-RU" dirty="0" err="1"/>
              <a:t>отримали</a:t>
            </a:r>
            <a:r>
              <a:rPr lang="ru-RU" dirty="0"/>
              <a:t> </a:t>
            </a:r>
            <a:r>
              <a:rPr lang="ru-RU" dirty="0" err="1"/>
              <a:t>такі</a:t>
            </a:r>
            <a:r>
              <a:rPr lang="ru-RU" dirty="0"/>
              <a:t> </a:t>
            </a:r>
            <a:r>
              <a:rPr lang="ru-RU" dirty="0" err="1"/>
              <a:t>результати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2501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EC756FAE-6DCD-4D02-81D9-A344589FB97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4316980"/>
              </p:ext>
            </p:extLst>
          </p:nvPr>
        </p:nvGraphicFramePr>
        <p:xfrm>
          <a:off x="774700" y="787400"/>
          <a:ext cx="10324356" cy="5803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8875">
                  <a:extLst>
                    <a:ext uri="{9D8B030D-6E8A-4147-A177-3AD203B41FA5}">
                      <a16:colId xmlns:a16="http://schemas.microsoft.com/office/drawing/2014/main" val="3939444994"/>
                    </a:ext>
                  </a:extLst>
                </a:gridCol>
                <a:gridCol w="800416">
                  <a:extLst>
                    <a:ext uri="{9D8B030D-6E8A-4147-A177-3AD203B41FA5}">
                      <a16:colId xmlns:a16="http://schemas.microsoft.com/office/drawing/2014/main" val="568767705"/>
                    </a:ext>
                  </a:extLst>
                </a:gridCol>
                <a:gridCol w="871339">
                  <a:extLst>
                    <a:ext uri="{9D8B030D-6E8A-4147-A177-3AD203B41FA5}">
                      <a16:colId xmlns:a16="http://schemas.microsoft.com/office/drawing/2014/main" val="300276515"/>
                    </a:ext>
                  </a:extLst>
                </a:gridCol>
                <a:gridCol w="1205690">
                  <a:extLst>
                    <a:ext uri="{9D8B030D-6E8A-4147-A177-3AD203B41FA5}">
                      <a16:colId xmlns:a16="http://schemas.microsoft.com/office/drawing/2014/main" val="954600946"/>
                    </a:ext>
                  </a:extLst>
                </a:gridCol>
                <a:gridCol w="1084108">
                  <a:extLst>
                    <a:ext uri="{9D8B030D-6E8A-4147-A177-3AD203B41FA5}">
                      <a16:colId xmlns:a16="http://schemas.microsoft.com/office/drawing/2014/main" val="3791369483"/>
                    </a:ext>
                  </a:extLst>
                </a:gridCol>
                <a:gridCol w="1165162">
                  <a:extLst>
                    <a:ext uri="{9D8B030D-6E8A-4147-A177-3AD203B41FA5}">
                      <a16:colId xmlns:a16="http://schemas.microsoft.com/office/drawing/2014/main" val="1028463740"/>
                    </a:ext>
                  </a:extLst>
                </a:gridCol>
                <a:gridCol w="992922">
                  <a:extLst>
                    <a:ext uri="{9D8B030D-6E8A-4147-A177-3AD203B41FA5}">
                      <a16:colId xmlns:a16="http://schemas.microsoft.com/office/drawing/2014/main" val="4128466496"/>
                    </a:ext>
                  </a:extLst>
                </a:gridCol>
                <a:gridCol w="992922">
                  <a:extLst>
                    <a:ext uri="{9D8B030D-6E8A-4147-A177-3AD203B41FA5}">
                      <a16:colId xmlns:a16="http://schemas.microsoft.com/office/drawing/2014/main" val="3024901519"/>
                    </a:ext>
                  </a:extLst>
                </a:gridCol>
                <a:gridCol w="992922">
                  <a:extLst>
                    <a:ext uri="{9D8B030D-6E8A-4147-A177-3AD203B41FA5}">
                      <a16:colId xmlns:a16="http://schemas.microsoft.com/office/drawing/2014/main" val="3374788554"/>
                    </a:ext>
                  </a:extLst>
                </a:gridCol>
              </a:tblGrid>
              <a:tr h="128900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baseline="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Якість</a:t>
                      </a:r>
                      <a:r>
                        <a:rPr lang="ru-RU" sz="14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Досягнення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Мудрість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Чіткість планів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Пошук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Рух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Досягнення вищого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/>
                        <a:t>Визначеність</a:t>
                      </a:r>
                      <a:endParaRPr lang="ru-RU" sz="1400" dirty="0"/>
                    </a:p>
                    <a:p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/>
                        <a:t>Хитрість</a:t>
                      </a:r>
                      <a:endParaRPr lang="ru-RU" sz="1400" dirty="0"/>
                    </a:p>
                  </a:txBody>
                  <a:tcPr vert="vert270"/>
                </a:tc>
                <a:extLst>
                  <a:ext uri="{0D108BD9-81ED-4DB2-BD59-A6C34878D82A}">
                    <a16:rowId xmlns:a16="http://schemas.microsoft.com/office/drawing/2014/main" val="1105429926"/>
                  </a:ext>
                </a:extLst>
              </a:tr>
              <a:tr h="564362">
                <a:tc>
                  <a:txBody>
                    <a:bodyPr/>
                    <a:lstStyle/>
                    <a:p>
                      <a:r>
                        <a:rPr lang="uk-UA" sz="1400" dirty="0"/>
                        <a:t>Досягнення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/>
                        <a:t>0,31</a:t>
                      </a:r>
                      <a:endParaRPr lang="ru-RU" sz="1400" dirty="0"/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/>
                        <a:t>0,26</a:t>
                      </a:r>
                      <a:endParaRPr lang="ru-RU" sz="1400" dirty="0"/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0164747"/>
                  </a:ext>
                </a:extLst>
              </a:tr>
              <a:tr h="564362">
                <a:tc>
                  <a:txBody>
                    <a:bodyPr/>
                    <a:lstStyle/>
                    <a:p>
                      <a:r>
                        <a:rPr lang="uk-UA" sz="1400" dirty="0"/>
                        <a:t>Мудрість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0,31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/>
                        <a:t>0,43</a:t>
                      </a:r>
                      <a:endParaRPr lang="ru-RU" sz="1400" dirty="0"/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7153222"/>
                  </a:ext>
                </a:extLst>
              </a:tr>
              <a:tr h="564362">
                <a:tc>
                  <a:txBody>
                    <a:bodyPr/>
                    <a:lstStyle/>
                    <a:p>
                      <a:r>
                        <a:rPr lang="uk-UA" sz="1400" dirty="0"/>
                        <a:t>Чіткість планів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0,26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0,43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1982859"/>
                  </a:ext>
                </a:extLst>
              </a:tr>
              <a:tr h="564362">
                <a:tc>
                  <a:txBody>
                    <a:bodyPr/>
                    <a:lstStyle/>
                    <a:p>
                      <a:r>
                        <a:rPr lang="uk-UA" sz="1400" dirty="0"/>
                        <a:t>Пошук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0,83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-0,09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0,03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9515344"/>
                  </a:ext>
                </a:extLst>
              </a:tr>
              <a:tr h="564362">
                <a:tc>
                  <a:txBody>
                    <a:bodyPr/>
                    <a:lstStyle/>
                    <a:p>
                      <a:r>
                        <a:rPr lang="uk-UA" sz="1400" dirty="0"/>
                        <a:t>Рух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0,66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-0,14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-0,37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0,83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184887"/>
                  </a:ext>
                </a:extLst>
              </a:tr>
              <a:tr h="564362">
                <a:tc>
                  <a:txBody>
                    <a:bodyPr/>
                    <a:lstStyle/>
                    <a:p>
                      <a:r>
                        <a:rPr lang="uk-UA" sz="1400" dirty="0"/>
                        <a:t>Досягнення вищого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0,89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0,03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-0,09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0,89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0,71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1364646"/>
                  </a:ext>
                </a:extLst>
              </a:tr>
              <a:tr h="564362">
                <a:tc>
                  <a:txBody>
                    <a:bodyPr/>
                    <a:lstStyle/>
                    <a:p>
                      <a:r>
                        <a:rPr lang="uk-UA" sz="1400" dirty="0"/>
                        <a:t>Визначеність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0,09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0,54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0,94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-0,09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-0,43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0,26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4450015"/>
                  </a:ext>
                </a:extLst>
              </a:tr>
              <a:tr h="564362">
                <a:tc>
                  <a:txBody>
                    <a:bodyPr/>
                    <a:lstStyle/>
                    <a:p>
                      <a:r>
                        <a:rPr lang="uk-UA" sz="1400" dirty="0"/>
                        <a:t>Хитрість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0,43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0,94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0,37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0,03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0,03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0,09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0,43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1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9565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3283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273748-701D-4EFB-A835-BC47948F23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546100"/>
            <a:ext cx="8761413" cy="1134532"/>
          </a:xfrm>
        </p:spPr>
        <p:txBody>
          <a:bodyPr/>
          <a:lstStyle/>
          <a:p>
            <a:r>
              <a:rPr lang="ru-RU" b="1" dirty="0"/>
              <a:t>2 </a:t>
            </a:r>
            <a:r>
              <a:rPr lang="ru-RU" b="1" dirty="0" err="1"/>
              <a:t>крок</a:t>
            </a:r>
            <a:r>
              <a:rPr lang="ru-RU" b="1" dirty="0"/>
              <a:t>: </a:t>
            </a:r>
            <a:r>
              <a:rPr lang="ru-RU" dirty="0"/>
              <a:t>ОБЧИСЛЕННЯ ПОКАЗНИКІВ ВЗАЄМОЗВ’ЯЗКУ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Місце для вмісту 2">
                <a:extLst>
                  <a:ext uri="{FF2B5EF4-FFF2-40B4-BE49-F238E27FC236}">
                    <a16:creationId xmlns:a16="http://schemas.microsoft.com/office/drawing/2014/main" id="{4EE1A6B0-B71C-429F-A78A-5A48E408D18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uk-UA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uk-UA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uk-UA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∙100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dirty="0"/>
                  <a:t>-</a:t>
                </a:r>
                <a:r>
                  <a:rPr lang="ru-RU" dirty="0"/>
                  <a:t> </a:t>
                </a:r>
                <a:r>
                  <a:rPr lang="ru-RU" dirty="0" err="1"/>
                  <a:t>показник</a:t>
                </a:r>
                <a:r>
                  <a:rPr lang="ru-RU" dirty="0"/>
                  <a:t> </a:t>
                </a:r>
                <a:r>
                  <a:rPr lang="ru-RU" dirty="0" err="1"/>
                  <a:t>взаємозв’язку</a:t>
                </a:r>
                <a:r>
                  <a:rPr lang="ru-RU" dirty="0"/>
                  <a:t> </a:t>
                </a:r>
                <a:r>
                  <a:rPr lang="ru-RU" dirty="0" err="1"/>
                  <a:t>між</a:t>
                </a:r>
                <a:r>
                  <a:rPr lang="ru-RU" dirty="0"/>
                  <a:t> i-ю та j-ю </a:t>
                </a:r>
                <a:r>
                  <a:rPr lang="ru-RU" dirty="0" err="1"/>
                  <a:t>якостями</a:t>
                </a:r>
                <a:r>
                  <a:rPr lang="ru-RU" dirty="0"/>
                  <a:t> </a:t>
                </a:r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uk-UA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dirty="0"/>
                  <a:t>-</a:t>
                </a:r>
                <a:r>
                  <a:rPr lang="ru-RU" dirty="0"/>
                  <a:t> квадрат </a:t>
                </a:r>
                <a:r>
                  <a:rPr lang="ru-RU" dirty="0" err="1"/>
                  <a:t>коефіцієнта</a:t>
                </a:r>
                <a:r>
                  <a:rPr lang="ru-RU" dirty="0"/>
                  <a:t> </a:t>
                </a:r>
                <a:r>
                  <a:rPr lang="ru-RU" dirty="0" err="1"/>
                  <a:t>кореляції</a:t>
                </a:r>
                <a:r>
                  <a:rPr lang="ru-RU" dirty="0"/>
                  <a:t> </a:t>
                </a:r>
                <a:r>
                  <a:rPr lang="ru-RU" dirty="0" err="1"/>
                  <a:t>між</a:t>
                </a:r>
                <a:r>
                  <a:rPr lang="ru-RU" dirty="0"/>
                  <a:t> i-ю та j-ю </a:t>
                </a:r>
                <a:r>
                  <a:rPr lang="ru-RU" dirty="0" err="1"/>
                  <a:t>якостями</a:t>
                </a:r>
                <a:r>
                  <a:rPr lang="ru-RU" dirty="0"/>
                  <a:t> </a:t>
                </a:r>
              </a:p>
            </p:txBody>
          </p:sp>
        </mc:Choice>
        <mc:Fallback xmlns="">
          <p:sp>
            <p:nvSpPr>
              <p:cNvPr id="3" name="Місце для вмісту 2">
                <a:extLst>
                  <a:ext uri="{FF2B5EF4-FFF2-40B4-BE49-F238E27FC236}">
                    <a16:creationId xmlns:a16="http://schemas.microsoft.com/office/drawing/2014/main" id="{4EE1A6B0-B71C-429F-A78A-5A48E408D18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32398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Місце для вмісту 3">
            <a:extLst>
              <a:ext uri="{FF2B5EF4-FFF2-40B4-BE49-F238E27FC236}">
                <a16:creationId xmlns:a16="http://schemas.microsoft.com/office/drawing/2014/main" id="{EC756FAE-6DCD-4D02-81D9-A344589FB97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9836115"/>
              </p:ext>
            </p:extLst>
          </p:nvPr>
        </p:nvGraphicFramePr>
        <p:xfrm>
          <a:off x="774700" y="787400"/>
          <a:ext cx="10324356" cy="59482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8875">
                  <a:extLst>
                    <a:ext uri="{9D8B030D-6E8A-4147-A177-3AD203B41FA5}">
                      <a16:colId xmlns:a16="http://schemas.microsoft.com/office/drawing/2014/main" val="3939444994"/>
                    </a:ext>
                  </a:extLst>
                </a:gridCol>
                <a:gridCol w="800416">
                  <a:extLst>
                    <a:ext uri="{9D8B030D-6E8A-4147-A177-3AD203B41FA5}">
                      <a16:colId xmlns:a16="http://schemas.microsoft.com/office/drawing/2014/main" val="568767705"/>
                    </a:ext>
                  </a:extLst>
                </a:gridCol>
                <a:gridCol w="871339">
                  <a:extLst>
                    <a:ext uri="{9D8B030D-6E8A-4147-A177-3AD203B41FA5}">
                      <a16:colId xmlns:a16="http://schemas.microsoft.com/office/drawing/2014/main" val="300276515"/>
                    </a:ext>
                  </a:extLst>
                </a:gridCol>
                <a:gridCol w="1205690">
                  <a:extLst>
                    <a:ext uri="{9D8B030D-6E8A-4147-A177-3AD203B41FA5}">
                      <a16:colId xmlns:a16="http://schemas.microsoft.com/office/drawing/2014/main" val="954600946"/>
                    </a:ext>
                  </a:extLst>
                </a:gridCol>
                <a:gridCol w="1084108">
                  <a:extLst>
                    <a:ext uri="{9D8B030D-6E8A-4147-A177-3AD203B41FA5}">
                      <a16:colId xmlns:a16="http://schemas.microsoft.com/office/drawing/2014/main" val="3791369483"/>
                    </a:ext>
                  </a:extLst>
                </a:gridCol>
                <a:gridCol w="1165162">
                  <a:extLst>
                    <a:ext uri="{9D8B030D-6E8A-4147-A177-3AD203B41FA5}">
                      <a16:colId xmlns:a16="http://schemas.microsoft.com/office/drawing/2014/main" val="1028463740"/>
                    </a:ext>
                  </a:extLst>
                </a:gridCol>
                <a:gridCol w="992922">
                  <a:extLst>
                    <a:ext uri="{9D8B030D-6E8A-4147-A177-3AD203B41FA5}">
                      <a16:colId xmlns:a16="http://schemas.microsoft.com/office/drawing/2014/main" val="4128466496"/>
                    </a:ext>
                  </a:extLst>
                </a:gridCol>
                <a:gridCol w="992922">
                  <a:extLst>
                    <a:ext uri="{9D8B030D-6E8A-4147-A177-3AD203B41FA5}">
                      <a16:colId xmlns:a16="http://schemas.microsoft.com/office/drawing/2014/main" val="3024901519"/>
                    </a:ext>
                  </a:extLst>
                </a:gridCol>
                <a:gridCol w="992922">
                  <a:extLst>
                    <a:ext uri="{9D8B030D-6E8A-4147-A177-3AD203B41FA5}">
                      <a16:colId xmlns:a16="http://schemas.microsoft.com/office/drawing/2014/main" val="3374788554"/>
                    </a:ext>
                  </a:extLst>
                </a:gridCol>
              </a:tblGrid>
              <a:tr h="1242528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baseline="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Якість</a:t>
                      </a:r>
                      <a:r>
                        <a:rPr lang="ru-RU" sz="14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0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Досягнення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Мудрість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Чіткість планів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Пошук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Рух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uk-UA" sz="1400" dirty="0"/>
                        <a:t>Досягнення вищого</a:t>
                      </a:r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/>
                        <a:t>Визначеність</a:t>
                      </a:r>
                      <a:endParaRPr lang="ru-RU" sz="1400" dirty="0"/>
                    </a:p>
                    <a:p>
                      <a:endParaRPr lang="ru-RU" sz="1400" dirty="0"/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/>
                        <a:t>Хитрість</a:t>
                      </a:r>
                      <a:endParaRPr lang="ru-RU" sz="1400" dirty="0"/>
                    </a:p>
                  </a:txBody>
                  <a:tcPr vert="vert270"/>
                </a:tc>
                <a:extLst>
                  <a:ext uri="{0D108BD9-81ED-4DB2-BD59-A6C34878D82A}">
                    <a16:rowId xmlns:a16="http://schemas.microsoft.com/office/drawing/2014/main" val="1105429926"/>
                  </a:ext>
                </a:extLst>
              </a:tr>
              <a:tr h="348949">
                <a:tc>
                  <a:txBody>
                    <a:bodyPr/>
                    <a:lstStyle/>
                    <a:p>
                      <a:r>
                        <a:rPr lang="uk-UA" sz="1400" dirty="0"/>
                        <a:t>Досягнення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9,877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0164747"/>
                  </a:ext>
                </a:extLst>
              </a:tr>
              <a:tr h="544015">
                <a:tc>
                  <a:txBody>
                    <a:bodyPr/>
                    <a:lstStyle/>
                    <a:p>
                      <a:r>
                        <a:rPr lang="uk-UA" sz="1400" dirty="0"/>
                        <a:t>Мудрість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9,877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7153222"/>
                  </a:ext>
                </a:extLst>
              </a:tr>
              <a:tr h="544015">
                <a:tc>
                  <a:txBody>
                    <a:bodyPr/>
                    <a:lstStyle/>
                    <a:p>
                      <a:r>
                        <a:rPr lang="uk-UA" sz="1400" dirty="0"/>
                        <a:t>Чіткість планів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6,612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18,367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1982859"/>
                  </a:ext>
                </a:extLst>
              </a:tr>
              <a:tr h="544015">
                <a:tc>
                  <a:txBody>
                    <a:bodyPr/>
                    <a:lstStyle/>
                    <a:p>
                      <a:r>
                        <a:rPr lang="uk-UA" sz="1400" dirty="0"/>
                        <a:t>Пошук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68,653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9515344"/>
                  </a:ext>
                </a:extLst>
              </a:tr>
              <a:tr h="544015">
                <a:tc>
                  <a:txBody>
                    <a:bodyPr/>
                    <a:lstStyle/>
                    <a:p>
                      <a:r>
                        <a:rPr lang="uk-UA" sz="1400" dirty="0"/>
                        <a:t>Рух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43,183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184887"/>
                  </a:ext>
                </a:extLst>
              </a:tr>
              <a:tr h="544015">
                <a:tc>
                  <a:txBody>
                    <a:bodyPr/>
                    <a:lstStyle/>
                    <a:p>
                      <a:r>
                        <a:rPr lang="uk-UA" sz="1400" dirty="0"/>
                        <a:t>Досягнення вищого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78,448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1364646"/>
                  </a:ext>
                </a:extLst>
              </a:tr>
              <a:tr h="544015">
                <a:tc>
                  <a:txBody>
                    <a:bodyPr/>
                    <a:lstStyle/>
                    <a:p>
                      <a:r>
                        <a:rPr lang="uk-UA" sz="1400" dirty="0"/>
                        <a:t>Визначеність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0,734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4450015"/>
                  </a:ext>
                </a:extLst>
              </a:tr>
              <a:tr h="544015">
                <a:tc>
                  <a:txBody>
                    <a:bodyPr/>
                    <a:lstStyle/>
                    <a:p>
                      <a:r>
                        <a:rPr lang="uk-UA" sz="1400" dirty="0"/>
                        <a:t>Хитрість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18,367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9565108"/>
                  </a:ext>
                </a:extLst>
              </a:tr>
              <a:tr h="544015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Загальна</a:t>
                      </a:r>
                      <a:r>
                        <a:rPr lang="ru-RU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дисперсія</a:t>
                      </a:r>
                      <a:r>
                        <a:rPr lang="ru-RU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що</a:t>
                      </a:r>
                      <a:r>
                        <a:rPr lang="ru-RU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пояснюється</a:t>
                      </a:r>
                      <a:r>
                        <a:rPr lang="ru-RU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i="0" u="none" strike="noStrike" kern="1200" baseline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якістю</a:t>
                      </a:r>
                      <a:r>
                        <a:rPr lang="ru-RU" sz="12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225,88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9906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89312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Зал засідань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288</TotalTime>
  <Words>616</Words>
  <Application>Microsoft Office PowerPoint</Application>
  <PresentationFormat>Широкий екран</PresentationFormat>
  <Paragraphs>188</Paragraphs>
  <Slides>13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13</vt:i4>
      </vt:variant>
    </vt:vector>
  </HeadingPairs>
  <TitlesOfParts>
    <vt:vector size="18" baseType="lpstr">
      <vt:lpstr>Arial</vt:lpstr>
      <vt:lpstr>Cambria Math</vt:lpstr>
      <vt:lpstr>Century Gothic</vt:lpstr>
      <vt:lpstr>Wingdings 3</vt:lpstr>
      <vt:lpstr>Зал засідань</vt:lpstr>
      <vt:lpstr>МЕТОДИ БАГАТОМІРНОГО СТАТИСТИЧНОГО АНАЛІЗУ </vt:lpstr>
      <vt:lpstr>ФАКТОРНИЙ АНАЛІЗ </vt:lpstr>
      <vt:lpstr>Чотири  напрямки ФА</vt:lpstr>
      <vt:lpstr>ПІДГОТОВКА ДАНИХ ДО ФАКТОРНОГО АНАЛІЗУ </vt:lpstr>
      <vt:lpstr>Приклад: Сприймання підлітком свого значимого оточення          </vt:lpstr>
      <vt:lpstr>1 крок: КОРЕЛЯЦІЙНИЙ АНАЛІЗ </vt:lpstr>
      <vt:lpstr>Презентація PowerPoint</vt:lpstr>
      <vt:lpstr>2 крок: ОБЧИСЛЕННЯ ПОКАЗНИКІВ ВЗАЄМОЗВ’ЯЗКУ </vt:lpstr>
      <vt:lpstr>Презентація PowerPoint</vt:lpstr>
      <vt:lpstr>Презентація PowerPoint</vt:lpstr>
      <vt:lpstr>3 крок: ПОБУДОВА ФАКТОРНОГО ПРОСТОРУ </vt:lpstr>
      <vt:lpstr>Презентація PowerPoint</vt:lpstr>
      <vt:lpstr>4 крок: ІНТЕРПРЕТАЦІЯ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 БАГАТОМІРНОГО СТАТИСТИЧНОГО АНАЛІЗУ</dc:title>
  <dc:creator>ruslana</dc:creator>
  <cp:lastModifiedBy>ruslana</cp:lastModifiedBy>
  <cp:revision>12</cp:revision>
  <dcterms:created xsi:type="dcterms:W3CDTF">2018-05-16T16:48:02Z</dcterms:created>
  <dcterms:modified xsi:type="dcterms:W3CDTF">2018-12-27T10:47:29Z</dcterms:modified>
</cp:coreProperties>
</file>