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theme/theme5.xml" ContentType="application/vnd.openxmlformats-officedocument.theme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5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4.xml" ContentType="application/vnd.openxmlformats-officedocument.presentationml.slideLayout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Default Extension="xlsx" ContentType="application/vnd.openxmlformats-officedocument.spreadsheetml.sheet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charts/chart1.xml" ContentType="application/vnd.openxmlformats-officedocument.drawingml.chart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Layouts/slideLayout29.xml" ContentType="application/vnd.openxmlformats-officedocument.presentationml.slideLayout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Override PartName="/ppt/slideLayouts/slideLayout25.xml" ContentType="application/vnd.openxmlformats-officedocument.presentationml.slideLayout+xml"/>
  <Override PartName="/ppt/slideLayouts/slideLayout34.xml" ContentType="application/vnd.openxmlformats-officedocument.presentationml.slideLayout+xml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notesSlides/notesSlide13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notesSlides/notesSlide18.xml" ContentType="application/vnd.openxmlformats-officedocument.presentationml.notesSlide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slideLayouts/slideLayout2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5" r:id="rId1"/>
    <p:sldMasterId id="2147483699" r:id="rId2"/>
    <p:sldMasterId id="2147483687" r:id="rId3"/>
  </p:sldMasterIdLst>
  <p:notesMasterIdLst>
    <p:notesMasterId r:id="rId51"/>
  </p:notesMasterIdLst>
  <p:handoutMasterIdLst>
    <p:handoutMasterId r:id="rId52"/>
  </p:handoutMasterIdLst>
  <p:sldIdLst>
    <p:sldId id="259" r:id="rId4"/>
    <p:sldId id="291" r:id="rId5"/>
    <p:sldId id="301" r:id="rId6"/>
    <p:sldId id="262" r:id="rId7"/>
    <p:sldId id="303" r:id="rId8"/>
    <p:sldId id="304" r:id="rId9"/>
    <p:sldId id="305" r:id="rId10"/>
    <p:sldId id="290" r:id="rId11"/>
    <p:sldId id="257" r:id="rId12"/>
    <p:sldId id="302" r:id="rId13"/>
    <p:sldId id="260" r:id="rId14"/>
    <p:sldId id="261" r:id="rId15"/>
    <p:sldId id="306" r:id="rId16"/>
    <p:sldId id="307" r:id="rId17"/>
    <p:sldId id="309" r:id="rId18"/>
    <p:sldId id="313" r:id="rId19"/>
    <p:sldId id="314" r:id="rId20"/>
    <p:sldId id="312" r:id="rId21"/>
    <p:sldId id="310" r:id="rId22"/>
    <p:sldId id="297" r:id="rId23"/>
    <p:sldId id="316" r:id="rId24"/>
    <p:sldId id="321" r:id="rId25"/>
    <p:sldId id="322" r:id="rId26"/>
    <p:sldId id="323" r:id="rId27"/>
    <p:sldId id="324" r:id="rId28"/>
    <p:sldId id="318" r:id="rId29"/>
    <p:sldId id="325" r:id="rId30"/>
    <p:sldId id="339" r:id="rId31"/>
    <p:sldId id="326" r:id="rId32"/>
    <p:sldId id="327" r:id="rId33"/>
    <p:sldId id="340" r:id="rId34"/>
    <p:sldId id="341" r:id="rId35"/>
    <p:sldId id="343" r:id="rId36"/>
    <p:sldId id="342" r:id="rId37"/>
    <p:sldId id="344" r:id="rId38"/>
    <p:sldId id="328" r:id="rId39"/>
    <p:sldId id="329" r:id="rId40"/>
    <p:sldId id="330" r:id="rId41"/>
    <p:sldId id="331" r:id="rId42"/>
    <p:sldId id="332" r:id="rId43"/>
    <p:sldId id="333" r:id="rId44"/>
    <p:sldId id="334" r:id="rId45"/>
    <p:sldId id="317" r:id="rId46"/>
    <p:sldId id="335" r:id="rId47"/>
    <p:sldId id="336" r:id="rId48"/>
    <p:sldId id="337" r:id="rId49"/>
    <p:sldId id="338" r:id="rId5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FFFF00"/>
    <a:srgbClr val="E6E6E6"/>
    <a:srgbClr val="002060"/>
    <a:srgbClr val="FFFFFF"/>
    <a:srgbClr val="7F86AF"/>
    <a:srgbClr val="29367A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4728" autoAdjust="0"/>
    <p:restoredTop sz="83769" autoAdjust="0"/>
  </p:normalViewPr>
  <p:slideViewPr>
    <p:cSldViewPr snapToGrid="0">
      <p:cViewPr varScale="1">
        <p:scale>
          <a:sx n="60" d="100"/>
          <a:sy n="60" d="100"/>
        </p:scale>
        <p:origin x="-1080" y="-96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75" d="100"/>
        <a:sy n="75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theme" Target="theme/theme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slide" Target="slides/slide38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presProps" Target="pres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handoutMaster" Target="handoutMasters/handout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tableStyles" Target="tableStyles.xml"/><Relationship Id="rId8" Type="http://schemas.openxmlformats.org/officeDocument/2006/relationships/slide" Target="slides/slide5.xml"/><Relationship Id="rId51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style val="3"/>
  <c:chart>
    <c:autoTitleDeleted val="1"/>
    <c:view3D>
      <c:rotX val="30"/>
      <c:perspective val="30"/>
    </c:view3D>
    <c:plotArea>
      <c:layout/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explosion val="8"/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smtClean="0"/>
                      <a:t>6</a:t>
                    </a:r>
                    <a:r>
                      <a:rPr lang="en-US" smtClean="0"/>
                      <a:t>0</a:t>
                    </a:r>
                    <a:r>
                      <a:rPr smtClean="0"/>
                      <a:t>%</a:t>
                    </a:r>
                    <a:endParaRPr/>
                  </a:p>
                </c:rich>
              </c:tx>
              <c:showPercent val="1"/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smtClean="0"/>
                      <a:t>2</a:t>
                    </a:r>
                    <a:r>
                      <a:rPr lang="en-US" smtClean="0"/>
                      <a:t>5</a:t>
                    </a:r>
                    <a:r>
                      <a:rPr smtClean="0"/>
                      <a:t>%</a:t>
                    </a:r>
                    <a:endParaRPr/>
                  </a:p>
                </c:rich>
              </c:tx>
              <c:showPercent val="1"/>
            </c:dLbl>
            <c:dLbl>
              <c:idx val="3"/>
              <c:delete val="1"/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lang="uk-UA"/>
                </a:pPr>
                <a:endParaRPr lang="ru-RU"/>
              </a:p>
            </c:txPr>
            <c:showPercent val="1"/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Лист1!$A$2:$A$5</c:f>
              <c:strCache>
                <c:ptCount val="3"/>
                <c:pt idx="0">
                  <c:v>Інформаційний контент</c:v>
                </c:pt>
                <c:pt idx="1">
                  <c:v>Контент, що залучає</c:v>
                </c:pt>
                <c:pt idx="2">
                  <c:v>Рекламний контент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60</c:v>
                </c:pt>
                <c:pt idx="1">
                  <c:v>25</c:v>
                </c:pt>
                <c:pt idx="2">
                  <c:v>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1CBE-45C8-AEA7-CC277B63538D}"/>
            </c:ext>
          </c:extLst>
        </c:ser>
        <c:dLbls>
          <c:showPercent val="1"/>
        </c:dLbls>
      </c:pie3DChart>
    </c:plotArea>
    <c:legend>
      <c:legendPos val="r"/>
      <c:legendEntry>
        <c:idx val="3"/>
        <c:delete val="1"/>
      </c:legendEntry>
      <c:layout>
        <c:manualLayout>
          <c:xMode val="edge"/>
          <c:yMode val="edge"/>
          <c:x val="0.65504160693391766"/>
          <c:y val="0.30156557379099053"/>
          <c:w val="0.32900484622134757"/>
          <c:h val="0.39686862507187043"/>
        </c:manualLayout>
      </c:layout>
      <c:txPr>
        <a:bodyPr/>
        <a:lstStyle/>
        <a:p>
          <a:pPr>
            <a:defRPr lang="uk-UA"/>
          </a:pPr>
          <a:endParaRPr lang="ru-RU"/>
        </a:p>
      </c:txPr>
    </c:legend>
    <c:plotVisOnly val="1"/>
    <c:dispBlanksAs val="zero"/>
  </c:chart>
  <c:txPr>
    <a:bodyPr/>
    <a:lstStyle/>
    <a:p>
      <a:pPr>
        <a:defRPr sz="1800"/>
      </a:pPr>
      <a:endParaRPr lang="ru-RU"/>
    </a:p>
  </c:txPr>
  <c:externalData r:id="rId1"/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D2684B9-4DE3-4371-BAA5-499AEF9A8F06}" type="datetime1">
              <a:rPr lang="en-US" smtClean="0"/>
              <a:pPr/>
              <a:t>10/24/2024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uk-UA"/>
              <a:t>к.е.н., доцент Возьний К.З.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2EE9CA1-18C5-475B-BAF1-5ADFE01930A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52274042"/>
      </p:ext>
    </p:extLst>
  </p:cSld>
  <p:clrMap bg1="lt1" tx1="dk1" bg2="lt2" tx2="dk2" accent1="accent1" accent2="accent2" accent3="accent3" accent4="accent4" accent5="accent5" accent6="accent6" hlink="hlink" folHlink="folHlink"/>
  <p:hf hd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F513C10-B261-45E6-9603-DCBAE11C9753}" type="datetime1">
              <a:rPr lang="en-US" smtClean="0"/>
              <a:pPr/>
              <a:t>10/24/2024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uk-UA"/>
              <a:t>к.е.н., доцент Возьний К.З.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BF10B11-9E4E-4AE4-A6A8-C83365ED574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469120340"/>
      </p:ext>
    </p:extLst>
  </p:cSld>
  <p:clrMap bg1="lt1" tx1="dk1" bg2="lt2" tx2="dk2" accent1="accent1" accent2="accent2" accent3="accent3" accent4="accent4" accent5="accent5" accent6="accent6" hlink="hlink" folHlink="folHlink"/>
  <p:hf hd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uk-UA" dirty="0"/>
              <a:t>Звісно, що в даному випадку йдеться про актуальність бібліотеки як соціального інституту. Чи не розтратили ми свій авторитет йдучи дорогою часу від </a:t>
            </a:r>
            <a:r>
              <a:rPr lang="uk-UA" dirty="0" err="1"/>
              <a:t>Александрійської</a:t>
            </a:r>
            <a:r>
              <a:rPr lang="uk-UA" dirty="0"/>
              <a:t> бібліотеки до нашої?  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AF513C10-B261-45E6-9603-DCBAE11C9753}" type="datetime1">
              <a:rPr lang="en-US" smtClean="0"/>
              <a:pPr/>
              <a:t>10/24/2024</a:t>
            </a:fld>
            <a:endParaRPr lang="en-US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uk-UA"/>
              <a:t>к.е.н., доцент Возьний К.З.</a:t>
            </a:r>
            <a:endParaRPr lang="en-US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BF10B11-9E4E-4AE4-A6A8-C83365ED574C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60154048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дати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AF513C10-B261-45E6-9603-DCBAE11C9753}" type="datetime1">
              <a:rPr lang="en-US" smtClean="0"/>
              <a:pPr/>
              <a:t>10/24/2024</a:t>
            </a:fld>
            <a:endParaRPr lang="en-US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uk-UA"/>
              <a:t>к.е.н., доцент Возьний К.З.</a:t>
            </a:r>
            <a:endParaRPr lang="en-US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BF10B11-9E4E-4AE4-A6A8-C83365ED574C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18755989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дати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AF513C10-B261-45E6-9603-DCBAE11C9753}" type="datetime1">
              <a:rPr lang="en-US" smtClean="0"/>
              <a:pPr/>
              <a:t>10/24/2024</a:t>
            </a:fld>
            <a:endParaRPr lang="en-US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uk-UA"/>
              <a:t>к.е.н., доцент Возьний К.З.</a:t>
            </a:r>
            <a:endParaRPr lang="en-US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BF10B11-9E4E-4AE4-A6A8-C83365ED574C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18755989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дати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AF513C10-B261-45E6-9603-DCBAE11C9753}" type="datetime1">
              <a:rPr lang="en-US" smtClean="0"/>
              <a:pPr/>
              <a:t>10/24/2024</a:t>
            </a:fld>
            <a:endParaRPr lang="en-US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uk-UA"/>
              <a:t>к.е.н., доцент Возьний К.З.</a:t>
            </a:r>
            <a:endParaRPr lang="en-US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BF10B11-9E4E-4AE4-A6A8-C83365ED574C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18755989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дати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AF513C10-B261-45E6-9603-DCBAE11C9753}" type="datetime1">
              <a:rPr lang="en-US" smtClean="0"/>
              <a:pPr/>
              <a:t>10/24/2024</a:t>
            </a:fld>
            <a:endParaRPr lang="en-US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uk-UA"/>
              <a:t>к.е.н., доцент Возьний К.З.</a:t>
            </a:r>
            <a:endParaRPr lang="en-US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BF10B11-9E4E-4AE4-A6A8-C83365ED574C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18755989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дати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AF513C10-B261-45E6-9603-DCBAE11C9753}" type="datetime1">
              <a:rPr lang="en-US" smtClean="0"/>
              <a:pPr/>
              <a:t>10/24/2024</a:t>
            </a:fld>
            <a:endParaRPr lang="en-US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uk-UA"/>
              <a:t>к.е.н., доцент Возьний К.З.</a:t>
            </a:r>
            <a:endParaRPr lang="en-US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BF10B11-9E4E-4AE4-A6A8-C83365ED574C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5592471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дати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AF513C10-B261-45E6-9603-DCBAE11C9753}" type="datetime1">
              <a:rPr lang="en-US" smtClean="0"/>
              <a:pPr/>
              <a:t>10/24/2024</a:t>
            </a:fld>
            <a:endParaRPr lang="en-US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uk-UA"/>
              <a:t>к.е.н., доцент Возьний К.З.</a:t>
            </a:r>
            <a:endParaRPr lang="en-US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BF10B11-9E4E-4AE4-A6A8-C83365ED574C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18755989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дати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AF513C10-B261-45E6-9603-DCBAE11C9753}" type="datetime1">
              <a:rPr lang="en-US" smtClean="0"/>
              <a:pPr/>
              <a:t>10/24/2024</a:t>
            </a:fld>
            <a:endParaRPr lang="en-US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uk-UA"/>
              <a:t>к.е.н., доцент Возьний К.З.</a:t>
            </a:r>
            <a:endParaRPr lang="en-US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BF10B11-9E4E-4AE4-A6A8-C83365ED574C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5592471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дати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AF513C10-B261-45E6-9603-DCBAE11C9753}" type="datetime1">
              <a:rPr lang="en-US" smtClean="0"/>
              <a:pPr/>
              <a:t>10/24/2024</a:t>
            </a:fld>
            <a:endParaRPr lang="en-US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uk-UA"/>
              <a:t>к.е.н., доцент Возьний К.З.</a:t>
            </a:r>
            <a:endParaRPr lang="en-US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BF10B11-9E4E-4AE4-A6A8-C83365ED574C}" type="slidenum">
              <a:rPr lang="en-US" smtClean="0"/>
              <a:pPr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18755989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дати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AF513C10-B261-45E6-9603-DCBAE11C9753}" type="datetime1">
              <a:rPr lang="en-US" smtClean="0"/>
              <a:pPr/>
              <a:t>10/24/2024</a:t>
            </a:fld>
            <a:endParaRPr lang="en-US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uk-UA"/>
              <a:t>к.е.н., доцент Возьний К.З.</a:t>
            </a:r>
            <a:endParaRPr lang="en-US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F10B11-9E4E-4AE4-A6A8-C83365ED574C}" type="slidenum">
              <a:rPr lang="en-US" smtClean="0"/>
              <a:pPr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22841830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дати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AF513C10-B261-45E6-9603-DCBAE11C9753}" type="datetime1">
              <a:rPr lang="en-US" smtClean="0"/>
              <a:pPr/>
              <a:t>10/24/2024</a:t>
            </a:fld>
            <a:endParaRPr lang="en-US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uk-UA"/>
              <a:t>к.е.н., доцент Возьний К.З.</a:t>
            </a:r>
            <a:endParaRPr lang="en-US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F10B11-9E4E-4AE4-A6A8-C83365ED574C}" type="slidenum">
              <a:rPr lang="en-US" smtClean="0"/>
              <a:pPr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9755288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Дата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AF513C10-B261-45E6-9603-DCBAE11C9753}" type="datetime1">
              <a:rPr lang="en-US" smtClean="0"/>
              <a:pPr/>
              <a:t>10/24/2024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uk-UA"/>
              <a:t>к.е.н., доцент Возьний К.З.</a:t>
            </a:r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BF10B11-9E4E-4AE4-A6A8-C83365ED574C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8856112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дати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AF513C10-B261-45E6-9603-DCBAE11C9753}" type="datetime1">
              <a:rPr lang="en-US" smtClean="0"/>
              <a:pPr/>
              <a:t>10/24/2024</a:t>
            </a:fld>
            <a:endParaRPr lang="en-US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uk-UA"/>
              <a:t>к.е.н., доцент Возьний К.З.</a:t>
            </a:r>
            <a:endParaRPr lang="en-US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BF10B11-9E4E-4AE4-A6A8-C83365ED574C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242934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дати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AF513C10-B261-45E6-9603-DCBAE11C9753}" type="datetime1">
              <a:rPr lang="en-US" smtClean="0"/>
              <a:pPr/>
              <a:t>10/24/2024</a:t>
            </a:fld>
            <a:endParaRPr lang="en-US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uk-UA"/>
              <a:t>к.е.н., доцент Возьний К.З.</a:t>
            </a:r>
            <a:endParaRPr lang="en-US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BF10B11-9E4E-4AE4-A6A8-C83365ED574C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70015607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дати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AF513C10-B261-45E6-9603-DCBAE11C9753}" type="datetime1">
              <a:rPr lang="en-US" smtClean="0"/>
              <a:pPr/>
              <a:t>10/24/2024</a:t>
            </a:fld>
            <a:endParaRPr lang="en-US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uk-UA"/>
              <a:t>к.е.н., доцент Возьний К.З.</a:t>
            </a:r>
            <a:endParaRPr lang="en-US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BF10B11-9E4E-4AE4-A6A8-C83365ED574C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53651525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uk-UA" dirty="0"/>
              <a:t>Звісно, що законодавчі регламентації усіх сфер нашої діяльності безперечно потрібні! Проте, якщо спиратися лише і виключно на них, чи не станемо ми соціальним анахронізмом? 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AF513C10-B261-45E6-9603-DCBAE11C9753}" type="datetime1">
              <a:rPr lang="en-US" smtClean="0"/>
              <a:pPr/>
              <a:t>10/24/2024</a:t>
            </a:fld>
            <a:endParaRPr lang="en-US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uk-UA"/>
              <a:t>к.е.н., доцент Возьний К.З.</a:t>
            </a:r>
            <a:endParaRPr lang="en-US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BF10B11-9E4E-4AE4-A6A8-C83365ED574C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04361023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9ABFA58E-19AE-CCC0-EEF2-AD386FFD6D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>
            <a:extLst>
              <a:ext uri="{FF2B5EF4-FFF2-40B4-BE49-F238E27FC236}">
                <a16:creationId xmlns:a16="http://schemas.microsoft.com/office/drawing/2014/main" xmlns="" id="{C7604208-CADA-C50A-8DB1-8A66A297038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>
            <a:extLst>
              <a:ext uri="{FF2B5EF4-FFF2-40B4-BE49-F238E27FC236}">
                <a16:creationId xmlns:a16="http://schemas.microsoft.com/office/drawing/2014/main" xmlns="" id="{DD122F6F-8F55-AD49-EDEB-12CE7A30759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uk-UA" dirty="0"/>
              <a:t>До читача сьогодні потрібно йти стежками, якими він ходить, говорити тією мовою, яку він розуміє, подавати «бібліотечне блюдо» за допомогою тих інструментів і засобів, якими послуговується наш потенційний читач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xmlns="" id="{6C8D11A8-7453-2E24-C0C6-CBA5DBF5D261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F513C10-B261-45E6-9603-DCBAE11C9753}" type="datetime1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10/24/2024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xmlns="" id="{8D9A6927-C1BE-0A17-D97C-83594AAEB132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к.е.н., доцент Возьний К.З.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xmlns="" id="{D7E2CD67-BFB5-E004-4638-8BF9AABA5D6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BF10B11-9E4E-4AE4-A6A8-C83365ED574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7636497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Дата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AF513C10-B261-45E6-9603-DCBAE11C9753}" type="datetime1">
              <a:rPr lang="en-US" smtClean="0"/>
              <a:pPr/>
              <a:t>10/24/2024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uk-UA"/>
              <a:t>к.е.н., доцент Возьний К.З.</a:t>
            </a:r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BF10B11-9E4E-4AE4-A6A8-C83365ED574C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60371072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Дата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AF513C10-B261-45E6-9603-DCBAE11C9753}" type="datetime1">
              <a:rPr lang="en-US" smtClean="0"/>
              <a:pPr/>
              <a:t>10/24/2024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uk-UA"/>
              <a:t>к.е.н., доцент Возьний К.З.</a:t>
            </a:r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BF10B11-9E4E-4AE4-A6A8-C83365ED574C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8046148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EAEAEC-7FA6-41EF-A3C4-E200B9CB08C1}" type="datetime1">
              <a:rPr lang="en-US" smtClean="0"/>
              <a:pPr/>
              <a:t>10/24/2024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uk-UA"/>
              <a:t>к.е.н., доцент Возьний К.З.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BFAA22-95AF-4477-B602-D8E5A1273D9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6984963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1962F4-FC74-46A6-9B88-F743EAAB1F72}" type="datetime1">
              <a:rPr lang="en-US" smtClean="0"/>
              <a:pPr/>
              <a:t>10/24/2024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uk-UA"/>
              <a:t>к.е.н., доцент Возьний К.З.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BFAA22-95AF-4477-B602-D8E5A1273D9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1364806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1739898"/>
            <a:ext cx="2628900" cy="4437063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1739899"/>
            <a:ext cx="7734300" cy="4437063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F4A2B-48A4-4220-99C0-CC6A6254D83D}" type="datetime1">
              <a:rPr lang="en-US" smtClean="0"/>
              <a:pPr/>
              <a:t>10/24/2024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uk-UA"/>
              <a:t>к.е.н., доцент Возьний К.З.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BFAA22-95AF-4477-B602-D8E5A1273D9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53508293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Click to edit Master sub</a:t>
            </a:r>
          </a:p>
          <a:p>
            <a:r>
              <a:rPr lang="en-US" dirty="0"/>
              <a:t>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32BEC4-3AF6-4D3E-B7B9-B6C86E49918D}" type="datetime1">
              <a:rPr lang="en-US" smtClean="0"/>
              <a:pPr/>
              <a:t>10/24/2024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uk-UA"/>
              <a:t>к.е.н., доцент Возьний К.З.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E90779-4C81-4824-BAA3-72BEDB3C884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1524000" y="6052185"/>
            <a:ext cx="10515600" cy="304165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45968660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23680" y="177800"/>
            <a:ext cx="10136520" cy="749300"/>
          </a:xfrm>
          <a:ln>
            <a:solidFill>
              <a:schemeClr val="bg2">
                <a:lumMod val="75000"/>
              </a:schemeClr>
            </a:solidFill>
          </a:ln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68130" y="1168400"/>
            <a:ext cx="9774570" cy="4586842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C7A8D4-7C58-4C93-94C5-4869DABEB55A}" type="datetime1">
              <a:rPr lang="en-US" smtClean="0"/>
              <a:pPr/>
              <a:t>10/24/2024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uk-UA"/>
              <a:t>к.е.н., доцент Возьний К.З.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E90779-4C81-4824-BAA3-72BEDB3C884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39337761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90088" y="928902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890088" y="3808627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C355C-DB41-48CD-A2C9-047C1F13878D}" type="datetime1">
              <a:rPr lang="en-US" smtClean="0"/>
              <a:pPr/>
              <a:t>10/24/2024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uk-UA"/>
              <a:t>к.е.н., доцент Возьний К.З.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E90779-4C81-4824-BAA3-72BEDB3C884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 hasCustomPrompt="1"/>
          </p:nvPr>
        </p:nvSpPr>
        <p:spPr>
          <a:xfrm>
            <a:off x="1524000" y="6052185"/>
            <a:ext cx="10515600" cy="304165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</a:lstStyle>
          <a:p>
            <a:pPr lvl="0"/>
            <a:r>
              <a:rPr lang="uk-UA" dirty="0"/>
              <a:t>Джерело</a:t>
            </a:r>
            <a:r>
              <a:rPr lang="en-US" dirty="0"/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xmlns="" val="96843026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42730" y="411720"/>
            <a:ext cx="9863470" cy="755808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24000" y="1698625"/>
            <a:ext cx="4800600" cy="4351338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0" y="1698625"/>
            <a:ext cx="4800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B558C0-25DB-4C6A-9184-D14723FA3BD8}" type="datetime1">
              <a:rPr lang="en-US" smtClean="0"/>
              <a:pPr/>
              <a:t>10/24/2024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uk-UA"/>
              <a:t>к.е.н., доцент Возьний К.З.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E90779-4C81-4824-BAA3-72BEDB3C884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 hasCustomPrompt="1"/>
          </p:nvPr>
        </p:nvSpPr>
        <p:spPr>
          <a:xfrm>
            <a:off x="1524000" y="6052185"/>
            <a:ext cx="10515600" cy="304165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</a:lstStyle>
          <a:p>
            <a:pPr lvl="0"/>
            <a:r>
              <a:rPr lang="uk-UA" dirty="0"/>
              <a:t>Джерело</a:t>
            </a:r>
            <a:r>
              <a:rPr lang="en-US" dirty="0"/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xmlns="" val="147346041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55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55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25588" y="2505075"/>
            <a:ext cx="5157787" cy="3268404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8580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858000" y="2505075"/>
            <a:ext cx="5183188" cy="3268404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C6245-0185-499A-B973-7194D491F9E0}" type="datetime1">
              <a:rPr lang="en-US" smtClean="0"/>
              <a:pPr/>
              <a:t>10/24/2024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uk-UA"/>
              <a:t>к.е.н., доцент Возьний К.З.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E90779-4C81-4824-BAA3-72BEDB3C884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Content Placeholder 7"/>
          <p:cNvSpPr>
            <a:spLocks noGrp="1"/>
          </p:cNvSpPr>
          <p:nvPr>
            <p:ph sz="quarter" idx="13" hasCustomPrompt="1"/>
          </p:nvPr>
        </p:nvSpPr>
        <p:spPr>
          <a:xfrm>
            <a:off x="1524000" y="6052185"/>
            <a:ext cx="10515600" cy="304165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</a:lstStyle>
          <a:p>
            <a:pPr lvl="0"/>
            <a:r>
              <a:rPr lang="uk-UA" dirty="0"/>
              <a:t>Джерело</a:t>
            </a:r>
            <a:r>
              <a:rPr lang="en-US" dirty="0"/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xmlns="" val="161105091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797745-DC07-4EF3-B153-DF733173D13A}" type="datetime1">
              <a:rPr lang="en-US" smtClean="0"/>
              <a:pPr/>
              <a:t>10/24/2024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uk-UA"/>
              <a:t>к.е.н., доцент Возьний К.З.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E90779-4C81-4824-BAA3-72BEDB3C884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Content Placeholder 7"/>
          <p:cNvSpPr>
            <a:spLocks noGrp="1"/>
          </p:cNvSpPr>
          <p:nvPr>
            <p:ph sz="quarter" idx="13" hasCustomPrompt="1"/>
          </p:nvPr>
        </p:nvSpPr>
        <p:spPr>
          <a:xfrm>
            <a:off x="1524000" y="6052185"/>
            <a:ext cx="10515600" cy="304165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</a:lstStyle>
          <a:p>
            <a:pPr lvl="0"/>
            <a:r>
              <a:rPr lang="uk-UA" dirty="0"/>
              <a:t>Джерело</a:t>
            </a:r>
            <a:r>
              <a:rPr lang="en-US" dirty="0"/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xmlns="" val="47508856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726BE-0D37-408E-A3B7-D1BF3321172F}" type="datetime1">
              <a:rPr lang="en-US" smtClean="0"/>
              <a:pPr/>
              <a:t>10/24/2024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uk-UA"/>
              <a:t>к.е.н., доцент Возьний К.З.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E90779-4C81-4824-BAA3-72BEDB3C884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Content Placeholder 7"/>
          <p:cNvSpPr>
            <a:spLocks noGrp="1"/>
          </p:cNvSpPr>
          <p:nvPr>
            <p:ph sz="quarter" idx="13" hasCustomPrompt="1"/>
          </p:nvPr>
        </p:nvSpPr>
        <p:spPr>
          <a:xfrm>
            <a:off x="1524000" y="6052185"/>
            <a:ext cx="10515600" cy="304165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</a:lstStyle>
          <a:p>
            <a:pPr lvl="0"/>
            <a:r>
              <a:rPr lang="uk-UA" dirty="0"/>
              <a:t>Джерело</a:t>
            </a:r>
            <a:r>
              <a:rPr lang="en-US" dirty="0"/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xmlns="" val="173234767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6400" y="333910"/>
            <a:ext cx="37511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19800" y="864135"/>
            <a:ext cx="5887948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6400" y="1934110"/>
            <a:ext cx="37511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3510A-3288-4CA9-8A3C-36352F2EC522}" type="datetime1">
              <a:rPr lang="en-US" smtClean="0"/>
              <a:pPr/>
              <a:t>10/24/2024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uk-UA"/>
              <a:t>к.е.н., доцент Возьний К.З.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E90779-4C81-4824-BAA3-72BEDB3C884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 hasCustomPrompt="1"/>
          </p:nvPr>
        </p:nvSpPr>
        <p:spPr>
          <a:xfrm>
            <a:off x="1524000" y="6052185"/>
            <a:ext cx="10515600" cy="304165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</a:lstStyle>
          <a:p>
            <a:pPr lvl="0"/>
            <a:r>
              <a:rPr lang="uk-UA" dirty="0"/>
              <a:t>Джерело</a:t>
            </a:r>
            <a:r>
              <a:rPr lang="en-US" dirty="0"/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xmlns="" val="14679883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2EFB315-55D7-4783-A4C5-1C06AE5C93AF}" type="datetime1">
              <a:rPr lang="en-US" smtClean="0"/>
              <a:pPr/>
              <a:t>10/24/2024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uk-UA"/>
              <a:t>к.е.н., доцент Возьний К.З.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BFAA22-95AF-4477-B602-D8E5A1273D9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6696213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6401" y="227171"/>
            <a:ext cx="3430412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019800" y="757396"/>
            <a:ext cx="5384515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6401" y="1827371"/>
            <a:ext cx="3430412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F641AA-64E7-457A-9348-992D31655462}" type="datetime1">
              <a:rPr lang="en-US" smtClean="0"/>
              <a:pPr/>
              <a:t>10/24/2024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uk-UA"/>
              <a:t>к.е.н., доцент Возьний К.З.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E90779-4C81-4824-BAA3-72BEDB3C884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 hasCustomPrompt="1"/>
          </p:nvPr>
        </p:nvSpPr>
        <p:spPr>
          <a:xfrm>
            <a:off x="1524000" y="6052185"/>
            <a:ext cx="10515600" cy="304165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</a:lstStyle>
          <a:p>
            <a:pPr lvl="0"/>
            <a:r>
              <a:rPr lang="uk-UA" dirty="0"/>
              <a:t>Джерело</a:t>
            </a:r>
            <a:r>
              <a:rPr lang="en-US" dirty="0"/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xmlns="" val="269250101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C0E971-A2D7-43EE-BCA6-07CA590451D6}" type="datetime1">
              <a:rPr lang="en-US" smtClean="0"/>
              <a:pPr/>
              <a:t>10/24/2024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uk-UA"/>
              <a:t>к.е.н., доцент Возьний К.З.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E90779-4C81-4824-BAA3-72BEDB3C884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Content Placeholder 7"/>
          <p:cNvSpPr>
            <a:spLocks noGrp="1"/>
          </p:cNvSpPr>
          <p:nvPr>
            <p:ph sz="quarter" idx="13" hasCustomPrompt="1"/>
          </p:nvPr>
        </p:nvSpPr>
        <p:spPr>
          <a:xfrm>
            <a:off x="1524000" y="6052185"/>
            <a:ext cx="10515600" cy="304165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</a:lstStyle>
          <a:p>
            <a:pPr lvl="0"/>
            <a:r>
              <a:rPr lang="uk-UA" dirty="0"/>
              <a:t>Джерело</a:t>
            </a:r>
            <a:r>
              <a:rPr lang="en-US" dirty="0"/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xmlns="" val="146081845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213742"/>
          </a:xfrm>
        </p:spPr>
        <p:txBody>
          <a:bodyPr vert="eaVert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524000" y="365125"/>
            <a:ext cx="7048500" cy="5213742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37959-E38D-416F-BCD0-96EB2FA0F337}" type="datetime1">
              <a:rPr lang="en-US" smtClean="0"/>
              <a:pPr/>
              <a:t>10/24/2024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uk-UA"/>
              <a:t>к.е.н., доцент Возьний К.З.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E90779-4C81-4824-BAA3-72BEDB3C884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Content Placeholder 7"/>
          <p:cNvSpPr>
            <a:spLocks noGrp="1"/>
          </p:cNvSpPr>
          <p:nvPr>
            <p:ph sz="quarter" idx="13" hasCustomPrompt="1"/>
          </p:nvPr>
        </p:nvSpPr>
        <p:spPr>
          <a:xfrm>
            <a:off x="1524000" y="6052185"/>
            <a:ext cx="10515600" cy="304165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</a:lstStyle>
          <a:p>
            <a:pPr lvl="0"/>
            <a:r>
              <a:rPr lang="uk-UA" dirty="0"/>
              <a:t>Джерело</a:t>
            </a:r>
            <a:r>
              <a:rPr lang="en-US" dirty="0"/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xmlns="" val="158906479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3853815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920278-0C3D-4E02-A765-1806E7F24CD6}" type="datetime1">
              <a:rPr lang="en-US" smtClean="0"/>
              <a:pPr/>
              <a:t>10/24/2024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uk-UA"/>
              <a:t>к.е.н., доцент Возьний К.З.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24A37E-F533-4D8F-B767-49DD7195427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 hasCustomPrompt="1"/>
          </p:nvPr>
        </p:nvSpPr>
        <p:spPr>
          <a:xfrm>
            <a:off x="830261" y="5889307"/>
            <a:ext cx="10523537" cy="257175"/>
          </a:xfrm>
        </p:spPr>
        <p:txBody>
          <a:bodyPr>
            <a:noAutofit/>
          </a:bodyPr>
          <a:lstStyle>
            <a:lvl1pPr marL="0" indent="0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uk-UA" dirty="0"/>
              <a:t>Джерело: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77262251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83360" y="175228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83360" y="423195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686E76-62DA-499E-BA64-974EADC98A93}" type="datetime1">
              <a:rPr lang="en-US" smtClean="0"/>
              <a:pPr/>
              <a:t>10/24/2024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uk-UA"/>
              <a:t>к.е.н., доцент Возьний К.З.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24A37E-F533-4D8F-B767-49DD7195427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itle Placeholder 1"/>
          <p:cNvSpPr txBox="1">
            <a:spLocks/>
          </p:cNvSpPr>
          <p:nvPr userDrawn="1"/>
        </p:nvSpPr>
        <p:spPr>
          <a:xfrm>
            <a:off x="838200" y="497840"/>
            <a:ext cx="9331960" cy="7721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113023630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3853815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920278-0C3D-4E02-A765-1806E7F24CD6}" type="datetime1">
              <a:rPr lang="en-US" smtClean="0"/>
              <a:pPr/>
              <a:t>10/24/2024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uk-UA"/>
              <a:t>к.е.н., доцент Возьний К.З.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24A37E-F533-4D8F-B767-49DD7195427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 hasCustomPrompt="1"/>
          </p:nvPr>
        </p:nvSpPr>
        <p:spPr>
          <a:xfrm>
            <a:off x="830261" y="5889307"/>
            <a:ext cx="10523537" cy="257175"/>
          </a:xfrm>
        </p:spPr>
        <p:txBody>
          <a:bodyPr>
            <a:noAutofit/>
          </a:bodyPr>
          <a:lstStyle>
            <a:lvl1pPr marL="0" indent="0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uk-UA" dirty="0"/>
              <a:t>Джерело: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62897510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E658B8-67DB-4D11-BCFA-99527D2961FF}" type="datetime1">
              <a:rPr lang="en-US" smtClean="0"/>
              <a:pPr/>
              <a:t>10/24/2024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uk-UA"/>
              <a:t>к.е.н., доцент Возьний К.З.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24A37E-F533-4D8F-B767-49DD7195427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itle Placeholder 1"/>
          <p:cNvSpPr txBox="1">
            <a:spLocks/>
          </p:cNvSpPr>
          <p:nvPr userDrawn="1"/>
        </p:nvSpPr>
        <p:spPr>
          <a:xfrm>
            <a:off x="838200" y="418148"/>
            <a:ext cx="9331960" cy="7721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343792006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E27500-3811-4281-89F9-68B020B737BF}" type="datetime1">
              <a:rPr lang="en-US" smtClean="0"/>
              <a:pPr/>
              <a:t>10/24/2024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uk-UA"/>
              <a:t>к.е.н., доцент Возьний К.З.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24A37E-F533-4D8F-B767-49DD7195427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271014828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828675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B0954B-300A-4485-AB13-5321A5402DC5}" type="datetime1">
              <a:rPr lang="en-US" smtClean="0"/>
              <a:pPr/>
              <a:t>10/24/2024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uk-UA"/>
              <a:t>к.е.н., доцент Возьний К.З.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24A37E-F533-4D8F-B767-49DD7195427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51935125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49A204-6ED8-4034-992F-0AC1EE2B895F}" type="datetime1">
              <a:rPr lang="en-US" smtClean="0"/>
              <a:pPr/>
              <a:t>10/24/2024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uk-UA"/>
              <a:t>к.е.н., доцент Возьний К.З.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24A37E-F533-4D8F-B767-49DD7195427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0068129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48ACF4-D50A-47B2-86ED-4776B143652F}" type="datetime1">
              <a:rPr lang="en-US" smtClean="0"/>
              <a:pPr/>
              <a:t>10/24/2024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uk-UA"/>
              <a:t>к.е.н., доцент Возьний К.З.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BFAA22-95AF-4477-B602-D8E5A1273D9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04908091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047755-2835-429F-9AFF-E7F619ED25E5}" type="datetime1">
              <a:rPr lang="en-US" smtClean="0"/>
              <a:pPr/>
              <a:t>10/24/2024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uk-UA"/>
              <a:t>к.е.н., доцент Возьний К.З.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24A37E-F533-4D8F-B767-49DD7195427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Title Placeholder 1"/>
          <p:cNvSpPr>
            <a:spLocks noGrp="1"/>
          </p:cNvSpPr>
          <p:nvPr>
            <p:ph type="title"/>
          </p:nvPr>
        </p:nvSpPr>
        <p:spPr>
          <a:xfrm>
            <a:off x="838200" y="358140"/>
            <a:ext cx="9331960" cy="7721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317965427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635760"/>
            <a:ext cx="3932237" cy="11684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1920240"/>
            <a:ext cx="6172200" cy="394081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895600"/>
            <a:ext cx="3932237" cy="29733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3C1DA9-0301-4D0F-BEBE-73646E18BA0A}" type="datetime1">
              <a:rPr lang="en-US" smtClean="0"/>
              <a:pPr/>
              <a:t>10/24/2024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uk-UA"/>
              <a:t>к.е.н., доцент Возьний К.З.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24A37E-F533-4D8F-B767-49DD7195427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Placeholder 1"/>
          <p:cNvSpPr txBox="1">
            <a:spLocks/>
          </p:cNvSpPr>
          <p:nvPr userDrawn="1"/>
        </p:nvSpPr>
        <p:spPr>
          <a:xfrm>
            <a:off x="838200" y="431800"/>
            <a:ext cx="9331960" cy="7721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22107444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1808480"/>
            <a:ext cx="3932237" cy="1021080"/>
          </a:xfrm>
        </p:spPr>
        <p:txBody>
          <a:bodyPr anchor="b"/>
          <a:lstStyle>
            <a:lvl1pPr>
              <a:defRPr sz="32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1808480"/>
            <a:ext cx="6172200" cy="405257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915920"/>
            <a:ext cx="3932237" cy="295306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778C84-B208-4EEE-A182-BE0BF3E117C5}" type="datetime1">
              <a:rPr lang="en-US" smtClean="0"/>
              <a:pPr/>
              <a:t>10/24/2024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uk-UA"/>
              <a:t>к.е.н., доцент Возьний К.З.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24A37E-F533-4D8F-B767-49DD7195427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Placeholder 1"/>
          <p:cNvSpPr txBox="1">
            <a:spLocks/>
          </p:cNvSpPr>
          <p:nvPr userDrawn="1"/>
        </p:nvSpPr>
        <p:spPr>
          <a:xfrm>
            <a:off x="838200" y="497840"/>
            <a:ext cx="9331960" cy="7721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0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342536043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036695"/>
          </a:xfrm>
        </p:spPr>
        <p:txBody>
          <a:bodyPr vert="eaVert"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4E3036-6910-4152-B04B-55B0A12C9C71}" type="datetime1">
              <a:rPr lang="en-US" smtClean="0"/>
              <a:pPr/>
              <a:t>10/24/2024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uk-UA"/>
              <a:t>к.е.н., доцент Возьний К.З.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24A37E-F533-4D8F-B767-49DD7195427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51611495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1981199"/>
            <a:ext cx="2628900" cy="4195764"/>
          </a:xfrm>
        </p:spPr>
        <p:txBody>
          <a:bodyPr vert="eaVert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1981199"/>
            <a:ext cx="7734300" cy="4195763"/>
          </a:xfrm>
        </p:spPr>
        <p:txBody>
          <a:bodyPr vert="eaVert"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37791A-168D-485F-AFB3-1ACD46EAC90E}" type="datetime1">
              <a:rPr lang="en-US" smtClean="0"/>
              <a:pPr/>
              <a:t>10/24/2024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uk-UA"/>
              <a:t>к.е.н., доцент Возьний К.З.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24A37E-F533-4D8F-B767-49DD7195427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itle Placeholder 1"/>
          <p:cNvSpPr txBox="1">
            <a:spLocks/>
          </p:cNvSpPr>
          <p:nvPr userDrawn="1"/>
        </p:nvSpPr>
        <p:spPr>
          <a:xfrm>
            <a:off x="838200" y="497840"/>
            <a:ext cx="9331960" cy="7721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56190876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8300"/>
            <a:ext cx="10922000" cy="812800"/>
          </a:xfrm>
          <a:ln>
            <a:solidFill>
              <a:schemeClr val="bg2">
                <a:lumMod val="75000"/>
              </a:schemeClr>
            </a:solidFill>
          </a:ln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68130" y="1403904"/>
            <a:ext cx="9774570" cy="4351338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C7A8D4-7C58-4C93-94C5-4869DABEB55A}" type="datetime1">
              <a:rPr lang="en-US" smtClean="0"/>
              <a:pPr/>
              <a:t>10/24/2024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uk-UA"/>
              <a:t>к.е.н., доцент Возьний К.З.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E90779-4C81-4824-BAA3-72BEDB3C884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8797715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491E29-397F-49BD-B447-605E2EE86E50}" type="datetime1">
              <a:rPr lang="en-US" smtClean="0"/>
              <a:pPr/>
              <a:t>10/24/2024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uk-UA"/>
              <a:t>к.е.н., доцент Возьний К.З.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BFAA22-95AF-4477-B602-D8E5A1273D9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647612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5DDA74-AAE0-46BE-A030-8B4DA32B41AD}" type="datetime1">
              <a:rPr lang="en-US" smtClean="0"/>
              <a:pPr/>
              <a:t>10/24/2024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uk-UA"/>
              <a:t>к.е.н., доцент Возьний К.З.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BFAA22-95AF-4477-B602-D8E5A1273D9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0033569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893155-9A5A-4B75-A006-35D15D0FD532}" type="datetime1">
              <a:rPr lang="en-US" smtClean="0"/>
              <a:pPr/>
              <a:t>10/24/2024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uk-UA"/>
              <a:t>к.е.н., доцент Возьний К.З.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BFAA22-95AF-4477-B602-D8E5A1273D9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0961446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1AEB80-BEDD-46AC-A1EF-E1CF32E479DA}" type="datetime1">
              <a:rPr lang="en-US" smtClean="0"/>
              <a:pPr/>
              <a:t>10/24/2024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uk-UA"/>
              <a:t>к.е.н., доцент Возьний К.З.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BFAA22-95AF-4477-B602-D8E5A1273D9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954352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1765300"/>
            <a:ext cx="3932237" cy="108585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1765300"/>
            <a:ext cx="6172200" cy="409575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3098800"/>
            <a:ext cx="3932237" cy="27701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FEDB98-99C7-4F2D-9741-2F467B3BA623}" type="datetime1">
              <a:rPr lang="en-US" smtClean="0"/>
              <a:pPr/>
              <a:t>10/24/2024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uk-UA"/>
              <a:t>к.е.н., доцент Возьний К.З.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BFAA22-95AF-4477-B602-D8E5A1273D9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748775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2C6AE5-2A84-41B0-94D1-3398C6A372CD}" type="datetime1">
              <a:rPr lang="en-US" smtClean="0"/>
              <a:pPr/>
              <a:t>10/24/2024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uk-UA"/>
              <a:t>к.е.н., доцент Возьний К.З.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BFAA22-95AF-4477-B602-D8E5A1273D9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8195083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4.png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3.jpe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5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5" Type="http://schemas.openxmlformats.org/officeDocument/2006/relationships/image" Target="../media/image4.png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Relationship Id="rId14" Type="http://schemas.openxmlformats.org/officeDocument/2006/relationships/image" Target="../media/image3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6"/>
          <p:cNvSpPr/>
          <p:nvPr userDrawn="1"/>
        </p:nvSpPr>
        <p:spPr bwMode="auto">
          <a:xfrm>
            <a:off x="-4666" y="6319467"/>
            <a:ext cx="12176126" cy="538533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49842" y="1733021"/>
            <a:ext cx="10515600" cy="81981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3012548"/>
            <a:ext cx="10515600" cy="31644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fld id="{73E8BD7C-93EB-4C10-B105-FF43442C2382}" type="datetime1">
              <a:rPr lang="en-US" smtClean="0"/>
              <a:pPr/>
              <a:t>10/24/2024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r>
              <a:rPr lang="uk-UA"/>
              <a:t>к.е.н., доцент Возьний К.З.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78BFAA22-95AF-4477-B602-D8E5A1273D9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Пирог 9"/>
          <p:cNvSpPr/>
          <p:nvPr userDrawn="1"/>
        </p:nvSpPr>
        <p:spPr bwMode="auto">
          <a:xfrm rot="5400000">
            <a:off x="-1972108" y="-2132541"/>
            <a:ext cx="3934884" cy="4271433"/>
          </a:xfrm>
          <a:prstGeom prst="pie">
            <a:avLst>
              <a:gd name="adj1" fmla="val 16177944"/>
              <a:gd name="adj2" fmla="val 7593"/>
            </a:avLst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 sz="2400">
              <a:solidFill>
                <a:schemeClr val="tx1"/>
              </a:solidFill>
            </a:endParaRPr>
          </a:p>
        </p:txBody>
      </p:sp>
      <p:pic>
        <p:nvPicPr>
          <p:cNvPr id="8" name="Picture 2" descr="D:\Мої документи\Проект ТЕОРІЯ ХАОСУ\!!!!!!__Сезон 2\ЗУНУ 2.png"/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015818" y="0"/>
            <a:ext cx="3983567" cy="975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Прямоугольник 8"/>
          <p:cNvSpPr/>
          <p:nvPr userDrawn="1"/>
        </p:nvSpPr>
        <p:spPr bwMode="auto">
          <a:xfrm>
            <a:off x="57245" y="0"/>
            <a:ext cx="12215284" cy="1056217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 sz="2400"/>
          </a:p>
        </p:txBody>
      </p:sp>
      <p:pic>
        <p:nvPicPr>
          <p:cNvPr id="11" name="Picture 2" descr="D:\Мої документи\Проект ТЕОРІЯ ХАОСУ\!!!!!!__Сезон 2\ЗУНУ 2.png"/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192559" y="0"/>
            <a:ext cx="3983567" cy="975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Овал 14"/>
          <p:cNvSpPr/>
          <p:nvPr userDrawn="1"/>
        </p:nvSpPr>
        <p:spPr>
          <a:xfrm>
            <a:off x="57245" y="114300"/>
            <a:ext cx="1441451" cy="1439333"/>
          </a:xfrm>
          <a:prstGeom prst="ellipse">
            <a:avLst/>
          </a:prstGeom>
          <a:blipFill>
            <a:blip r:embed="rId14" cstate="print"/>
            <a:stretch>
              <a:fillRect/>
            </a:stretch>
          </a:blip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 sz="2400"/>
          </a:p>
        </p:txBody>
      </p:sp>
    </p:spTree>
    <p:extLst>
      <p:ext uri="{BB962C8B-B14F-4D97-AF65-F5344CB8AC3E}">
        <p14:creationId xmlns:p14="http://schemas.microsoft.com/office/powerpoint/2010/main" xmlns="" val="37514805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77" r:id="rId2"/>
    <p:sldLayoutId id="2147483678" r:id="rId3"/>
    <p:sldLayoutId id="2147483679" r:id="rId4"/>
    <p:sldLayoutId id="2147483680" r:id="rId5"/>
    <p:sldLayoutId id="2147483681" r:id="rId6"/>
    <p:sldLayoutId id="2147483682" r:id="rId7"/>
    <p:sldLayoutId id="2147483683" r:id="rId8"/>
    <p:sldLayoutId id="2147483684" r:id="rId9"/>
    <p:sldLayoutId id="2147483685" r:id="rId10"/>
    <p:sldLayoutId id="2147483686" r:id="rId1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4">
            <a:alphaModFix amt="22000"/>
            <a:lum/>
          </a:blip>
          <a:srcRect/>
          <a:stretch>
            <a:fillRect r="-2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598280" y="225505"/>
            <a:ext cx="9863470" cy="75580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23680" y="1403904"/>
            <a:ext cx="977457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5240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81718D-0A9F-4503-9FCD-24749A49E974}" type="datetime1">
              <a:rPr lang="en-US" smtClean="0"/>
              <a:pPr/>
              <a:t>10/24/2024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7244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uk-UA"/>
              <a:t>к.е.н., доцент Возьний К.З.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2964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E90779-4C81-4824-BAA3-72BEDB3C884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Прямоугольник 8"/>
          <p:cNvSpPr/>
          <p:nvPr userDrawn="1"/>
        </p:nvSpPr>
        <p:spPr bwMode="auto">
          <a:xfrm rot="16200000">
            <a:off x="-2590800" y="2848847"/>
            <a:ext cx="6858000" cy="1160305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7169" y="61754"/>
            <a:ext cx="1482061" cy="1484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680191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701" r:id="rId2"/>
    <p:sldLayoutId id="2147483702" r:id="rId3"/>
    <p:sldLayoutId id="2147483703" r:id="rId4"/>
    <p:sldLayoutId id="2147483704" r:id="rId5"/>
    <p:sldLayoutId id="2147483705" r:id="rId6"/>
    <p:sldLayoutId id="2147483706" r:id="rId7"/>
    <p:sldLayoutId id="2147483707" r:id="rId8"/>
    <p:sldLayoutId id="2147483708" r:id="rId9"/>
    <p:sldLayoutId id="2147483709" r:id="rId10"/>
    <p:sldLayoutId id="2147483710" r:id="rId11"/>
    <p:sldLayoutId id="2147483712" r:id="rId12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alphaModFix amt="28000"/>
            <a:lum/>
          </a:blip>
          <a:srcRect/>
          <a:stretch>
            <a:fillRect r="-1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8"/>
          <p:cNvSpPr/>
          <p:nvPr userDrawn="1"/>
        </p:nvSpPr>
        <p:spPr bwMode="auto">
          <a:xfrm>
            <a:off x="0" y="191848"/>
            <a:ext cx="12199938" cy="1160305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/>
          </a:p>
        </p:txBody>
      </p:sp>
      <p:sp>
        <p:nvSpPr>
          <p:cNvPr id="8" name="Прямоугольник 16"/>
          <p:cNvSpPr/>
          <p:nvPr userDrawn="1"/>
        </p:nvSpPr>
        <p:spPr bwMode="auto">
          <a:xfrm>
            <a:off x="-7938" y="6248401"/>
            <a:ext cx="12199938" cy="609600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388680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E88E0D-61BA-48A0-A244-CF7CA74E3ADE}" type="datetime1">
              <a:rPr lang="en-US" smtClean="0"/>
              <a:pPr/>
              <a:t>10/24/2024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uk-UA"/>
              <a:t>к.е.н., доцент Возьний К.З.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24A37E-F533-4D8F-B767-49DD7195427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0261" y="385920"/>
            <a:ext cx="9331960" cy="7721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440049" y="29845"/>
            <a:ext cx="1482061" cy="1484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8001365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  <p:sldLayoutId id="2147483711" r:id="rId12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5.xml"/><Relationship Id="rId5" Type="http://schemas.openxmlformats.org/officeDocument/2006/relationships/image" Target="../media/image11.jpeg"/><Relationship Id="rId4" Type="http://schemas.openxmlformats.org/officeDocument/2006/relationships/image" Target="../media/image1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datareportal.com/reports/digital-2024-global-overview-report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14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16.jpe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eg"/><Relationship Id="rId13" Type="http://schemas.openxmlformats.org/officeDocument/2006/relationships/image" Target="../media/image27.png"/><Relationship Id="rId3" Type="http://schemas.openxmlformats.org/officeDocument/2006/relationships/image" Target="../media/image17.jpeg"/><Relationship Id="rId7" Type="http://schemas.openxmlformats.org/officeDocument/2006/relationships/image" Target="../media/image21.jpeg"/><Relationship Id="rId12" Type="http://schemas.openxmlformats.org/officeDocument/2006/relationships/image" Target="../media/image26.png"/><Relationship Id="rId2" Type="http://schemas.openxmlformats.org/officeDocument/2006/relationships/notesSlide" Target="../notesSlides/notesSlide16.xml"/><Relationship Id="rId16" Type="http://schemas.openxmlformats.org/officeDocument/2006/relationships/image" Target="../media/image30.png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20.jpeg"/><Relationship Id="rId11" Type="http://schemas.openxmlformats.org/officeDocument/2006/relationships/image" Target="../media/image25.jpeg"/><Relationship Id="rId5" Type="http://schemas.openxmlformats.org/officeDocument/2006/relationships/image" Target="../media/image19.jpeg"/><Relationship Id="rId15" Type="http://schemas.openxmlformats.org/officeDocument/2006/relationships/image" Target="../media/image29.jpeg"/><Relationship Id="rId10" Type="http://schemas.openxmlformats.org/officeDocument/2006/relationships/image" Target="../media/image24.png"/><Relationship Id="rId4" Type="http://schemas.openxmlformats.org/officeDocument/2006/relationships/image" Target="../media/image18.jpeg"/><Relationship Id="rId9" Type="http://schemas.openxmlformats.org/officeDocument/2006/relationships/image" Target="../media/image23.jpeg"/><Relationship Id="rId14" Type="http://schemas.openxmlformats.org/officeDocument/2006/relationships/image" Target="../media/image28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3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5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35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5.xml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5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7" Type="http://schemas.openxmlformats.org/officeDocument/2006/relationships/image" Target="../media/image46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45.jpeg"/><Relationship Id="rId5" Type="http://schemas.openxmlformats.org/officeDocument/2006/relationships/image" Target="../media/image44.jpeg"/><Relationship Id="rId4" Type="http://schemas.openxmlformats.org/officeDocument/2006/relationships/image" Target="../media/image43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5.xml"/><Relationship Id="rId5" Type="http://schemas.openxmlformats.org/officeDocument/2006/relationships/image" Target="../media/image50.jpeg"/><Relationship Id="rId4" Type="http://schemas.openxmlformats.org/officeDocument/2006/relationships/image" Target="../media/image49.jpe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55.png"/><Relationship Id="rId5" Type="http://schemas.openxmlformats.org/officeDocument/2006/relationships/image" Target="../media/image54.png"/><Relationship Id="rId4" Type="http://schemas.openxmlformats.org/officeDocument/2006/relationships/image" Target="../media/image53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60.jpeg"/><Relationship Id="rId5" Type="http://schemas.openxmlformats.org/officeDocument/2006/relationships/image" Target="../media/image59.jpeg"/><Relationship Id="rId4" Type="http://schemas.openxmlformats.org/officeDocument/2006/relationships/image" Target="../media/image58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25.xml"/><Relationship Id="rId5" Type="http://schemas.openxmlformats.org/officeDocument/2006/relationships/image" Target="../media/image64.png"/><Relationship Id="rId4" Type="http://schemas.openxmlformats.org/officeDocument/2006/relationships/image" Target="../media/image63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e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5.xml"/><Relationship Id="rId5" Type="http://schemas.openxmlformats.org/officeDocument/2006/relationships/image" Target="../media/image68.png"/><Relationship Id="rId4" Type="http://schemas.openxmlformats.org/officeDocument/2006/relationships/image" Target="../media/image67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5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5.jpeg"/><Relationship Id="rId3" Type="http://schemas.openxmlformats.org/officeDocument/2006/relationships/image" Target="../media/image70.jpeg"/><Relationship Id="rId7" Type="http://schemas.openxmlformats.org/officeDocument/2006/relationships/image" Target="../media/image74.jpeg"/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73.jpeg"/><Relationship Id="rId5" Type="http://schemas.openxmlformats.org/officeDocument/2006/relationships/image" Target="../media/image72.jpeg"/><Relationship Id="rId4" Type="http://schemas.openxmlformats.org/officeDocument/2006/relationships/image" Target="../media/image71.jpeg"/><Relationship Id="rId9" Type="http://schemas.openxmlformats.org/officeDocument/2006/relationships/image" Target="../media/image76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jpeg"/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25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jpeg"/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81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jpeg"/><Relationship Id="rId2" Type="http://schemas.openxmlformats.org/officeDocument/2006/relationships/image" Target="../media/image82.jpeg"/><Relationship Id="rId1" Type="http://schemas.openxmlformats.org/officeDocument/2006/relationships/slideLayout" Target="../slideLayouts/slideLayout25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jpeg"/><Relationship Id="rId2" Type="http://schemas.openxmlformats.org/officeDocument/2006/relationships/image" Target="../media/image84.jpeg"/><Relationship Id="rId1" Type="http://schemas.openxmlformats.org/officeDocument/2006/relationships/slideLayout" Target="../slideLayouts/slideLayout25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25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5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jpeg"/><Relationship Id="rId7" Type="http://schemas.openxmlformats.org/officeDocument/2006/relationships/image" Target="../media/image93.jpeg"/><Relationship Id="rId2" Type="http://schemas.openxmlformats.org/officeDocument/2006/relationships/image" Target="../media/image88.jpeg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92.jpeg"/><Relationship Id="rId5" Type="http://schemas.openxmlformats.org/officeDocument/2006/relationships/image" Target="../media/image91.jpeg"/><Relationship Id="rId4" Type="http://schemas.openxmlformats.org/officeDocument/2006/relationships/image" Target="../media/image90.jpeg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0.jpeg"/><Relationship Id="rId3" Type="http://schemas.openxmlformats.org/officeDocument/2006/relationships/image" Target="../media/image95.jpeg"/><Relationship Id="rId7" Type="http://schemas.openxmlformats.org/officeDocument/2006/relationships/image" Target="../media/image99.jpeg"/><Relationship Id="rId2" Type="http://schemas.openxmlformats.org/officeDocument/2006/relationships/image" Target="../media/image94.jpeg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98.jpeg"/><Relationship Id="rId5" Type="http://schemas.openxmlformats.org/officeDocument/2006/relationships/image" Target="../media/image97.jpeg"/><Relationship Id="rId4" Type="http://schemas.openxmlformats.org/officeDocument/2006/relationships/image" Target="../media/image9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5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jpeg"/><Relationship Id="rId2" Type="http://schemas.openxmlformats.org/officeDocument/2006/relationships/image" Target="../media/image101.jpeg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105.png"/><Relationship Id="rId5" Type="http://schemas.openxmlformats.org/officeDocument/2006/relationships/image" Target="../media/image104.png"/><Relationship Id="rId4" Type="http://schemas.openxmlformats.org/officeDocument/2006/relationships/image" Target="../media/image103.jpeg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6.png"/><Relationship Id="rId1" Type="http://schemas.openxmlformats.org/officeDocument/2006/relationships/slideLayout" Target="../slideLayouts/slideLayout25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8.jpeg"/><Relationship Id="rId2" Type="http://schemas.openxmlformats.org/officeDocument/2006/relationships/image" Target="../media/image107.jpeg"/><Relationship Id="rId1" Type="http://schemas.openxmlformats.org/officeDocument/2006/relationships/slideLayout" Target="../slideLayouts/slideLayout35.xml"/><Relationship Id="rId5" Type="http://schemas.openxmlformats.org/officeDocument/2006/relationships/image" Target="../media/image110.png"/><Relationship Id="rId4" Type="http://schemas.openxmlformats.org/officeDocument/2006/relationships/image" Target="../media/image109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2.jpeg"/><Relationship Id="rId2" Type="http://schemas.openxmlformats.org/officeDocument/2006/relationships/image" Target="../media/image111.jpeg"/><Relationship Id="rId1" Type="http://schemas.openxmlformats.org/officeDocument/2006/relationships/slideLayout" Target="../slideLayouts/slideLayout35.xml"/><Relationship Id="rId5" Type="http://schemas.openxmlformats.org/officeDocument/2006/relationships/image" Target="../media/image114.jpeg"/><Relationship Id="rId4" Type="http://schemas.openxmlformats.org/officeDocument/2006/relationships/image" Target="../media/image113.jpeg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6.jpeg"/><Relationship Id="rId7" Type="http://schemas.openxmlformats.org/officeDocument/2006/relationships/image" Target="../media/image120.png"/><Relationship Id="rId2" Type="http://schemas.openxmlformats.org/officeDocument/2006/relationships/image" Target="../media/image115.jpeg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119.png"/><Relationship Id="rId5" Type="http://schemas.openxmlformats.org/officeDocument/2006/relationships/image" Target="../media/image118.jpeg"/><Relationship Id="rId4" Type="http://schemas.openxmlformats.org/officeDocument/2006/relationships/image" Target="../media/image117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15000"/>
            <a:lum/>
          </a:blip>
          <a:srcRect/>
          <a:stretch>
            <a:fillRect t="-7000" b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1625" y="1608464"/>
            <a:ext cx="11344234" cy="1512423"/>
          </a:xfrm>
        </p:spPr>
        <p:txBody>
          <a:bodyPr>
            <a:normAutofit fontScale="90000"/>
          </a:bodyPr>
          <a:lstStyle/>
          <a:p>
            <a:pPr lvl="0" algn="ctr"/>
            <a:r>
              <a:rPr lang="uk-UA" sz="3600" dirty="0"/>
              <a:t/>
            </a:r>
            <a:br>
              <a:rPr lang="uk-UA" sz="3600" dirty="0"/>
            </a:br>
            <a:r>
              <a:rPr lang="uk-UA" sz="3600" dirty="0"/>
              <a:t>Іміджеві аспекти бібліотеки ЗВО: від соціальних мереж до нетривіальних ідей</a:t>
            </a:r>
            <a:r>
              <a:rPr lang="uk-UA" b="1" dirty="0"/>
              <a:t> 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82148" y="3925957"/>
            <a:ext cx="9660835" cy="2117034"/>
          </a:xfrm>
        </p:spPr>
        <p:txBody>
          <a:bodyPr>
            <a:noAutofit/>
          </a:bodyPr>
          <a:lstStyle/>
          <a:p>
            <a:pPr marL="0" lvl="0" indent="0" algn="ctr">
              <a:buNone/>
            </a:pPr>
            <a:r>
              <a:rPr lang="uk-UA" sz="2000" dirty="0"/>
              <a:t>Директор бібліотеки ім. Л. </a:t>
            </a:r>
            <a:r>
              <a:rPr lang="uk-UA" sz="2000" dirty="0" err="1"/>
              <a:t>Каніщенка</a:t>
            </a:r>
            <a:r>
              <a:rPr lang="uk-UA" sz="2000" dirty="0"/>
              <a:t> ЗУНУ,</a:t>
            </a:r>
          </a:p>
          <a:p>
            <a:pPr marL="0" lvl="0" indent="0" algn="ctr">
              <a:buNone/>
            </a:pPr>
            <a:r>
              <a:rPr lang="uk-UA" sz="2000" dirty="0" err="1"/>
              <a:t>к.е.н</a:t>
            </a:r>
            <a:r>
              <a:rPr lang="uk-UA" sz="2000" dirty="0"/>
              <a:t>., доцент Казимир </a:t>
            </a:r>
            <a:r>
              <a:rPr lang="uk-UA" sz="2000" dirty="0" err="1"/>
              <a:t>Возьний</a:t>
            </a:r>
            <a:r>
              <a:rPr lang="uk-UA" sz="2000" dirty="0"/>
              <a:t>,</a:t>
            </a:r>
          </a:p>
          <a:p>
            <a:pPr marL="0" lvl="0" indent="0" algn="ctr">
              <a:buNone/>
            </a:pPr>
            <a:r>
              <a:rPr lang="uk-UA" sz="2000" dirty="0"/>
              <a:t>Завідувачка читальним залом бібліотеки ім. Л. </a:t>
            </a:r>
            <a:r>
              <a:rPr lang="uk-UA" sz="2000" dirty="0" err="1"/>
              <a:t>Каніщенка</a:t>
            </a:r>
            <a:r>
              <a:rPr lang="uk-UA" sz="2000" dirty="0"/>
              <a:t> ЗУНУ,</a:t>
            </a:r>
          </a:p>
          <a:p>
            <a:pPr marL="0" lvl="0" indent="0" algn="ctr">
              <a:buNone/>
            </a:pPr>
            <a:r>
              <a:rPr lang="uk-UA" sz="2000" dirty="0" err="1"/>
              <a:t>к.е.н</a:t>
            </a:r>
            <a:r>
              <a:rPr lang="uk-UA" sz="2000" dirty="0"/>
              <a:t>., доцент Ірина </a:t>
            </a:r>
            <a:r>
              <a:rPr lang="uk-UA" sz="2000" dirty="0" err="1"/>
              <a:t>Любезна</a:t>
            </a:r>
            <a:r>
              <a:rPr lang="uk-UA" sz="2000" dirty="0"/>
              <a:t>,</a:t>
            </a:r>
          </a:p>
          <a:p>
            <a:pPr marL="0" lvl="0" indent="0" algn="ctr">
              <a:buNone/>
            </a:pPr>
            <a:r>
              <a:rPr lang="uk-UA" sz="2000" dirty="0"/>
              <a:t>Провідний бібліотекар бібліотеки ім. Л. </a:t>
            </a:r>
            <a:r>
              <a:rPr lang="uk-UA" sz="2000" dirty="0" err="1"/>
              <a:t>Каніщенка</a:t>
            </a:r>
            <a:r>
              <a:rPr lang="uk-UA" sz="2000" dirty="0"/>
              <a:t>  ЗУНУ, Наталя </a:t>
            </a:r>
            <a:r>
              <a:rPr lang="uk-UA" sz="2000" dirty="0" err="1"/>
              <a:t>Бруханська</a:t>
            </a:r>
            <a:endParaRPr lang="uk-UA" sz="2000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A043CC-397D-44BF-ACC2-F5815E86F371}" type="datetime1">
              <a:rPr lang="en-US" smtClean="0"/>
              <a:pPr/>
              <a:t>10/24/2024</a:t>
            </a:fld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BFAA22-95AF-4477-B602-D8E5A1273D9E}" type="slidenum">
              <a:rPr lang="en-US" smtClean="0"/>
              <a:pPr/>
              <a:t>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uk-UA" dirty="0" err="1"/>
              <a:t>к.е.н</a:t>
            </a:r>
            <a:r>
              <a:rPr lang="uk-UA" dirty="0"/>
              <a:t>., доцент </a:t>
            </a:r>
            <a:r>
              <a:rPr lang="uk-UA" dirty="0" err="1"/>
              <a:t>Возьний</a:t>
            </a:r>
            <a:r>
              <a:rPr lang="uk-UA" dirty="0"/>
              <a:t> К.З.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8991326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337156" y="2305878"/>
            <a:ext cx="9331960" cy="2355574"/>
          </a:xfrm>
        </p:spPr>
        <p:txBody>
          <a:bodyPr>
            <a:noAutofit/>
          </a:bodyPr>
          <a:lstStyle/>
          <a:p>
            <a:pPr algn="ctr">
              <a:lnSpc>
                <a:spcPct val="150000"/>
              </a:lnSpc>
            </a:pPr>
            <a:r>
              <a:rPr lang="uk-UA" b="0" i="1" dirty="0">
                <a:solidFill>
                  <a:srgbClr val="050505"/>
                </a:solidFill>
                <a:effectLst/>
                <a:latin typeface="Segoe UI Historic" panose="020B0502040204020203" pitchFamily="34" charset="0"/>
              </a:rPr>
              <a:t>Якщо дітям не прищеплювати любов до Книги і Читання – бібліотеки будуть порожніми</a:t>
            </a:r>
            <a:endParaRPr lang="uk-UA" b="0" i="1" dirty="0">
              <a:solidFill>
                <a:schemeClr val="tx1"/>
              </a:solidFill>
            </a:endParaRPr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27695-DCDC-4B3F-A5EF-68B7ACF793CA}" type="datetime1">
              <a:rPr lang="en-US" smtClean="0"/>
              <a:pPr/>
              <a:t>10/24/2024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uk-UA" dirty="0" err="1"/>
              <a:t>к.е.н</a:t>
            </a:r>
            <a:r>
              <a:rPr lang="uk-UA" dirty="0"/>
              <a:t>., доцент </a:t>
            </a:r>
            <a:r>
              <a:rPr lang="uk-UA" dirty="0" err="1"/>
              <a:t>Возьний</a:t>
            </a:r>
            <a:r>
              <a:rPr lang="uk-UA" dirty="0"/>
              <a:t> К.З.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24A37E-F533-4D8F-B767-49DD71954277}" type="slidenum">
              <a:rPr lang="en-US" smtClean="0"/>
              <a:pPr/>
              <a:t>10</a:t>
            </a:fld>
            <a:endParaRPr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uk-UA" dirty="0"/>
              <a:t>Джерело: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69882882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 descr="Leonardo_Phoenix_A_3D_illustration_of_popular_social_media_pla_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480039" y="1797269"/>
            <a:ext cx="7168458" cy="405173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08634" y="527810"/>
            <a:ext cx="9331960" cy="772160"/>
          </a:xfrm>
        </p:spPr>
        <p:txBody>
          <a:bodyPr>
            <a:normAutofit fontScale="90000"/>
          </a:bodyPr>
          <a:lstStyle/>
          <a:p>
            <a:pPr algn="ctr"/>
            <a:r>
              <a:rPr lang="uk-UA" sz="3600" b="1" dirty="0"/>
              <a:t>Соціальні мережі у діяльності бібліотек ЗВО – ефективний канал комунікації та промоції</a:t>
            </a:r>
            <a:r>
              <a:rPr lang="ru-RU" dirty="0"/>
              <a:t/>
            </a:r>
            <a:br>
              <a:rPr lang="ru-RU" dirty="0"/>
            </a:b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54163B-A6DE-47F5-91F3-4CFA2FD51548}" type="datetime1">
              <a:rPr lang="en-US" smtClean="0"/>
              <a:pPr/>
              <a:t>10/24/2024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uk-UA"/>
              <a:t>к.е.н., доцент Возьний К.З.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24A37E-F533-4D8F-B767-49DD71954277}" type="slidenum">
              <a:rPr lang="en-US" smtClean="0"/>
              <a:pPr/>
              <a:t>11</a:t>
            </a:fld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4869762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Рисунок 13" descr="440979701_18307006210194114_8710710031563567675_n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713422" y="2203231"/>
            <a:ext cx="2992296" cy="374037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0261" y="559341"/>
            <a:ext cx="9331960" cy="772160"/>
          </a:xfrm>
        </p:spPr>
        <p:txBody>
          <a:bodyPr>
            <a:noAutofit/>
          </a:bodyPr>
          <a:lstStyle/>
          <a:p>
            <a:pPr algn="ctr"/>
            <a:r>
              <a:rPr lang="uk-UA" altLang="uk-UA" b="1" dirty="0"/>
              <a:t>Навіщо створювати канал у </a:t>
            </a:r>
            <a:r>
              <a:rPr lang="uk-UA" altLang="uk-UA" b="1" dirty="0" err="1"/>
              <a:t>соцмережах</a:t>
            </a:r>
            <a:r>
              <a:rPr lang="uk-UA" altLang="uk-UA" b="1" dirty="0"/>
              <a:t>? Які переваги? </a:t>
            </a:r>
            <a:r>
              <a:rPr lang="uk-UA" altLang="uk-UA" i="1" dirty="0"/>
              <a:t/>
            </a:r>
            <a:br>
              <a:rPr lang="uk-UA" altLang="uk-UA" i="1" dirty="0"/>
            </a:br>
            <a:endParaRPr lang="en-US" b="1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2B0E6A-CA2D-4B68-9234-4906129750A4}" type="datetime1">
              <a:rPr lang="en-US" smtClean="0"/>
              <a:pPr/>
              <a:t>10/24/2024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uk-UA"/>
              <a:t>к.е.н., доцент Возьний К.З.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24A37E-F533-4D8F-B767-49DD71954277}" type="slidenum">
              <a:rPr lang="en-US" smtClean="0"/>
              <a:pPr/>
              <a:t>12</a:t>
            </a:fld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830261" y="5889306"/>
            <a:ext cx="10523537" cy="257175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10" name="Рисунок 9" descr="wrw3rwrfews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7863" y="1577232"/>
            <a:ext cx="5644054" cy="2342737"/>
          </a:xfrm>
          <a:prstGeom prst="rect">
            <a:avLst/>
          </a:prstGeom>
        </p:spPr>
      </p:pic>
      <p:pic>
        <p:nvPicPr>
          <p:cNvPr id="13" name="Рисунок 12" descr="440974811_18307006189194114_4209008342673761298_n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8098219" y="1700045"/>
            <a:ext cx="3268720" cy="4085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67849577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4495" y="606637"/>
            <a:ext cx="9331960" cy="772160"/>
          </a:xfrm>
        </p:spPr>
        <p:txBody>
          <a:bodyPr>
            <a:noAutofit/>
          </a:bodyPr>
          <a:lstStyle/>
          <a:p>
            <a:pPr algn="ctr"/>
            <a:r>
              <a:rPr lang="uk-UA" dirty="0"/>
              <a:t>Поради для ефективного використання соціальних мереж </a:t>
            </a:r>
            <a:r>
              <a:rPr lang="en-US" i="1" dirty="0"/>
              <a:t/>
            </a:r>
            <a:br>
              <a:rPr lang="en-US" i="1" dirty="0"/>
            </a:b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2B0E6A-CA2D-4B68-9234-4906129750A4}" type="datetime1">
              <a:rPr lang="en-US" smtClean="0"/>
              <a:pPr/>
              <a:t>10/24/2024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uk-UA" dirty="0" err="1"/>
              <a:t>к.е.н</a:t>
            </a:r>
            <a:r>
              <a:rPr lang="uk-UA" dirty="0"/>
              <a:t>., доцент </a:t>
            </a:r>
            <a:r>
              <a:rPr lang="uk-UA" dirty="0" err="1"/>
              <a:t>Возьний</a:t>
            </a:r>
            <a:r>
              <a:rPr lang="uk-UA" dirty="0"/>
              <a:t> К.З.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24A37E-F533-4D8F-B767-49DD71954277}" type="slidenum">
              <a:rPr lang="en-US" smtClean="0"/>
              <a:pPr/>
              <a:t>13</a:t>
            </a:fld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830261" y="5889306"/>
            <a:ext cx="10523537" cy="257175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9" name="Рисунок 8" descr="Leonardo_Phoenix_A_3D_illustration_of_popular_social_media_pla_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693270" y="2254468"/>
            <a:ext cx="4602318" cy="2601310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725214" y="1939187"/>
            <a:ext cx="6385034" cy="33547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uk-UA" sz="2400" i="1" dirty="0">
                <a:latin typeface="+mj-lt"/>
              </a:rPr>
              <a:t>Адаптуйся!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uk-UA" sz="2400" i="1" dirty="0">
                <a:latin typeface="+mj-lt"/>
              </a:rPr>
              <a:t>Регулярність </a:t>
            </a:r>
            <a:r>
              <a:rPr lang="uk-UA" sz="2400" i="1" dirty="0" err="1">
                <a:latin typeface="+mj-lt"/>
              </a:rPr>
              <a:t>постингу</a:t>
            </a:r>
            <a:endParaRPr lang="uk-UA" sz="2400" i="1" dirty="0">
              <a:latin typeface="+mj-lt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uk-UA" sz="2400" i="1" dirty="0">
                <a:latin typeface="+mj-lt"/>
              </a:rPr>
              <a:t>Інтерактивність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uk-UA" sz="2400" i="1" dirty="0">
                <a:latin typeface="+mj-lt"/>
              </a:rPr>
              <a:t>Аналізуй!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i="1" dirty="0" err="1">
                <a:latin typeface="+mj-lt"/>
              </a:rPr>
              <a:t>Взаємодій</a:t>
            </a:r>
            <a:r>
              <a:rPr lang="ru-RU" sz="2400" i="1" dirty="0">
                <a:latin typeface="+mj-lt"/>
              </a:rPr>
              <a:t>!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i="1" dirty="0" err="1">
                <a:latin typeface="+mj-lt"/>
              </a:rPr>
              <a:t>Візуалізація</a:t>
            </a:r>
            <a:endParaRPr lang="ru-RU" sz="2400" i="1" dirty="0">
              <a:latin typeface="+mj-lt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i="1" dirty="0" err="1">
                <a:latin typeface="+mj-lt"/>
              </a:rPr>
              <a:t>Колаборації</a:t>
            </a:r>
            <a:r>
              <a:rPr lang="ru-RU" sz="2400" i="1" dirty="0">
                <a:latin typeface="+mj-lt"/>
              </a:rPr>
              <a:t> з </a:t>
            </a:r>
            <a:r>
              <a:rPr lang="ru-RU" sz="2400" i="1" dirty="0" err="1">
                <a:latin typeface="+mj-lt"/>
              </a:rPr>
              <a:t>іншими</a:t>
            </a:r>
            <a:r>
              <a:rPr lang="ru-RU" sz="2400" i="1" dirty="0">
                <a:latin typeface="+mj-lt"/>
              </a:rPr>
              <a:t> </a:t>
            </a:r>
            <a:r>
              <a:rPr lang="ru-RU" sz="2400" i="1" dirty="0" err="1">
                <a:latin typeface="+mj-lt"/>
              </a:rPr>
              <a:t>сторінками</a:t>
            </a:r>
            <a:endParaRPr lang="uk-UA" sz="2400" i="1" dirty="0">
              <a:latin typeface="+mj-lt"/>
            </a:endParaRPr>
          </a:p>
          <a:p>
            <a:pPr>
              <a:buFont typeface="Arial" pitchFamily="34" charset="0"/>
              <a:buChar char="•"/>
            </a:pPr>
            <a:r>
              <a:rPr lang="uk-UA" sz="2400" i="1" dirty="0">
                <a:latin typeface="+mj-lt"/>
              </a:rPr>
              <a:t> </a:t>
            </a:r>
            <a:r>
              <a:rPr lang="en-US" sz="2400" i="1" dirty="0">
                <a:latin typeface="+mj-lt"/>
              </a:rPr>
              <a:t>  </a:t>
            </a:r>
            <a:r>
              <a:rPr lang="ru-RU" sz="2400" i="1" dirty="0" err="1">
                <a:latin typeface="+mj-lt"/>
              </a:rPr>
              <a:t>Актуальні</a:t>
            </a:r>
            <a:r>
              <a:rPr lang="ru-RU" sz="2400" i="1" dirty="0">
                <a:latin typeface="+mj-lt"/>
              </a:rPr>
              <a:t> </a:t>
            </a:r>
            <a:r>
              <a:rPr lang="ru-RU" sz="2400" i="1" dirty="0" err="1">
                <a:latin typeface="+mj-lt"/>
              </a:rPr>
              <a:t>тенденції</a:t>
            </a:r>
            <a:r>
              <a:rPr lang="ru-RU" sz="2400" i="1" dirty="0">
                <a:latin typeface="+mj-lt"/>
              </a:rPr>
              <a:t> (</a:t>
            </a:r>
            <a:r>
              <a:rPr lang="ru-RU" sz="2400" i="1" dirty="0" err="1">
                <a:latin typeface="+mj-lt"/>
              </a:rPr>
              <a:t>тренди</a:t>
            </a:r>
            <a:r>
              <a:rPr lang="ru-RU" sz="2400" i="1" dirty="0">
                <a:latin typeface="+mj-lt"/>
              </a:rPr>
              <a:t>)</a:t>
            </a:r>
          </a:p>
          <a:p>
            <a:endParaRPr lang="en-US" sz="2000" i="1" dirty="0"/>
          </a:p>
        </p:txBody>
      </p:sp>
    </p:spTree>
    <p:extLst>
      <p:ext uri="{BB962C8B-B14F-4D97-AF65-F5344CB8AC3E}">
        <p14:creationId xmlns:p14="http://schemas.microsoft.com/office/powerpoint/2010/main" xmlns="" val="367849577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0261" y="606638"/>
            <a:ext cx="9331960" cy="772160"/>
          </a:xfrm>
        </p:spPr>
        <p:txBody>
          <a:bodyPr>
            <a:noAutofit/>
          </a:bodyPr>
          <a:lstStyle/>
          <a:p>
            <a:pPr algn="ctr"/>
            <a:r>
              <a:rPr lang="uk-UA" altLang="uk-UA" dirty="0"/>
              <a:t>Топ помилок у роботі </a:t>
            </a:r>
            <a:r>
              <a:rPr lang="uk-UA" altLang="uk-UA" dirty="0" err="1"/>
              <a:t>контентмейкера</a:t>
            </a:r>
            <a:r>
              <a:rPr lang="uk-UA" altLang="uk-UA" dirty="0"/>
              <a:t> бібліотеки ЗВО: </a:t>
            </a:r>
            <a:r>
              <a:rPr lang="uk-UA" altLang="uk-UA" i="1" dirty="0"/>
              <a:t/>
            </a:r>
            <a:br>
              <a:rPr lang="uk-UA" altLang="uk-UA" i="1" dirty="0"/>
            </a:b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2B0E6A-CA2D-4B68-9234-4906129750A4}" type="datetime1">
              <a:rPr lang="en-US" smtClean="0"/>
              <a:pPr/>
              <a:t>10/24/2024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uk-UA"/>
              <a:t>к.е.н., доцент Возьний К.З.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24A37E-F533-4D8F-B767-49DD71954277}" type="slidenum">
              <a:rPr lang="en-US" smtClean="0"/>
              <a:pPr/>
              <a:t>14</a:t>
            </a:fld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830261" y="5889306"/>
            <a:ext cx="10523537" cy="25717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1156138" y="2081046"/>
            <a:ext cx="5733394" cy="34211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itchFamily="34" charset="0"/>
              <a:buChar char="•"/>
            </a:pPr>
            <a:r>
              <a:rPr lang="uk-UA" sz="2400" i="1" dirty="0">
                <a:latin typeface="+mj-lt"/>
              </a:rPr>
              <a:t>Невизначеність цільової аудиторії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uk-UA" sz="2400" i="1" dirty="0">
                <a:latin typeface="+mj-lt"/>
              </a:rPr>
              <a:t>Нерегулярне оновлення контенту, його формальність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uk-UA" sz="2400" i="1" dirty="0">
                <a:latin typeface="+mj-lt"/>
              </a:rPr>
              <a:t>Відсутність адаптації контенту </a:t>
            </a:r>
            <a:endParaRPr lang="en-US" sz="2400" i="1" dirty="0">
              <a:latin typeface="+mj-lt"/>
            </a:endParaRPr>
          </a:p>
          <a:p>
            <a:pPr marL="342900" indent="-342900">
              <a:buFont typeface="Arial" pitchFamily="34" charset="0"/>
              <a:buChar char="•"/>
            </a:pPr>
            <a:r>
              <a:rPr lang="en-US" sz="2400" i="1" dirty="0">
                <a:latin typeface="+mj-lt"/>
              </a:rPr>
              <a:t> </a:t>
            </a:r>
            <a:r>
              <a:rPr lang="uk-UA" sz="2400" i="1" dirty="0">
                <a:latin typeface="+mj-lt"/>
              </a:rPr>
              <a:t>до платформи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uk-UA" sz="2400" i="1" dirty="0" err="1">
                <a:latin typeface="+mj-lt"/>
              </a:rPr>
              <a:t>Неоптимізовані</a:t>
            </a:r>
            <a:r>
              <a:rPr lang="uk-UA" sz="2400" i="1" dirty="0">
                <a:latin typeface="+mj-lt"/>
              </a:rPr>
              <a:t> пости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uk-UA" sz="2400" i="1" dirty="0">
                <a:latin typeface="+mj-lt"/>
              </a:rPr>
              <a:t>Недостатній моніторинг результатів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uk-UA" sz="2400" i="1" dirty="0">
                <a:latin typeface="+mj-lt"/>
              </a:rPr>
              <a:t>Неврахування авторських прав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uk-UA" sz="2400" i="1" dirty="0">
                <a:latin typeface="+mj-lt"/>
              </a:rPr>
              <a:t>Перевантаження рекламою</a:t>
            </a:r>
            <a:endParaRPr lang="en-US" sz="2400" i="1" dirty="0">
              <a:latin typeface="+mj-lt"/>
            </a:endParaRPr>
          </a:p>
        </p:txBody>
      </p:sp>
      <p:pic>
        <p:nvPicPr>
          <p:cNvPr id="9" name="Рисунок 8" descr="370294691_306359608638384_3298895926236423268_n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41851" y="1656734"/>
            <a:ext cx="4302833" cy="4192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67849577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uk-UA" dirty="0" err="1"/>
              <a:t>Соцмережі</a:t>
            </a:r>
            <a:r>
              <a:rPr lang="uk-UA" dirty="0"/>
              <a:t> та користувачі – світова статистика загалом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2B0E6A-CA2D-4B68-9234-4906129750A4}" type="datetime1">
              <a:rPr lang="en-US" smtClean="0"/>
              <a:pPr/>
              <a:t>10/24/2024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uk-UA"/>
              <a:t>к.е.н., доцент Возьний К.З.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24A37E-F533-4D8F-B767-49DD71954277}" type="slidenum">
              <a:rPr lang="en-US" smtClean="0"/>
              <a:pPr/>
              <a:t>15</a:t>
            </a:fld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830261" y="5889306"/>
            <a:ext cx="10523537" cy="257175"/>
          </a:xfrm>
        </p:spPr>
        <p:txBody>
          <a:bodyPr/>
          <a:lstStyle/>
          <a:p>
            <a:r>
              <a:rPr lang="en-US" u="sng" dirty="0">
                <a:hlinkClick r:id="rId3"/>
              </a:rPr>
              <a:t>Digital 2024: Global Overview Report</a:t>
            </a:r>
          </a:p>
          <a:p>
            <a:endParaRPr lang="en-US" dirty="0"/>
          </a:p>
        </p:txBody>
      </p:sp>
      <p:pic>
        <p:nvPicPr>
          <p:cNvPr id="7" name="Рисунок 6" descr="7-edited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65739" y="1666554"/>
            <a:ext cx="8544910" cy="41075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67849577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uk-UA" sz="3100" dirty="0"/>
              <a:t>Рейтинг </a:t>
            </a:r>
            <a:r>
              <a:rPr lang="uk-UA" sz="3100" dirty="0" err="1"/>
              <a:t>соцмереж</a:t>
            </a:r>
            <a:r>
              <a:rPr lang="uk-UA" sz="3100" dirty="0"/>
              <a:t> серед бібліотек ЗВО в Україні та світі</a:t>
            </a:r>
            <a:endParaRPr lang="en-US" sz="31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EB4CC9-9A81-49A9-A6E1-851818FC68D1}" type="datetime1">
              <a:rPr lang="en-US" smtClean="0"/>
              <a:pPr/>
              <a:t>10/24/2024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uk-UA"/>
              <a:t>к.е.н., доцент Возьний К.З.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24A37E-F533-4D8F-B767-49DD71954277}" type="slidenum">
              <a:rPr lang="en-US" smtClean="0"/>
              <a:pPr/>
              <a:t>16</a:t>
            </a:fld>
            <a:endParaRPr lang="en-US"/>
          </a:p>
        </p:txBody>
      </p:sp>
      <p:graphicFrame>
        <p:nvGraphicFramePr>
          <p:cNvPr id="9" name="Содержимое 8"/>
          <p:cNvGraphicFramePr>
            <a:graphicFrameLocks noGrp="1"/>
          </p:cNvGraphicFramePr>
          <p:nvPr>
            <p:ph idx="1"/>
          </p:nvPr>
        </p:nvGraphicFramePr>
        <p:xfrm>
          <a:off x="5817473" y="2238699"/>
          <a:ext cx="5360278" cy="3184638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2680139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68013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530773">
                <a:tc>
                  <a:txBody>
                    <a:bodyPr/>
                    <a:lstStyle/>
                    <a:p>
                      <a:pPr algn="ctr"/>
                      <a:r>
                        <a:rPr lang="uk-UA" sz="2400" dirty="0">
                          <a:solidFill>
                            <a:srgbClr val="002060"/>
                          </a:solidFill>
                        </a:rPr>
                        <a:t>Україна</a:t>
                      </a:r>
                      <a:endParaRPr lang="ru-RU" sz="24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400" dirty="0">
                          <a:solidFill>
                            <a:srgbClr val="002060"/>
                          </a:solidFill>
                        </a:rPr>
                        <a:t>Світ</a:t>
                      </a:r>
                      <a:endParaRPr lang="ru-RU" sz="24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30773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solidFill>
                            <a:srgbClr val="002060"/>
                          </a:solidFill>
                        </a:rPr>
                        <a:t>1.</a:t>
                      </a:r>
                      <a:r>
                        <a:rPr lang="en-US" sz="2400" baseline="0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2060"/>
                          </a:solidFill>
                        </a:rPr>
                        <a:t>Facebook</a:t>
                      </a:r>
                      <a:endParaRPr lang="ru-RU" sz="24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solidFill>
                            <a:srgbClr val="002060"/>
                          </a:solidFill>
                        </a:rPr>
                        <a:t>1. </a:t>
                      </a:r>
                      <a:r>
                        <a:rPr lang="en-US" sz="2400" dirty="0" err="1">
                          <a:solidFill>
                            <a:srgbClr val="002060"/>
                          </a:solidFill>
                        </a:rPr>
                        <a:t>Facebook</a:t>
                      </a:r>
                      <a:endParaRPr lang="ru-RU" sz="24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530773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solidFill>
                            <a:srgbClr val="002060"/>
                          </a:solidFill>
                        </a:rPr>
                        <a:t>2. </a:t>
                      </a:r>
                      <a:r>
                        <a:rPr lang="en-US" sz="2400" dirty="0" err="1">
                          <a:solidFill>
                            <a:srgbClr val="002060"/>
                          </a:solidFill>
                        </a:rPr>
                        <a:t>Instagram</a:t>
                      </a:r>
                      <a:endParaRPr lang="ru-RU" sz="24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solidFill>
                            <a:srgbClr val="002060"/>
                          </a:solidFill>
                        </a:rPr>
                        <a:t>2. </a:t>
                      </a:r>
                      <a:r>
                        <a:rPr lang="en-US" sz="2400" dirty="0" err="1">
                          <a:solidFill>
                            <a:srgbClr val="002060"/>
                          </a:solidFill>
                        </a:rPr>
                        <a:t>Instagram</a:t>
                      </a:r>
                      <a:endParaRPr lang="ru-RU" sz="24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530773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solidFill>
                            <a:srgbClr val="002060"/>
                          </a:solidFill>
                        </a:rPr>
                        <a:t>3. Telegram</a:t>
                      </a:r>
                      <a:endParaRPr lang="ru-RU" sz="24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solidFill>
                            <a:srgbClr val="002060"/>
                          </a:solidFill>
                        </a:rPr>
                        <a:t>3. Twitter (X)</a:t>
                      </a:r>
                      <a:endParaRPr lang="ru-RU" sz="24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530773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solidFill>
                            <a:srgbClr val="002060"/>
                          </a:solidFill>
                        </a:rPr>
                        <a:t>4. YouTube</a:t>
                      </a:r>
                      <a:endParaRPr lang="ru-RU" sz="24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solidFill>
                            <a:srgbClr val="002060"/>
                          </a:solidFill>
                        </a:rPr>
                        <a:t>4. </a:t>
                      </a:r>
                      <a:r>
                        <a:rPr lang="en-US" sz="2400" dirty="0" err="1">
                          <a:solidFill>
                            <a:srgbClr val="002060"/>
                          </a:solidFill>
                        </a:rPr>
                        <a:t>Linkedln</a:t>
                      </a:r>
                      <a:endParaRPr lang="ru-RU" sz="24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530773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solidFill>
                            <a:srgbClr val="002060"/>
                          </a:solidFill>
                        </a:rPr>
                        <a:t>5. </a:t>
                      </a:r>
                      <a:r>
                        <a:rPr lang="en-US" sz="2400" dirty="0" err="1">
                          <a:solidFill>
                            <a:srgbClr val="002060"/>
                          </a:solidFill>
                        </a:rPr>
                        <a:t>TikTok</a:t>
                      </a:r>
                      <a:endParaRPr lang="ru-RU" sz="24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solidFill>
                            <a:srgbClr val="002060"/>
                          </a:solidFill>
                        </a:rPr>
                        <a:t>5. YouTube</a:t>
                      </a:r>
                      <a:endParaRPr lang="ru-RU" sz="24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  <p:pic>
        <p:nvPicPr>
          <p:cNvPr id="7" name="Рисунок 6" descr="432435962_1562492844539742_8522576961230591322_n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183071" y="1434662"/>
            <a:ext cx="3547241" cy="47296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54757150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uk-UA" dirty="0"/>
              <a:t>Золота формула контенту в </a:t>
            </a:r>
            <a:r>
              <a:rPr lang="uk-UA" dirty="0" err="1"/>
              <a:t>соцмережах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2B0E6A-CA2D-4B68-9234-4906129750A4}" type="datetime1">
              <a:rPr lang="en-US" smtClean="0"/>
              <a:pPr/>
              <a:t>10/24/2024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uk-UA"/>
              <a:t>к.е.н., доцент Возьний К.З.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24A37E-F533-4D8F-B767-49DD71954277}" type="slidenum">
              <a:rPr lang="en-US" smtClean="0"/>
              <a:pPr/>
              <a:t>17</a:t>
            </a:fld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709449" y="5738648"/>
            <a:ext cx="10644350" cy="407833"/>
          </a:xfrm>
        </p:spPr>
        <p:txBody>
          <a:bodyPr/>
          <a:lstStyle/>
          <a:p>
            <a:r>
              <a:rPr lang="ru-RU" dirty="0"/>
              <a:t>Реклама </a:t>
            </a:r>
            <a:r>
              <a:rPr lang="ru-RU" dirty="0" err="1"/>
              <a:t>бібліотеки</a:t>
            </a:r>
            <a:r>
              <a:rPr lang="ru-RU" dirty="0"/>
              <a:t> у </a:t>
            </a:r>
            <a:r>
              <a:rPr lang="ru-RU" dirty="0" err="1"/>
              <a:t>соціальних</a:t>
            </a:r>
            <a:r>
              <a:rPr lang="ru-RU" dirty="0"/>
              <a:t> </a:t>
            </a:r>
            <a:r>
              <a:rPr lang="ru-RU" dirty="0" err="1"/>
              <a:t>медіа</a:t>
            </a:r>
            <a:r>
              <a:rPr lang="ru-RU" dirty="0"/>
              <a:t>. </a:t>
            </a:r>
            <a:r>
              <a:rPr lang="ru-RU" dirty="0" err="1"/>
              <a:t>Вип</a:t>
            </a:r>
            <a:r>
              <a:rPr lang="ru-RU" dirty="0"/>
              <a:t> 4. [Текст]: Р36 метод. </a:t>
            </a:r>
            <a:r>
              <a:rPr lang="ru-RU" dirty="0" err="1"/>
              <a:t>реком</a:t>
            </a:r>
            <a:r>
              <a:rPr lang="ru-RU" dirty="0"/>
              <a:t>. / уклад. Л. В. </a:t>
            </a:r>
            <a:r>
              <a:rPr lang="ru-RU" dirty="0" err="1"/>
              <a:t>Козінченко</a:t>
            </a:r>
            <a:r>
              <a:rPr lang="ru-RU" dirty="0"/>
              <a:t> / </a:t>
            </a:r>
            <a:r>
              <a:rPr lang="ru-RU" dirty="0" err="1"/>
              <a:t>Комун</a:t>
            </a:r>
            <a:r>
              <a:rPr lang="ru-RU" dirty="0"/>
              <a:t>. </a:t>
            </a:r>
            <a:r>
              <a:rPr lang="ru-RU" dirty="0" err="1"/>
              <a:t>закл</a:t>
            </a:r>
            <a:r>
              <a:rPr lang="ru-RU" dirty="0"/>
              <a:t>. </a:t>
            </a:r>
            <a:r>
              <a:rPr lang="ru-RU" dirty="0" err="1"/>
              <a:t>культури</a:t>
            </a:r>
            <a:r>
              <a:rPr lang="ru-RU" dirty="0"/>
              <a:t> «</a:t>
            </a:r>
            <a:r>
              <a:rPr lang="ru-RU" dirty="0" err="1"/>
              <a:t>Донецька</a:t>
            </a:r>
            <a:r>
              <a:rPr lang="ru-RU" dirty="0"/>
              <a:t> </a:t>
            </a:r>
            <a:r>
              <a:rPr lang="ru-RU" dirty="0" err="1"/>
              <a:t>обласна</a:t>
            </a:r>
            <a:r>
              <a:rPr lang="ru-RU" dirty="0"/>
              <a:t> </a:t>
            </a:r>
            <a:r>
              <a:rPr lang="ru-RU" dirty="0" err="1"/>
              <a:t>бібліотека</a:t>
            </a:r>
            <a:r>
              <a:rPr lang="ru-RU" dirty="0"/>
              <a:t> для </a:t>
            </a:r>
            <a:r>
              <a:rPr lang="ru-RU" dirty="0" err="1"/>
              <a:t>дітей</a:t>
            </a:r>
            <a:r>
              <a:rPr lang="ru-RU" dirty="0"/>
              <a:t>». – </a:t>
            </a:r>
            <a:r>
              <a:rPr lang="ru-RU" dirty="0" err="1"/>
              <a:t>Маріуполь</a:t>
            </a:r>
            <a:r>
              <a:rPr lang="ru-RU" dirty="0"/>
              <a:t>, 2020. - 16 с. – («Кейс </a:t>
            </a:r>
            <a:r>
              <a:rPr lang="ru-RU" dirty="0" err="1"/>
              <a:t>бібліотечних</a:t>
            </a:r>
            <a:r>
              <a:rPr lang="ru-RU" dirty="0"/>
              <a:t> </a:t>
            </a:r>
            <a:r>
              <a:rPr lang="ru-RU" dirty="0" err="1"/>
              <a:t>порад</a:t>
            </a:r>
            <a:r>
              <a:rPr lang="ru-RU" dirty="0"/>
              <a:t>»)</a:t>
            </a:r>
            <a:endParaRPr lang="en-US" dirty="0"/>
          </a:p>
        </p:txBody>
      </p:sp>
      <p:graphicFrame>
        <p:nvGraphicFramePr>
          <p:cNvPr id="7" name="Диаграмма 6"/>
          <p:cNvGraphicFramePr/>
          <p:nvPr/>
        </p:nvGraphicFramePr>
        <p:xfrm>
          <a:off x="914399" y="1623848"/>
          <a:ext cx="5824482" cy="41620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10" name="Рисунок 9" descr="273919809_4886238631441415_3458861544552435392_n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473426" y="1466192"/>
            <a:ext cx="3383506" cy="43039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67849577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uk-UA" dirty="0"/>
              <a:t>Як дізнатись про бібліотеку ім. Л. </a:t>
            </a:r>
            <a:r>
              <a:rPr lang="uk-UA" dirty="0" err="1"/>
              <a:t>Каніщенка</a:t>
            </a:r>
            <a:r>
              <a:rPr lang="uk-UA" dirty="0"/>
              <a:t> ЗУНУ? </a:t>
            </a:r>
            <a:endParaRPr lang="en-US" dirty="0"/>
          </a:p>
        </p:txBody>
      </p:sp>
      <p:pic>
        <p:nvPicPr>
          <p:cNvPr id="7" name="Содержимое 6" descr="d6b9b1e0-5bea-49e5-8144-b5d0ddf87440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2177628" y="3989343"/>
            <a:ext cx="1212392" cy="2063139"/>
          </a:xfr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EB4CC9-9A81-49A9-A6E1-851818FC68D1}" type="datetime1">
              <a:rPr lang="en-US" smtClean="0"/>
              <a:pPr/>
              <a:t>10/24/2024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uk-UA"/>
              <a:t>к.е.н., доцент Возьний К.З.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24A37E-F533-4D8F-B767-49DD71954277}" type="slidenum">
              <a:rPr lang="en-US" smtClean="0"/>
              <a:pPr/>
              <a:t>18</a:t>
            </a:fld>
            <a:endParaRPr lang="en-US"/>
          </a:p>
        </p:txBody>
      </p:sp>
      <p:pic>
        <p:nvPicPr>
          <p:cNvPr id="8" name="Рисунок 7" descr="20d7822b-9059-4c8b-a509-08cd54c03986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817277" y="8056178"/>
            <a:ext cx="1941214" cy="3238675"/>
          </a:xfrm>
          <a:prstGeom prst="rect">
            <a:avLst/>
          </a:prstGeom>
        </p:spPr>
      </p:pic>
      <p:pic>
        <p:nvPicPr>
          <p:cNvPr id="10" name="Рисунок 9" descr="8b81da65-00e7-40fa-b435-22433105f940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608969" y="2428345"/>
            <a:ext cx="1635811" cy="2758510"/>
          </a:xfrm>
          <a:prstGeom prst="rect">
            <a:avLst/>
          </a:prstGeom>
        </p:spPr>
      </p:pic>
      <p:pic>
        <p:nvPicPr>
          <p:cNvPr id="11" name="Рисунок 10" descr="aae3ea29-4798-4805-bf8b-3af9f5f6534d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0121462" y="1639614"/>
            <a:ext cx="1878245" cy="3270073"/>
          </a:xfrm>
          <a:prstGeom prst="rect">
            <a:avLst/>
          </a:prstGeom>
        </p:spPr>
      </p:pic>
      <p:pic>
        <p:nvPicPr>
          <p:cNvPr id="12" name="Рисунок 11" descr="da603290-a512-442e-a7c6-a1c2730a32a9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5849009" y="1481958"/>
            <a:ext cx="1842640" cy="3324871"/>
          </a:xfrm>
          <a:prstGeom prst="rect">
            <a:avLst/>
          </a:prstGeom>
        </p:spPr>
      </p:pic>
      <p:pic>
        <p:nvPicPr>
          <p:cNvPr id="13" name="Рисунок 12" descr="293c568a-8953-4bd0-a16e-c0bd31822bca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8157301" y="3153102"/>
            <a:ext cx="1555258" cy="2829683"/>
          </a:xfrm>
          <a:prstGeom prst="rect">
            <a:avLst/>
          </a:prstGeom>
        </p:spPr>
      </p:pic>
      <p:pic>
        <p:nvPicPr>
          <p:cNvPr id="14" name="Рисунок 13" descr="e7965dfc-b027-4571-a641-a8f3a311f208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299532" y="1576550"/>
            <a:ext cx="1787959" cy="2866684"/>
          </a:xfrm>
          <a:prstGeom prst="rect">
            <a:avLst/>
          </a:prstGeom>
        </p:spPr>
      </p:pic>
      <p:pic>
        <p:nvPicPr>
          <p:cNvPr id="15" name="Рисунок 14" descr="Facebook_icon.svg.pn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1799897" y="1736835"/>
            <a:ext cx="643759" cy="643759"/>
          </a:xfrm>
          <a:prstGeom prst="rect">
            <a:avLst/>
          </a:prstGeom>
        </p:spPr>
      </p:pic>
      <p:pic>
        <p:nvPicPr>
          <p:cNvPr id="16" name="Рисунок 15" descr="depositphotos_127149876-stock-illustration-new-instagram-icon-printed-on.jpg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7291244" y="2271045"/>
            <a:ext cx="820309" cy="787465"/>
          </a:xfrm>
          <a:prstGeom prst="rect">
            <a:avLst/>
          </a:prstGeom>
        </p:spPr>
      </p:pic>
      <p:pic>
        <p:nvPicPr>
          <p:cNvPr id="18" name="Рисунок 17" descr="3991775.png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1847193" y="5312978"/>
            <a:ext cx="569881" cy="569881"/>
          </a:xfrm>
          <a:prstGeom prst="rect">
            <a:avLst/>
          </a:prstGeom>
        </p:spPr>
      </p:pic>
      <p:pic>
        <p:nvPicPr>
          <p:cNvPr id="20" name="Рисунок 19" descr="x-twitter-on-black-square-5694256.pn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5660478" y="5234152"/>
            <a:ext cx="709447" cy="709447"/>
          </a:xfrm>
          <a:prstGeom prst="rect">
            <a:avLst/>
          </a:prstGeom>
        </p:spPr>
      </p:pic>
      <p:pic>
        <p:nvPicPr>
          <p:cNvPr id="24" name="Рисунок 23" descr="images (1).jp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811111" y="3137339"/>
            <a:ext cx="827195" cy="827195"/>
          </a:xfrm>
          <a:prstGeom prst="rect">
            <a:avLst/>
          </a:prstGeom>
        </p:spPr>
      </p:pic>
      <p:pic>
        <p:nvPicPr>
          <p:cNvPr id="25" name="Рисунок 24" descr="images.jp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9868310" y="3907220"/>
            <a:ext cx="794435" cy="790904"/>
          </a:xfrm>
          <a:prstGeom prst="rect">
            <a:avLst/>
          </a:prstGeom>
        </p:spPr>
      </p:pic>
      <p:pic>
        <p:nvPicPr>
          <p:cNvPr id="26" name="Рисунок 25" descr="завантаження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7806557" y="3578772"/>
            <a:ext cx="693683" cy="693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54757150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 descr="ВікістудіяЛого-1Вар-2-300x300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12014" y="3988675"/>
            <a:ext cx="1828801" cy="182880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2509" y="527810"/>
            <a:ext cx="9331960" cy="772160"/>
          </a:xfrm>
        </p:spPr>
        <p:txBody>
          <a:bodyPr>
            <a:noAutofit/>
          </a:bodyPr>
          <a:lstStyle/>
          <a:p>
            <a:pPr algn="ctr"/>
            <a:r>
              <a:rPr lang="ru-RU" dirty="0" err="1"/>
              <a:t>Проєкт</a:t>
            </a:r>
            <a:r>
              <a:rPr lang="ru-RU" dirty="0"/>
              <a:t> «ЗУНУ нас </a:t>
            </a:r>
            <a:r>
              <a:rPr lang="ru-RU" dirty="0" err="1"/>
              <a:t>сторінках</a:t>
            </a:r>
            <a:r>
              <a:rPr lang="ru-RU" dirty="0"/>
              <a:t> </a:t>
            </a:r>
            <a:r>
              <a:rPr lang="ru-RU" dirty="0" err="1"/>
              <a:t>Вікіпедії</a:t>
            </a:r>
            <a:r>
              <a:rPr lang="ru-RU" dirty="0"/>
              <a:t>»</a:t>
            </a:r>
            <a:br>
              <a:rPr lang="ru-RU" dirty="0"/>
            </a:br>
            <a:r>
              <a:rPr lang="ru-RU" dirty="0" err="1"/>
              <a:t>Вікіпроєкт</a:t>
            </a:r>
            <a:r>
              <a:rPr lang="ru-RU" dirty="0"/>
              <a:t> «</a:t>
            </a:r>
            <a:r>
              <a:rPr lang="ru-RU" dirty="0" err="1"/>
              <a:t>Вікістудія</a:t>
            </a:r>
            <a:r>
              <a:rPr lang="ru-RU" dirty="0"/>
              <a:t> ЗУНУ»</a:t>
            </a:r>
            <a:r>
              <a:rPr lang="uk-UA" altLang="uk-UA" i="1" dirty="0"/>
              <a:t/>
            </a:r>
            <a:br>
              <a:rPr lang="uk-UA" altLang="uk-UA" i="1" dirty="0"/>
            </a:b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2B0E6A-CA2D-4B68-9234-4906129750A4}" type="datetime1">
              <a:rPr lang="en-US" smtClean="0"/>
              <a:pPr/>
              <a:t>10/24/2024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uk-UA"/>
              <a:t>к.е.н., доцент Возьний К.З.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24A37E-F533-4D8F-B767-49DD71954277}" type="slidenum">
              <a:rPr lang="en-US" smtClean="0"/>
              <a:pPr/>
              <a:t>19</a:t>
            </a:fld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830261" y="5889306"/>
            <a:ext cx="10523537" cy="257175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10" name="Рисунок 9" descr="Безымянный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7423" y="1797269"/>
            <a:ext cx="8043869" cy="34526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6784957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D7206333-9BC4-2130-F116-4E215A0271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2AA7562-E0A6-CB77-9564-069B796994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dirty="0"/>
              <a:t>Чи жива бібліотека ЗВО? 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2B46FDD9-9C5C-8B19-2393-7E1CA17A22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454163B-A6DE-47F5-91F3-4CFA2FD51548}" type="datetime1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10/24/2024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1AB83765-1D24-4926-3F58-E45F0F9B5A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к.е.н., доцент Возьний К.З.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CBB26AFE-F04D-584A-7A3B-5E4727783D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24A37E-F533-4D8F-B767-49DD7195427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18FEC813-B1C6-4760-1622-999A93B31B5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026" name="Picture 2" descr="Живий чи мертвий&quot; кіт - найвизначніші відкриття у фізиці - BBC News Україна">
            <a:extLst>
              <a:ext uri="{FF2B5EF4-FFF2-40B4-BE49-F238E27FC236}">
                <a16:creationId xmlns:a16="http://schemas.microsoft.com/office/drawing/2014/main" xmlns="" id="{E8B64124-D27D-4BFA-9183-48D6A52F3C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818217" y="1943099"/>
            <a:ext cx="6156818" cy="34478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54000447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5517757E-5E1A-495B-3F35-AC00AF0D90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Рисунок 17" descr="382712072_322093650398313_971321750720062206_n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15157" y="247870"/>
            <a:ext cx="1753256" cy="2337675"/>
          </a:xfrm>
          <a:prstGeom prst="rect">
            <a:avLst/>
          </a:prstGeom>
        </p:spPr>
      </p:pic>
      <p:pic>
        <p:nvPicPr>
          <p:cNvPr id="15" name="Рисунок 14" descr="354249853_269553638985648_2083372673114530665_n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51684" y="52026"/>
            <a:ext cx="4114800" cy="54864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xmlns="" id="{7DAE3990-EB8A-CB97-03CD-D327377521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68413" y="1284888"/>
            <a:ext cx="7204841" cy="2144112"/>
          </a:xfrm>
        </p:spPr>
        <p:txBody>
          <a:bodyPr>
            <a:noAutofit/>
          </a:bodyPr>
          <a:lstStyle/>
          <a:p>
            <a:pPr algn="ctr"/>
            <a:r>
              <a:rPr lang="ru-RU" sz="3600" b="1" i="1" dirty="0"/>
              <a:t>«</a:t>
            </a:r>
            <a:r>
              <a:rPr lang="ru-RU" sz="3600" b="1" i="1" dirty="0" err="1"/>
              <a:t>Якщо</a:t>
            </a:r>
            <a:r>
              <a:rPr lang="ru-RU" sz="3600" b="1" i="1" dirty="0"/>
              <a:t> вас </a:t>
            </a:r>
            <a:r>
              <a:rPr lang="ru-RU" sz="3600" b="1" i="1" dirty="0" err="1"/>
              <a:t>немає</a:t>
            </a:r>
            <a:r>
              <a:rPr lang="ru-RU" sz="3600" b="1" i="1" dirty="0"/>
              <a:t> в </a:t>
            </a:r>
            <a:r>
              <a:rPr lang="ru-RU" sz="3600" b="1" i="1" dirty="0" err="1"/>
              <a:t>інтернеті</a:t>
            </a:r>
            <a:r>
              <a:rPr lang="ru-RU" sz="3600" b="1" i="1" dirty="0"/>
              <a:t>, </a:t>
            </a:r>
            <a:r>
              <a:rPr lang="ru-RU" sz="3600" b="1" i="1" dirty="0" err="1"/>
              <a:t>вважайте</a:t>
            </a:r>
            <a:r>
              <a:rPr lang="ru-RU" sz="3600" b="1" i="1" dirty="0"/>
              <a:t>, </a:t>
            </a:r>
            <a:r>
              <a:rPr lang="ru-RU" sz="3600" b="1" i="1" dirty="0" err="1"/>
              <a:t>що</a:t>
            </a:r>
            <a:r>
              <a:rPr lang="ru-RU" sz="3600" b="1" i="1" dirty="0"/>
              <a:t> </a:t>
            </a:r>
            <a:r>
              <a:rPr lang="ru-RU" sz="3600" b="1" i="1" dirty="0" err="1"/>
              <a:t>ви</a:t>
            </a:r>
            <a:r>
              <a:rPr lang="ru-RU" sz="3600" b="1" i="1" dirty="0"/>
              <a:t> не </a:t>
            </a:r>
            <a:r>
              <a:rPr lang="ru-RU" sz="3600" b="1" i="1" dirty="0" err="1"/>
              <a:t>існуєте</a:t>
            </a:r>
            <a:r>
              <a:rPr lang="ru-RU" sz="3600" b="1" i="1" dirty="0"/>
              <a:t>». </a:t>
            </a:r>
            <a:r>
              <a:rPr lang="ru-RU" sz="3600" b="1" i="1" dirty="0" err="1"/>
              <a:t>Білл</a:t>
            </a:r>
            <a:r>
              <a:rPr lang="ru-RU" sz="3600" b="1" i="1" dirty="0"/>
              <a:t> Гейтс</a:t>
            </a:r>
            <a:endParaRPr lang="uk-UA" sz="3600" b="1" i="1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99099603-7DC2-FCAC-93B4-B5E86A4F0C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454163B-A6DE-47F5-91F3-4CFA2FD51548}" type="datetime1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10/24/2024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E2F28875-45CB-5804-89A5-1B4EF49221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к.е.н., доцент Возьний К.З.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39A96B1B-5999-6817-7F56-595422C7A2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24A37E-F533-4D8F-B767-49DD7195427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4ADB34B5-F259-B6D9-C568-9C7B2AB9886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560786" y="5889307"/>
            <a:ext cx="9793012" cy="322307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11" name="Рисунок 10" descr="308140648_5486722044726401_8119603591431971439_n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797269" y="3026980"/>
            <a:ext cx="1954923" cy="2606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34399214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0261" y="385919"/>
            <a:ext cx="9331960" cy="889427"/>
          </a:xfrm>
        </p:spPr>
        <p:txBody>
          <a:bodyPr>
            <a:normAutofit fontScale="90000"/>
          </a:bodyPr>
          <a:lstStyle/>
          <a:p>
            <a:pPr algn="ctr"/>
            <a:r>
              <a:rPr lang="uk-UA" sz="4900" dirty="0"/>
              <a:t>Літній </a:t>
            </a:r>
            <a:r>
              <a:rPr lang="uk-UA" sz="4900" dirty="0" err="1"/>
              <a:t>бібліотабір</a:t>
            </a:r>
            <a:r>
              <a:rPr lang="uk-UA" sz="4900" dirty="0"/>
              <a:t> "Без </a:t>
            </a:r>
            <a:r>
              <a:rPr lang="uk-UA" sz="4900" dirty="0" err="1"/>
              <a:t>ґаджетів</a:t>
            </a:r>
            <a:r>
              <a:rPr lang="uk-UA" sz="4900" dirty="0"/>
              <a:t>" </a:t>
            </a:r>
            <a:r>
              <a:rPr lang="uk-UA" dirty="0"/>
              <a:t/>
            </a:r>
            <a:br>
              <a:rPr lang="uk-UA" dirty="0"/>
            </a:br>
            <a:endParaRPr lang="uk-UA" dirty="0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96253" y="1347537"/>
            <a:ext cx="11899232" cy="4680284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uk-UA" dirty="0"/>
              <a:t>Літом діти віком від 6-ти до 12-ти років провели  захопливі канікули інтелектуально та </a:t>
            </a:r>
            <a:r>
              <a:rPr lang="uk-UA" dirty="0" err="1"/>
              <a:t>пізнавально</a:t>
            </a:r>
            <a:r>
              <a:rPr lang="uk-UA" dirty="0"/>
              <a:t>, із користю та задоволенням. 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uk-UA" dirty="0"/>
              <a:t>Кожного дня їх чекали неймовірні емоції та  враження, нові знання, ігри та веселі пригоди! 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920278-0C3D-4E02-A765-1806E7F24CD6}" type="datetime1">
              <a:rPr lang="en-US" smtClean="0"/>
              <a:pPr/>
              <a:t>10/24/2024</a:t>
            </a:fld>
            <a:endParaRPr lang="en-US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uk-UA"/>
              <a:t>к.е.н., доцент Возьний К.З.</a:t>
            </a:r>
            <a:endParaRPr lang="en-US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24A37E-F533-4D8F-B767-49DD71954277}" type="slidenum">
              <a:rPr lang="en-US" smtClean="0"/>
              <a:pPr/>
              <a:t>21</a:t>
            </a:fld>
            <a:endParaRPr lang="en-US"/>
          </a:p>
        </p:txBody>
      </p:sp>
      <p:sp>
        <p:nvSpPr>
          <p:cNvPr id="7" name="Місце для тексту 6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3074" name="Picture 2" descr="C:\Users\Admin\Desktop\табір фото\1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6252" y="3255294"/>
            <a:ext cx="3767304" cy="29384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Admin\Desktop\табір фото\1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240253" y="2894347"/>
            <a:ext cx="2625057" cy="32813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Admin\Desktop\табір фото\12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83421" y="3193962"/>
            <a:ext cx="3798841" cy="30153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23780359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300789" y="1323475"/>
            <a:ext cx="11694695" cy="4355966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uk-UA" dirty="0"/>
              <a:t>Програма канікул дала можливість кожній дитині стати впевненішою у собі, навчатися взаємодіяти в команді, розкривати свій творчий потенціал, набути лідерських навичок, знайти нових друзів.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920278-0C3D-4E02-A765-1806E7F24CD6}" type="datetime1">
              <a:rPr lang="en-US" smtClean="0"/>
              <a:pPr/>
              <a:t>10/24/2024</a:t>
            </a:fld>
            <a:endParaRPr lang="en-US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uk-UA"/>
              <a:t>к.е.н., доцент Возьний К.З.</a:t>
            </a:r>
            <a:endParaRPr lang="en-US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24A37E-F533-4D8F-B767-49DD71954277}" type="slidenum">
              <a:rPr lang="en-US" smtClean="0"/>
              <a:pPr/>
              <a:t>22</a:t>
            </a:fld>
            <a:endParaRPr lang="en-US"/>
          </a:p>
        </p:txBody>
      </p:sp>
      <p:sp>
        <p:nvSpPr>
          <p:cNvPr id="7" name="Місце для тексту 6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4098" name="Picture 2" descr="C:\Users\Admin\Desktop\табір фото\1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325381" y="2611814"/>
            <a:ext cx="4779265" cy="35844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Admin\Desktop\табір фото\1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1377" y="2731754"/>
            <a:ext cx="4264010" cy="34645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90447617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" name="Picture 5" descr="C:\Users\Admin\Desktop\табір фото\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58315" y="3308683"/>
            <a:ext cx="3482390" cy="29237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/>
              <a:t>Кожен</a:t>
            </a:r>
            <a:r>
              <a:rPr lang="ru-RU" dirty="0"/>
              <a:t> день </a:t>
            </a:r>
            <a:r>
              <a:rPr lang="ru-RU" dirty="0" err="1"/>
              <a:t>був</a:t>
            </a:r>
            <a:r>
              <a:rPr lang="ru-RU" dirty="0"/>
              <a:t> </a:t>
            </a:r>
            <a:r>
              <a:rPr lang="ru-RU" dirty="0" err="1"/>
              <a:t>особливим</a:t>
            </a:r>
            <a:r>
              <a:rPr lang="ru-RU" dirty="0"/>
              <a:t>, </a:t>
            </a:r>
            <a:r>
              <a:rPr lang="ru-RU" dirty="0" err="1"/>
              <a:t>цікавим</a:t>
            </a:r>
            <a:r>
              <a:rPr lang="ru-RU" dirty="0"/>
              <a:t> та </a:t>
            </a:r>
            <a:r>
              <a:rPr lang="ru-RU" dirty="0" err="1"/>
              <a:t>насиченим</a:t>
            </a:r>
            <a:r>
              <a:rPr lang="ru-RU" dirty="0"/>
              <a:t>.</a:t>
            </a:r>
            <a:endParaRPr lang="uk-UA" dirty="0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920278-0C3D-4E02-A765-1806E7F24CD6}" type="datetime1">
              <a:rPr lang="en-US" smtClean="0"/>
              <a:pPr/>
              <a:t>10/24/2024</a:t>
            </a:fld>
            <a:endParaRPr lang="en-US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uk-UA"/>
              <a:t>к.е.н., доцент Возьний К.З.</a:t>
            </a:r>
            <a:endParaRPr lang="en-US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24A37E-F533-4D8F-B767-49DD71954277}" type="slidenum">
              <a:rPr lang="en-US" smtClean="0"/>
              <a:pPr/>
              <a:t>23</a:t>
            </a:fld>
            <a:endParaRPr lang="en-US" dirty="0"/>
          </a:p>
        </p:txBody>
      </p:sp>
      <p:sp>
        <p:nvSpPr>
          <p:cNvPr id="7" name="Місце для тексту 6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1027" name="Picture 3" descr="C:\Users\Admin\Desktop\табір фото\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4063" y="1371600"/>
            <a:ext cx="4150895" cy="31131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C:\Users\Admin\Desktop\табір фото\1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205403" y="3308683"/>
            <a:ext cx="3961021" cy="29707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Admin\Desktop\табір фото\4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264962" y="1214740"/>
            <a:ext cx="3794990" cy="31783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C:\Users\Admin\Desktop\табір фото\17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166424" y="1242974"/>
            <a:ext cx="2674029" cy="20055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Admin\Desktop\табір фото\13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824119" y="2928185"/>
            <a:ext cx="4367881" cy="32910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65640677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04660" y="385919"/>
            <a:ext cx="9331960" cy="1021775"/>
          </a:xfrm>
        </p:spPr>
        <p:txBody>
          <a:bodyPr>
            <a:noAutofit/>
          </a:bodyPr>
          <a:lstStyle/>
          <a:p>
            <a:pPr algn="ctr"/>
            <a:r>
              <a:rPr lang="uk-UA" sz="2800" dirty="0"/>
              <a:t>Зустріч з Захисником Василем Скочило, який кожному дав можливість одягнути бронежилет і відчути себе воїном.</a:t>
            </a:r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890336" y="1383633"/>
            <a:ext cx="10463463" cy="4295808"/>
          </a:xfrm>
        </p:spPr>
        <p:txBody>
          <a:bodyPr/>
          <a:lstStyle/>
          <a:p>
            <a:pPr marL="0" indent="0">
              <a:buNone/>
            </a:pPr>
            <a:r>
              <a:rPr lang="uk-UA" dirty="0"/>
              <a:t>У знак подяки діти подарували свої малюнки Захиснику.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920278-0C3D-4E02-A765-1806E7F24CD6}" type="datetime1">
              <a:rPr lang="en-US" smtClean="0"/>
              <a:pPr/>
              <a:t>10/24/2024</a:t>
            </a:fld>
            <a:endParaRPr lang="en-US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uk-UA"/>
              <a:t>к.е.н., доцент Возьний К.З.</a:t>
            </a:r>
            <a:endParaRPr lang="en-US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24A37E-F533-4D8F-B767-49DD71954277}" type="slidenum">
              <a:rPr lang="en-US" smtClean="0"/>
              <a:pPr/>
              <a:t>24</a:t>
            </a:fld>
            <a:endParaRPr lang="en-US"/>
          </a:p>
        </p:txBody>
      </p:sp>
      <p:sp>
        <p:nvSpPr>
          <p:cNvPr id="7" name="Місце для тексту 6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5122" name="Picture 2" descr="C:\Users\Admin\Desktop\табір фото\1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1865813"/>
            <a:ext cx="4758175" cy="3584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Users\Admin\Desktop\табір фото\2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881240" y="1772068"/>
            <a:ext cx="4310760" cy="32330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C:\Users\Admin\Desktop\табір фото\19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58175" y="3944105"/>
            <a:ext cx="3183467" cy="2387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125" name="Picture 5" descr="C:\Users\Admin\Desktop\табір фото\21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890663" y="1772068"/>
            <a:ext cx="2896049" cy="21720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02435472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dirty="0"/>
              <a:t>Майстер-класи</a:t>
            </a:r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838200" y="1371601"/>
            <a:ext cx="10515600" cy="430784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dirty="0"/>
              <a:t>Тематика майстер-класів була різноманітна, а саме: </a:t>
            </a:r>
          </a:p>
          <a:p>
            <a:r>
              <a:rPr lang="uk-UA" dirty="0"/>
              <a:t> створення оберегу для Захисників (</a:t>
            </a:r>
            <a:r>
              <a:rPr lang="uk-UA" dirty="0" err="1"/>
              <a:t>ляльки-</a:t>
            </a:r>
            <a:r>
              <a:rPr lang="uk-UA" dirty="0"/>
              <a:t> </a:t>
            </a:r>
            <a:r>
              <a:rPr lang="uk-UA" dirty="0" err="1"/>
              <a:t>мотанки</a:t>
            </a:r>
            <a:r>
              <a:rPr lang="uk-UA" dirty="0"/>
              <a:t>, журавлики, плетіння патріотичних браслетів, </a:t>
            </a:r>
            <a:r>
              <a:rPr lang="uk-UA" dirty="0" err="1"/>
              <a:t>ангелочків</a:t>
            </a:r>
            <a:r>
              <a:rPr lang="uk-UA" dirty="0"/>
              <a:t>); </a:t>
            </a:r>
          </a:p>
          <a:p>
            <a:r>
              <a:rPr lang="uk-UA" dirty="0"/>
              <a:t>арт-терапія (малювання  кавою, фарбами,  вушними паличками, помадою, зубними щітками, листочками та квітами); </a:t>
            </a:r>
          </a:p>
          <a:p>
            <a:r>
              <a:rPr lang="uk-UA" dirty="0"/>
              <a:t>валяння вовни (створення вовняної іграшки); </a:t>
            </a:r>
          </a:p>
          <a:p>
            <a:r>
              <a:rPr lang="uk-UA" dirty="0"/>
              <a:t>колаж-аплікації з кольорового паперу, листя;</a:t>
            </a:r>
          </a:p>
          <a:p>
            <a:r>
              <a:rPr lang="uk-UA" dirty="0"/>
              <a:t> </a:t>
            </a:r>
            <a:r>
              <a:rPr lang="uk-UA" dirty="0" err="1"/>
              <a:t>кляксографія</a:t>
            </a:r>
            <a:r>
              <a:rPr lang="uk-UA" dirty="0"/>
              <a:t>.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920278-0C3D-4E02-A765-1806E7F24CD6}" type="datetime1">
              <a:rPr lang="en-US" smtClean="0"/>
              <a:pPr/>
              <a:t>10/24/2024</a:t>
            </a:fld>
            <a:endParaRPr lang="en-US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uk-UA"/>
              <a:t>к.е.н., доцент Возьний К.З.</a:t>
            </a:r>
            <a:endParaRPr lang="en-US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24A37E-F533-4D8F-B767-49DD71954277}" type="slidenum">
              <a:rPr lang="en-US" smtClean="0"/>
              <a:pPr/>
              <a:t>25</a:t>
            </a:fld>
            <a:endParaRPr lang="en-US"/>
          </a:p>
        </p:txBody>
      </p:sp>
      <p:sp>
        <p:nvSpPr>
          <p:cNvPr id="7" name="Місце для тексту 6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uk-UA"/>
          </a:p>
        </p:txBody>
      </p:sp>
    </p:spTree>
    <p:extLst>
      <p:ext uri="{BB962C8B-B14F-4D97-AF65-F5344CB8AC3E}">
        <p14:creationId xmlns:p14="http://schemas.microsoft.com/office/powerpoint/2010/main" xmlns="" val="329182089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920278-0C3D-4E02-A765-1806E7F24CD6}" type="datetime1">
              <a:rPr lang="en-US" smtClean="0"/>
              <a:pPr/>
              <a:t>10/24/2024</a:t>
            </a:fld>
            <a:endParaRPr lang="en-US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uk-UA"/>
              <a:t>к.е.н., доцент Возьний К.З.</a:t>
            </a:r>
            <a:endParaRPr lang="en-US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24A37E-F533-4D8F-B767-49DD71954277}" type="slidenum">
              <a:rPr lang="en-US" smtClean="0"/>
              <a:pPr/>
              <a:t>26</a:t>
            </a:fld>
            <a:endParaRPr lang="en-US"/>
          </a:p>
        </p:txBody>
      </p:sp>
      <p:sp>
        <p:nvSpPr>
          <p:cNvPr id="7" name="Місце для тексту 6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00363" y="1780673"/>
            <a:ext cx="2576762" cy="34356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005052" y="2297027"/>
            <a:ext cx="5186948" cy="38902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841750" y="1822505"/>
            <a:ext cx="1747252" cy="23296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23283" y="1738841"/>
            <a:ext cx="3217779" cy="24133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414963" y="3624843"/>
            <a:ext cx="2979824" cy="22348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66976755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920278-0C3D-4E02-A765-1806E7F24CD6}" type="datetime1">
              <a:rPr lang="en-US" smtClean="0"/>
              <a:pPr/>
              <a:t>10/24/2024</a:t>
            </a:fld>
            <a:endParaRPr lang="en-US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uk-UA"/>
              <a:t>к.е.н., доцент Возьний К.З.</a:t>
            </a:r>
            <a:endParaRPr lang="en-US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24A37E-F533-4D8F-B767-49DD71954277}" type="slidenum">
              <a:rPr lang="en-US" smtClean="0"/>
              <a:pPr/>
              <a:t>27</a:t>
            </a:fld>
            <a:endParaRPr lang="en-US"/>
          </a:p>
        </p:txBody>
      </p:sp>
      <p:sp>
        <p:nvSpPr>
          <p:cNvPr id="7" name="Місце для тексту 6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uk-UA" dirty="0"/>
          </a:p>
        </p:txBody>
      </p:sp>
      <p:pic>
        <p:nvPicPr>
          <p:cNvPr id="2050" name="Picture 2" descr="C:\Users\Admin\Desktop\табір фото\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39216" y="2028082"/>
            <a:ext cx="4752783" cy="37857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Admin\Desktop\табір фото\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138136" y="1955339"/>
            <a:ext cx="4301081" cy="43010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C:\Users\Admin\Desktop\табір фото\9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85546" y="2543971"/>
            <a:ext cx="2969960" cy="3712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Admin\Desktop\табір фото\8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85546" y="1317108"/>
            <a:ext cx="3541050" cy="24664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C:\Users\Admin\Desktop\табір фото\7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109860" y="1364527"/>
            <a:ext cx="3145183" cy="23588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70769572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920278-0C3D-4E02-A765-1806E7F24CD6}" type="datetime1">
              <a:rPr lang="en-US" smtClean="0"/>
              <a:pPr/>
              <a:t>10/24/2024</a:t>
            </a:fld>
            <a:endParaRPr lang="en-US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uk-UA"/>
              <a:t>к.е.н., доцент Возьний К.З.</a:t>
            </a:r>
            <a:endParaRPr lang="en-US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24A37E-F533-4D8F-B767-49DD71954277}" type="slidenum">
              <a:rPr lang="en-US" smtClean="0"/>
              <a:pPr/>
              <a:t>28</a:t>
            </a:fld>
            <a:endParaRPr lang="en-US"/>
          </a:p>
        </p:txBody>
      </p:sp>
      <p:sp>
        <p:nvSpPr>
          <p:cNvPr id="7" name="Місце для тексту 6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1371599"/>
            <a:ext cx="4085046" cy="45786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986337" y="2514599"/>
            <a:ext cx="4400884" cy="3300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085046" y="1371599"/>
            <a:ext cx="4112125" cy="30840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237789" y="3995150"/>
            <a:ext cx="2531980" cy="18989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85400698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/>
              <a:t>У рамках </a:t>
            </a:r>
            <a:r>
              <a:rPr lang="uk-UA" dirty="0" err="1"/>
              <a:t>проєкту</a:t>
            </a:r>
            <a:r>
              <a:rPr lang="uk-UA" dirty="0"/>
              <a:t> «Дегустація книги» зустріч з дитячою письменницею Валентиною </a:t>
            </a:r>
            <a:r>
              <a:rPr lang="uk-UA" dirty="0" err="1"/>
              <a:t>Семеняк</a:t>
            </a:r>
            <a:endParaRPr lang="uk-UA" dirty="0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920278-0C3D-4E02-A765-1806E7F24CD6}" type="datetime1">
              <a:rPr lang="en-US" smtClean="0"/>
              <a:pPr/>
              <a:t>10/24/2024</a:t>
            </a:fld>
            <a:endParaRPr lang="en-US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uk-UA"/>
              <a:t>к.е.н., доцент Возьний К.З.</a:t>
            </a:r>
            <a:endParaRPr lang="en-US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24A37E-F533-4D8F-B767-49DD71954277}" type="slidenum">
              <a:rPr lang="en-US" smtClean="0"/>
              <a:pPr/>
              <a:t>29</a:t>
            </a:fld>
            <a:endParaRPr lang="en-US"/>
          </a:p>
        </p:txBody>
      </p:sp>
      <p:sp>
        <p:nvSpPr>
          <p:cNvPr id="7" name="Місце для тексту 6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97831" y="2303878"/>
            <a:ext cx="6372454" cy="3854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222959" y="1343524"/>
            <a:ext cx="4668251" cy="46682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6253" y="1343524"/>
            <a:ext cx="2634916" cy="26349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199021" y="1343523"/>
            <a:ext cx="2895599" cy="28955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456173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337156" y="1779104"/>
            <a:ext cx="9615766" cy="3687418"/>
          </a:xfrm>
        </p:spPr>
        <p:txBody>
          <a:bodyPr>
            <a:noAutofit/>
          </a:bodyPr>
          <a:lstStyle/>
          <a:p>
            <a:pPr algn="just"/>
            <a:r>
              <a:rPr lang="uk-UA" i="1" dirty="0">
                <a:solidFill>
                  <a:schemeClr val="tx1"/>
                </a:solidFill>
              </a:rPr>
              <a:t>Імідж — це сформований у свідомості людей образ або уявлення про людину, організацію, продукт чи бренд. Він може бути як позитивним, так і негативним і формується на основі зовнішніх характеристик, поведінки, комунікацій та впливу засобів масової інформації</a:t>
            </a:r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27695-DCDC-4B3F-A5EF-68B7ACF793CA}" type="datetime1">
              <a:rPr lang="en-US" smtClean="0"/>
              <a:pPr/>
              <a:t>10/24/2024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uk-UA"/>
              <a:t>к.е.н., доцент Возьний К.З.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24A37E-F533-4D8F-B767-49DD71954277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uk-UA" dirty="0"/>
              <a:t>Джерело: версія визначення, запропонована ШІ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15998405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uk-UA" sz="5400" dirty="0" err="1"/>
              <a:t>Боді-арт</a:t>
            </a:r>
            <a:endParaRPr lang="uk-UA" sz="5400" dirty="0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920278-0C3D-4E02-A765-1806E7F24CD6}" type="datetime1">
              <a:rPr lang="en-US" smtClean="0"/>
              <a:pPr/>
              <a:t>10/24/2024</a:t>
            </a:fld>
            <a:endParaRPr lang="en-US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uk-UA"/>
              <a:t>к.е.н., доцент Возьний К.З.</a:t>
            </a:r>
            <a:endParaRPr lang="en-US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24A37E-F533-4D8F-B767-49DD71954277}" type="slidenum">
              <a:rPr lang="en-US" smtClean="0"/>
              <a:pPr/>
              <a:t>30</a:t>
            </a:fld>
            <a:endParaRPr lang="en-US"/>
          </a:p>
        </p:txBody>
      </p:sp>
      <p:sp>
        <p:nvSpPr>
          <p:cNvPr id="7" name="Місце для тексту 6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8195" name="Picture 3" descr="C:\Users\Admin\Desktop\табір фото\3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35762" y="1371596"/>
            <a:ext cx="3706395" cy="27926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8194" name="Picture 2" descr="C:\Users\Admin\Desktop\табір фото\3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56867" y="1371596"/>
            <a:ext cx="4365301" cy="32891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C:\Users\Admin\Desktop\табір фото\34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074556" y="3993895"/>
            <a:ext cx="3103452" cy="23383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8197" name="Picture 5" descr="C:\Users\Admin\Desktop\табір фото\37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799051" y="1416921"/>
            <a:ext cx="3767706" cy="28388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8198" name="Picture 6" descr="C:\Users\Admin\Desktop\табір фото\35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235761" y="1597109"/>
            <a:ext cx="2942247" cy="22169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8199" name="Picture 7" descr="C:\Users\Admin\Desktop\табір фото\31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550512" y="4255783"/>
            <a:ext cx="3103452" cy="23383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8200" name="Picture 8" descr="C:\Users\Admin\Desktop\табір фото\32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3809756"/>
            <a:ext cx="3695414" cy="2784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8201" name="Picture 9" descr="C:\Users\Admin\Desktop\табір фото\33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271537" y="4255783"/>
            <a:ext cx="3113595" cy="23460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03082866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dirty="0"/>
              <a:t>Демонстрація талантів</a:t>
            </a:r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920278-0C3D-4E02-A765-1806E7F24CD6}" type="datetime1">
              <a:rPr lang="en-US" smtClean="0"/>
              <a:pPr/>
              <a:t>10/24/2024</a:t>
            </a:fld>
            <a:endParaRPr lang="en-US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uk-UA"/>
              <a:t>к.е.н., доцент Возьний К.З.</a:t>
            </a:r>
            <a:endParaRPr lang="en-US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24A37E-F533-4D8F-B767-49DD71954277}" type="slidenum">
              <a:rPr lang="en-US" smtClean="0"/>
              <a:pPr/>
              <a:t>31</a:t>
            </a:fld>
            <a:endParaRPr lang="en-US"/>
          </a:p>
        </p:txBody>
      </p:sp>
      <p:sp>
        <p:nvSpPr>
          <p:cNvPr id="7" name="Місце для тексту 6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34190" y="1816769"/>
            <a:ext cx="5331324" cy="39984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65514" y="1816769"/>
            <a:ext cx="5324644" cy="39934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87987821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920278-0C3D-4E02-A765-1806E7F24CD6}" type="datetime1">
              <a:rPr lang="en-US" smtClean="0"/>
              <a:pPr/>
              <a:t>10/24/2024</a:t>
            </a:fld>
            <a:endParaRPr lang="en-US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uk-UA"/>
              <a:t>к.е.н., доцент Возьний К.З.</a:t>
            </a:r>
            <a:endParaRPr lang="en-US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24A37E-F533-4D8F-B767-49DD71954277}" type="slidenum">
              <a:rPr lang="en-US" smtClean="0"/>
              <a:pPr/>
              <a:t>32</a:t>
            </a:fld>
            <a:endParaRPr lang="en-US"/>
          </a:p>
        </p:txBody>
      </p:sp>
      <p:sp>
        <p:nvSpPr>
          <p:cNvPr id="7" name="Місце для тексту 6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06115" y="1816768"/>
            <a:ext cx="4336716" cy="3252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571874" y="1816768"/>
            <a:ext cx="3791284" cy="2843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142831" y="1816768"/>
            <a:ext cx="2593474" cy="32418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9890678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920278-0C3D-4E02-A765-1806E7F24CD6}" type="datetime1">
              <a:rPr lang="en-US" smtClean="0"/>
              <a:pPr/>
              <a:t>10/24/2024</a:t>
            </a:fld>
            <a:endParaRPr lang="en-US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uk-UA"/>
              <a:t>к.е.н., доцент Возьний К.З.</a:t>
            </a:r>
            <a:endParaRPr lang="en-US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24A37E-F533-4D8F-B767-49DD71954277}" type="slidenum">
              <a:rPr lang="en-US" smtClean="0"/>
              <a:pPr/>
              <a:t>33</a:t>
            </a:fld>
            <a:endParaRPr lang="en-US"/>
          </a:p>
        </p:txBody>
      </p:sp>
      <p:sp>
        <p:nvSpPr>
          <p:cNvPr id="7" name="Місце для тексту 6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42211" y="1839827"/>
            <a:ext cx="5188284" cy="3891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364706" y="1839827"/>
            <a:ext cx="4962358" cy="37217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92098309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920278-0C3D-4E02-A765-1806E7F24CD6}" type="datetime1">
              <a:rPr lang="en-US" smtClean="0"/>
              <a:pPr/>
              <a:t>10/24/2024</a:t>
            </a:fld>
            <a:endParaRPr lang="en-US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uk-UA"/>
              <a:t>к.е.н., доцент Возьний К.З.</a:t>
            </a:r>
            <a:endParaRPr lang="en-US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24A37E-F533-4D8F-B767-49DD71954277}" type="slidenum">
              <a:rPr lang="en-US" smtClean="0"/>
              <a:pPr/>
              <a:t>34</a:t>
            </a:fld>
            <a:endParaRPr lang="en-US"/>
          </a:p>
        </p:txBody>
      </p:sp>
      <p:sp>
        <p:nvSpPr>
          <p:cNvPr id="7" name="Місце для тексту 6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90336" y="1928060"/>
            <a:ext cx="4908885" cy="36816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236366" y="1791703"/>
            <a:ext cx="5090695" cy="38180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42981075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dirty="0"/>
              <a:t>МК з дзюдо</a:t>
            </a:r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920278-0C3D-4E02-A765-1806E7F24CD6}" type="datetime1">
              <a:rPr lang="en-US" smtClean="0"/>
              <a:pPr/>
              <a:t>10/24/2024</a:t>
            </a:fld>
            <a:endParaRPr lang="en-US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uk-UA"/>
              <a:t>к.е.н., доцент Возьний К.З.</a:t>
            </a:r>
            <a:endParaRPr lang="en-US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24A37E-F533-4D8F-B767-49DD71954277}" type="slidenum">
              <a:rPr lang="en-US" smtClean="0"/>
              <a:pPr/>
              <a:t>35</a:t>
            </a:fld>
            <a:endParaRPr lang="en-US"/>
          </a:p>
        </p:txBody>
      </p:sp>
      <p:sp>
        <p:nvSpPr>
          <p:cNvPr id="7" name="Місце для тексту 6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54242" y="1846846"/>
            <a:ext cx="5419558" cy="40646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939589" y="1816768"/>
            <a:ext cx="5459663" cy="40947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26883209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uk-UA" dirty="0"/>
              <a:t>Лабораторія хімічного аналізу та дослідження навколишнього середовища</a:t>
            </a:r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312821" y="1552075"/>
            <a:ext cx="11594431" cy="435596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uk-UA" sz="3600" dirty="0"/>
              <a:t>Відвідали лабораторію хімічного аналізу та дослідження навколишнього середовища кафедри екології та охорони здоров'я ЗУНУ. </a:t>
            </a:r>
          </a:p>
          <a:p>
            <a:pPr marL="0" indent="0">
              <a:buNone/>
            </a:pPr>
            <a:r>
              <a:rPr lang="uk-UA" sz="3600" dirty="0"/>
              <a:t>Діти провели аналіз якості овочів та фруктів на вміст нітратів, проводили експерименти «Магічний вулкан» та «Злиття кольорів», а також досліджували різні мікропрепарати під мікроскопом.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920278-0C3D-4E02-A765-1806E7F24CD6}" type="datetime1">
              <a:rPr lang="en-US" smtClean="0"/>
              <a:pPr/>
              <a:t>10/24/2024</a:t>
            </a:fld>
            <a:endParaRPr lang="en-US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uk-UA"/>
              <a:t>к.е.н., доцент Возьний К.З.</a:t>
            </a:r>
            <a:endParaRPr lang="en-US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24A37E-F533-4D8F-B767-49DD71954277}" type="slidenum">
              <a:rPr lang="en-US" smtClean="0"/>
              <a:pPr/>
              <a:t>36</a:t>
            </a:fld>
            <a:endParaRPr lang="en-US"/>
          </a:p>
        </p:txBody>
      </p:sp>
      <p:sp>
        <p:nvSpPr>
          <p:cNvPr id="7" name="Місце для тексту 6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uk-UA"/>
          </a:p>
        </p:txBody>
      </p:sp>
    </p:spTree>
    <p:extLst>
      <p:ext uri="{BB962C8B-B14F-4D97-AF65-F5344CB8AC3E}">
        <p14:creationId xmlns:p14="http://schemas.microsoft.com/office/powerpoint/2010/main" xmlns="" val="156419121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uk-UA" dirty="0"/>
              <a:t>Лабораторія хімічного аналізу та дослідження навколишнього середовища</a:t>
            </a:r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920278-0C3D-4E02-A765-1806E7F24CD6}" type="datetime1">
              <a:rPr lang="en-US" smtClean="0"/>
              <a:pPr/>
              <a:t>10/24/2024</a:t>
            </a:fld>
            <a:endParaRPr lang="en-US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uk-UA"/>
              <a:t>к.е.н., доцент Возьний К.З.</a:t>
            </a:r>
            <a:endParaRPr lang="en-US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24A37E-F533-4D8F-B767-49DD71954277}" type="slidenum">
              <a:rPr lang="en-US" smtClean="0"/>
              <a:pPr/>
              <a:t>37</a:t>
            </a:fld>
            <a:endParaRPr lang="en-US"/>
          </a:p>
        </p:txBody>
      </p:sp>
      <p:sp>
        <p:nvSpPr>
          <p:cNvPr id="7" name="Місце для тексту 6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7170" name="Picture 2" descr="C:\Users\Admin\Desktop\табір фото\5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620000" y="1688265"/>
            <a:ext cx="4572000" cy="4083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 descr="C:\Users\Admin\Desktop\табір фото\5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1359568"/>
            <a:ext cx="4174958" cy="3731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C:\Users\Admin\Desktop\табір фото\54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347411" y="1359568"/>
            <a:ext cx="3272589" cy="2924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173" name="Picture 5" descr="C:\Users\Admin\Desktop\табір фото\55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96738" y="3729790"/>
            <a:ext cx="2823262" cy="25232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 descr="C:\Users\Admin\Desktop\табір фото\57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683103" y="4298100"/>
            <a:ext cx="2113635" cy="1896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175" name="Picture 7" descr="C:\Users\Admin\Desktop\табір фото\58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80474" y="4248113"/>
            <a:ext cx="2177777" cy="1946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7157389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dirty="0"/>
              <a:t>Майстер-клас з акторської майстерності</a:t>
            </a:r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397043" y="1419726"/>
            <a:ext cx="11333746" cy="445168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uk-UA" sz="3200" dirty="0"/>
              <a:t>МК з акторської майстерності від актриси Тернопільського обласного театру ім. Т. Шевченка Ірини </a:t>
            </a:r>
            <a:r>
              <a:rPr lang="uk-UA" sz="3200" dirty="0" err="1"/>
              <a:t>Складан</a:t>
            </a:r>
            <a:r>
              <a:rPr lang="uk-UA" sz="3200" dirty="0"/>
              <a:t>, яка поділилася секретами своєї майстерності і дала практичні професійні поради.</a:t>
            </a:r>
          </a:p>
          <a:p>
            <a:pPr marL="0" indent="0">
              <a:buNone/>
            </a:pPr>
            <a:r>
              <a:rPr lang="uk-UA" sz="3200" dirty="0"/>
              <a:t> Ірина провела </a:t>
            </a:r>
            <a:r>
              <a:rPr lang="ru-RU" sz="3200" dirty="0" err="1"/>
              <a:t>вправи</a:t>
            </a:r>
            <a:r>
              <a:rPr lang="ru-RU" sz="3200" dirty="0"/>
              <a:t> для </a:t>
            </a:r>
            <a:r>
              <a:rPr lang="ru-RU" sz="3200" dirty="0" err="1"/>
              <a:t>акторського</a:t>
            </a:r>
            <a:r>
              <a:rPr lang="ru-RU" sz="3200" dirty="0"/>
              <a:t> </a:t>
            </a:r>
            <a:r>
              <a:rPr lang="ru-RU" sz="3200" dirty="0" err="1"/>
              <a:t>розвитку</a:t>
            </a:r>
            <a:r>
              <a:rPr lang="ru-RU" sz="3200" dirty="0"/>
              <a:t> </a:t>
            </a:r>
            <a:r>
              <a:rPr lang="ru-RU" sz="3200" dirty="0" err="1"/>
              <a:t>дітей</a:t>
            </a:r>
            <a:r>
              <a:rPr lang="ru-RU" sz="3200" dirty="0"/>
              <a:t>, </a:t>
            </a:r>
            <a:r>
              <a:rPr lang="ru-RU" sz="3200" dirty="0" err="1"/>
              <a:t>які</a:t>
            </a:r>
            <a:r>
              <a:rPr lang="ru-RU" sz="3200" dirty="0"/>
              <a:t> </a:t>
            </a:r>
            <a:r>
              <a:rPr lang="ru-RU" sz="3200" dirty="0" err="1"/>
              <a:t>були</a:t>
            </a:r>
            <a:r>
              <a:rPr lang="ru-RU" sz="3200" dirty="0"/>
              <a:t>  </a:t>
            </a:r>
            <a:r>
              <a:rPr lang="ru-RU" sz="3200" dirty="0" err="1"/>
              <a:t>направлені</a:t>
            </a:r>
            <a:r>
              <a:rPr lang="ru-RU" sz="3200" dirty="0"/>
              <a:t> на </a:t>
            </a:r>
            <a:r>
              <a:rPr lang="ru-RU" sz="3200" dirty="0" err="1"/>
              <a:t>активізацію</a:t>
            </a:r>
            <a:r>
              <a:rPr lang="ru-RU" sz="3200" dirty="0"/>
              <a:t> </a:t>
            </a:r>
            <a:r>
              <a:rPr lang="ru-RU" sz="3200" dirty="0" err="1"/>
              <a:t>творчого</a:t>
            </a:r>
            <a:r>
              <a:rPr lang="ru-RU" sz="3200" dirty="0"/>
              <a:t> </a:t>
            </a:r>
            <a:r>
              <a:rPr lang="ru-RU" sz="3200" dirty="0" err="1"/>
              <a:t>потенціалу</a:t>
            </a:r>
            <a:r>
              <a:rPr lang="ru-RU" sz="3200" dirty="0"/>
              <a:t>, </a:t>
            </a:r>
            <a:r>
              <a:rPr lang="ru-RU" sz="3200" dirty="0" err="1"/>
              <a:t>зниження</a:t>
            </a:r>
            <a:r>
              <a:rPr lang="ru-RU" sz="3200" dirty="0"/>
              <a:t> </a:t>
            </a:r>
            <a:r>
              <a:rPr lang="ru-RU" sz="3200" dirty="0" err="1"/>
              <a:t>психоемоційного</a:t>
            </a:r>
            <a:r>
              <a:rPr lang="ru-RU" sz="3200" dirty="0"/>
              <a:t> - стану, </a:t>
            </a:r>
            <a:r>
              <a:rPr lang="ru-RU" sz="3200" dirty="0" err="1"/>
              <a:t>розвиток</a:t>
            </a:r>
            <a:r>
              <a:rPr lang="ru-RU" sz="3200" dirty="0"/>
              <a:t> </a:t>
            </a:r>
            <a:r>
              <a:rPr lang="ru-RU" sz="3200" dirty="0" err="1"/>
              <a:t>креативних</a:t>
            </a:r>
            <a:r>
              <a:rPr lang="ru-RU" sz="3200" dirty="0"/>
              <a:t> </a:t>
            </a:r>
            <a:r>
              <a:rPr lang="ru-RU" sz="3200" dirty="0" err="1"/>
              <a:t>якостей</a:t>
            </a:r>
            <a:r>
              <a:rPr lang="ru-RU" sz="3200" dirty="0"/>
              <a:t>, </a:t>
            </a:r>
            <a:r>
              <a:rPr lang="ru-RU" sz="3200" dirty="0" err="1"/>
              <a:t>уяви</a:t>
            </a:r>
            <a:r>
              <a:rPr lang="ru-RU" sz="3200" dirty="0"/>
              <a:t> та </a:t>
            </a:r>
            <a:r>
              <a:rPr lang="ru-RU" sz="3200" dirty="0" err="1"/>
              <a:t>фантазії</a:t>
            </a:r>
            <a:r>
              <a:rPr lang="ru-RU" sz="3200" dirty="0"/>
              <a:t>.</a:t>
            </a:r>
            <a:endParaRPr lang="uk-UA" sz="3200" dirty="0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920278-0C3D-4E02-A765-1806E7F24CD6}" type="datetime1">
              <a:rPr lang="en-US" smtClean="0"/>
              <a:pPr/>
              <a:t>10/24/2024</a:t>
            </a:fld>
            <a:endParaRPr lang="en-US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uk-UA"/>
              <a:t>к.е.н., доцент Возьний К.З.</a:t>
            </a:r>
            <a:endParaRPr lang="en-US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24A37E-F533-4D8F-B767-49DD71954277}" type="slidenum">
              <a:rPr lang="en-US" smtClean="0"/>
              <a:pPr/>
              <a:t>38</a:t>
            </a:fld>
            <a:endParaRPr lang="en-US"/>
          </a:p>
        </p:txBody>
      </p:sp>
      <p:sp>
        <p:nvSpPr>
          <p:cNvPr id="7" name="Місце для тексту 6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uk-UA"/>
          </a:p>
        </p:txBody>
      </p:sp>
    </p:spTree>
    <p:extLst>
      <p:ext uri="{BB962C8B-B14F-4D97-AF65-F5344CB8AC3E}">
        <p14:creationId xmlns:p14="http://schemas.microsoft.com/office/powerpoint/2010/main" xmlns="" val="330027295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50" name="Picture 6" descr="C:\Users\Admin\Desktop\табір фото\4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3122010"/>
            <a:ext cx="4211804" cy="31588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dirty="0"/>
              <a:t>Майстер-клас з акторської майстерності</a:t>
            </a:r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920278-0C3D-4E02-A765-1806E7F24CD6}" type="datetime1">
              <a:rPr lang="en-US" smtClean="0"/>
              <a:pPr/>
              <a:t>10/24/2024</a:t>
            </a:fld>
            <a:endParaRPr lang="en-US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uk-UA"/>
              <a:t>к.е.н., доцент Возьний К.З.</a:t>
            </a:r>
            <a:endParaRPr lang="en-US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24A37E-F533-4D8F-B767-49DD71954277}" type="slidenum">
              <a:rPr lang="en-US" smtClean="0"/>
              <a:pPr/>
              <a:t>39</a:t>
            </a:fld>
            <a:endParaRPr lang="en-US"/>
          </a:p>
        </p:txBody>
      </p:sp>
      <p:sp>
        <p:nvSpPr>
          <p:cNvPr id="7" name="Місце для тексту 6"/>
          <p:cNvSpPr>
            <a:spLocks noGrp="1"/>
          </p:cNvSpPr>
          <p:nvPr>
            <p:ph type="body" sz="quarter" idx="13"/>
          </p:nvPr>
        </p:nvSpPr>
        <p:spPr>
          <a:xfrm>
            <a:off x="830261" y="5853212"/>
            <a:ext cx="10523537" cy="257175"/>
          </a:xfrm>
        </p:spPr>
        <p:txBody>
          <a:bodyPr/>
          <a:lstStyle/>
          <a:p>
            <a:endParaRPr lang="uk-UA"/>
          </a:p>
        </p:txBody>
      </p:sp>
      <p:pic>
        <p:nvPicPr>
          <p:cNvPr id="6146" name="Picture 2" descr="C:\Users\Admin\Desktop\табір фото\4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1454663"/>
            <a:ext cx="4211805" cy="31588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C:\Users\Admin\Desktop\табір фото\44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211804" y="1347537"/>
            <a:ext cx="2894161" cy="32659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149" name="Picture 5" descr="C:\Users\Admin\Desktop\табір фото\43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739106" y="3621505"/>
            <a:ext cx="2356600" cy="26593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151" name="Picture 7" descr="C:\Users\Admin\Desktop\табір фото\42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40483" y="1347537"/>
            <a:ext cx="1978246" cy="22323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C:\Users\Admin\Desktop\табір фото\45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726156" y="1794753"/>
            <a:ext cx="3465844" cy="3911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152" name="Picture 8" descr="C:\Users\Admin\Desktop\табір фото\49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384266" y="3994484"/>
            <a:ext cx="2107192" cy="23779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0507973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uk-UA" altLang="uk-UA" dirty="0"/>
              <a:t>Імідж бібліотеки: ключові питання</a:t>
            </a:r>
            <a:endParaRPr lang="en-US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xmlns="" id="{6B2053F5-8F83-6076-F268-7347459C52D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dirty="0"/>
              <a:t>Якою є моя бібліотека?</a:t>
            </a:r>
          </a:p>
          <a:p>
            <a:r>
              <a:rPr lang="uk-UA" dirty="0"/>
              <a:t>Від чого залежить імідж моєї бібліотек?</a:t>
            </a:r>
          </a:p>
          <a:p>
            <a:r>
              <a:rPr lang="uk-UA" dirty="0"/>
              <a:t>Як покращити імідж бібліотеки?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EB4CC9-9A81-49A9-A6E1-851818FC68D1}" type="datetime1">
              <a:rPr lang="en-US" smtClean="0"/>
              <a:pPr/>
              <a:t>10/24/2024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uk-UA"/>
              <a:t>к.е.н., доцент Возьний К.З.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24A37E-F533-4D8F-B767-49DD71954277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uk-UA" b="0" i="0" dirty="0">
                <a:solidFill>
                  <a:srgbClr val="050505"/>
                </a:solidFill>
                <a:effectLst/>
                <a:latin typeface="Segoe UI Historic" panose="020B0502040204020203" pitchFamily="34" charset="0"/>
              </a:rPr>
              <a:t>Джерело: </a:t>
            </a:r>
            <a:endParaRPr lang="en-US" dirty="0"/>
          </a:p>
        </p:txBody>
      </p:sp>
      <p:pic>
        <p:nvPicPr>
          <p:cNvPr id="2050" name="Picture 2" descr="Складові позитивного іміджу громадської організації .: Ресурсний центр ГУРТ">
            <a:extLst>
              <a:ext uri="{FF2B5EF4-FFF2-40B4-BE49-F238E27FC236}">
                <a16:creationId xmlns:a16="http://schemas.microsoft.com/office/drawing/2014/main" xmlns="" id="{46145350-8E03-B304-FB69-DC2AD956B0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504871" y="4403248"/>
            <a:ext cx="3314700" cy="1381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60616702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uk-UA" sz="4000" dirty="0"/>
              <a:t/>
            </a:r>
            <a:br>
              <a:rPr lang="uk-UA" sz="4000" dirty="0"/>
            </a:br>
            <a:r>
              <a:rPr lang="uk-UA" sz="4000" dirty="0"/>
              <a:t>Щодня дітей чекали:</a:t>
            </a:r>
            <a:br>
              <a:rPr lang="uk-UA" sz="4000" dirty="0"/>
            </a:br>
            <a:endParaRPr lang="uk-UA" sz="4000" dirty="0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445168" y="1287379"/>
            <a:ext cx="10908632" cy="4392061"/>
          </a:xfrm>
        </p:spPr>
        <p:txBody>
          <a:bodyPr>
            <a:noAutofit/>
          </a:bodyPr>
          <a:lstStyle/>
          <a:p>
            <a:r>
              <a:rPr lang="uk-UA" dirty="0" err="1"/>
              <a:t>руханка</a:t>
            </a:r>
            <a:r>
              <a:rPr lang="uk-UA" dirty="0"/>
              <a:t>, </a:t>
            </a:r>
          </a:p>
          <a:p>
            <a:r>
              <a:rPr lang="uk-UA" dirty="0"/>
              <a:t>повчальні мультфільми, презентації, </a:t>
            </a:r>
          </a:p>
          <a:p>
            <a:r>
              <a:rPr lang="uk-UA" dirty="0"/>
              <a:t>вікторини, </a:t>
            </a:r>
            <a:r>
              <a:rPr lang="uk-UA" dirty="0" err="1"/>
              <a:t>квести</a:t>
            </a:r>
            <a:r>
              <a:rPr lang="uk-UA" dirty="0"/>
              <a:t>,</a:t>
            </a:r>
          </a:p>
          <a:p>
            <a:r>
              <a:rPr lang="uk-UA" dirty="0"/>
              <a:t>читання книг, </a:t>
            </a:r>
          </a:p>
          <a:p>
            <a:r>
              <a:rPr lang="uk-UA" dirty="0"/>
              <a:t>бібліотечні «привиди» у книгосховищі,  </a:t>
            </a:r>
          </a:p>
          <a:p>
            <a:r>
              <a:rPr lang="uk-UA" dirty="0"/>
              <a:t>ігри з м’ячем  та прогулянки на свіжому повітрі, стрибки в мішках, </a:t>
            </a:r>
          </a:p>
          <a:p>
            <a:r>
              <a:rPr lang="uk-UA" dirty="0"/>
              <a:t> малювання кольоровою крейдою на </a:t>
            </a:r>
            <a:r>
              <a:rPr lang="uk-UA" dirty="0" err="1"/>
              <a:t>подвірʼї</a:t>
            </a:r>
            <a:r>
              <a:rPr lang="uk-UA" dirty="0"/>
              <a:t> книгозбірні, </a:t>
            </a:r>
          </a:p>
          <a:p>
            <a:r>
              <a:rPr lang="uk-UA" dirty="0"/>
              <a:t> пускання мильних бульбашок. </a:t>
            </a:r>
          </a:p>
          <a:p>
            <a:endParaRPr lang="uk-UA" dirty="0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920278-0C3D-4E02-A765-1806E7F24CD6}" type="datetime1">
              <a:rPr lang="en-US" smtClean="0"/>
              <a:pPr/>
              <a:t>10/24/2024</a:t>
            </a:fld>
            <a:endParaRPr lang="en-US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uk-UA"/>
              <a:t>к.е.н., доцент Возьний К.З.</a:t>
            </a:r>
            <a:endParaRPr lang="en-US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24A37E-F533-4D8F-B767-49DD71954277}" type="slidenum">
              <a:rPr lang="en-US" smtClean="0"/>
              <a:pPr/>
              <a:t>40</a:t>
            </a:fld>
            <a:endParaRPr lang="en-US"/>
          </a:p>
        </p:txBody>
      </p:sp>
      <p:sp>
        <p:nvSpPr>
          <p:cNvPr id="7" name="Місце для тексту 6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uk-UA"/>
          </a:p>
        </p:txBody>
      </p:sp>
    </p:spTree>
    <p:extLst>
      <p:ext uri="{BB962C8B-B14F-4D97-AF65-F5344CB8AC3E}">
        <p14:creationId xmlns:p14="http://schemas.microsoft.com/office/powerpoint/2010/main" xmlns="" val="420440971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uk-UA" dirty="0"/>
              <a:t>Майстер-клас з приготування вареників для Захисників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920278-0C3D-4E02-A765-1806E7F24CD6}" type="datetime1">
              <a:rPr lang="en-US" smtClean="0"/>
              <a:pPr/>
              <a:t>10/24/2024</a:t>
            </a:fld>
            <a:endParaRPr lang="en-US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uk-UA"/>
              <a:t>к.е.н., доцент Возьний К.З.</a:t>
            </a:r>
            <a:endParaRPr lang="en-US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24A37E-F533-4D8F-B767-49DD71954277}" type="slidenum">
              <a:rPr lang="en-US" smtClean="0"/>
              <a:pPr/>
              <a:t>41</a:t>
            </a:fld>
            <a:endParaRPr lang="en-US"/>
          </a:p>
        </p:txBody>
      </p:sp>
      <p:sp>
        <p:nvSpPr>
          <p:cNvPr id="7" name="Місце для тексту 6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052734" y="1909846"/>
            <a:ext cx="5139266" cy="3854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38664" y="2677027"/>
            <a:ext cx="4530306" cy="33977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3471111"/>
            <a:ext cx="3471527" cy="26036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1335506"/>
            <a:ext cx="3577390" cy="26830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791808" y="1210365"/>
            <a:ext cx="3000436" cy="22607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62788912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276726" y="1482124"/>
            <a:ext cx="11582400" cy="5078621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uk-UA" sz="3200" dirty="0">
                <a:latin typeface="Times New Roman" pitchFamily="18" charset="0"/>
                <a:cs typeface="Times New Roman" pitchFamily="18" charset="0"/>
              </a:rPr>
              <a:t>Присутні поринають в атмосферу вечірньої бібліотеки, беруть участь у </a:t>
            </a:r>
            <a:r>
              <a:rPr lang="uk-UA" sz="3200" dirty="0" err="1">
                <a:latin typeface="Times New Roman" pitchFamily="18" charset="0"/>
                <a:cs typeface="Times New Roman" pitchFamily="18" charset="0"/>
              </a:rPr>
              <a:t>квестах</a:t>
            </a:r>
            <a:r>
              <a:rPr lang="uk-UA" sz="3200" dirty="0">
                <a:latin typeface="Times New Roman" pitchFamily="18" charset="0"/>
                <a:cs typeface="Times New Roman" pitchFamily="18" charset="0"/>
              </a:rPr>
              <a:t>, переглядають анімаційні фільми, обговорюють їх вплив на духовний розвиток студентів, обмінюються читацькими враженнями, дружньо спілкуються за філіжанкою кави з однодумцями. Читання ліричної поезії є  родзинкою вечора, бо  крім декламації улюблених поетів, звучать власні вірші нашої молоді.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uk-UA" sz="3200" dirty="0">
                <a:latin typeface="Times New Roman" pitchFamily="18" charset="0"/>
                <a:cs typeface="Times New Roman" pitchFamily="18" charset="0"/>
              </a:rPr>
              <a:t>Такий захід привертає увагу студентства до читання, викликає неймовірну емоційну реакцію та  бажання частіше читати книги.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782052" y="517357"/>
            <a:ext cx="10814139" cy="551847"/>
          </a:xfrm>
        </p:spPr>
        <p:txBody>
          <a:bodyPr>
            <a:normAutofit fontScale="90000"/>
          </a:bodyPr>
          <a:lstStyle/>
          <a:p>
            <a:pPr algn="ctr"/>
            <a:r>
              <a:rPr lang="uk-UA" u="sng" dirty="0"/>
              <a:t/>
            </a:r>
            <a:br>
              <a:rPr lang="uk-UA" u="sng" dirty="0"/>
            </a:br>
            <a:r>
              <a:rPr lang="uk-UA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b="1" dirty="0">
                <a:latin typeface="Times New Roman" pitchFamily="18" charset="0"/>
                <a:cs typeface="Times New Roman" pitchFamily="18" charset="0"/>
              </a:rPr>
              <a:t>«Сутінки в бібліотеці».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uk-UA" dirty="0">
                <a:latin typeface="Times New Roman" pitchFamily="18" charset="0"/>
                <a:cs typeface="Times New Roman" pitchFamily="18" charset="0"/>
              </a:rPr>
            </a:b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xmlns="" val="71523827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uk-UA" dirty="0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920278-0C3D-4E02-A765-1806E7F24CD6}" type="datetime1">
              <a:rPr lang="en-US" smtClean="0"/>
              <a:pPr/>
              <a:t>10/24/2024</a:t>
            </a:fld>
            <a:endParaRPr lang="en-US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uk-UA"/>
              <a:t>к.е.н., доцент Возьний К.З.</a:t>
            </a:r>
            <a:endParaRPr lang="en-US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24A37E-F533-4D8F-B767-49DD71954277}" type="slidenum">
              <a:rPr lang="en-US" smtClean="0"/>
              <a:pPr/>
              <a:t>43</a:t>
            </a:fld>
            <a:endParaRPr lang="en-US"/>
          </a:p>
        </p:txBody>
      </p:sp>
      <p:sp>
        <p:nvSpPr>
          <p:cNvPr id="7" name="Місце для тексту 6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208294" y="1749470"/>
            <a:ext cx="5777584" cy="43353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Прямокутник 7"/>
          <p:cNvSpPr/>
          <p:nvPr/>
        </p:nvSpPr>
        <p:spPr>
          <a:xfrm>
            <a:off x="75699" y="2086354"/>
            <a:ext cx="6079457" cy="31947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  <a:spcBef>
                <a:spcPct val="0"/>
              </a:spcBef>
            </a:pPr>
            <a:r>
              <a:rPr lang="uk-UA" sz="3200" dirty="0">
                <a:latin typeface="Times New Roman" pitchFamily="18" charset="0"/>
                <a:ea typeface="+mj-ea"/>
                <a:cs typeface="Times New Roman" pitchFamily="18" charset="0"/>
              </a:rPr>
              <a:t>Бібліотека у співпраці з активними студентами здатна заявити про себе як про місце проведення інтелектуального дозвілля, залучення молоді до читання.</a:t>
            </a:r>
            <a:r>
              <a:rPr lang="ru-RU" sz="3200" dirty="0">
                <a:latin typeface="Times New Roman" pitchFamily="18" charset="0"/>
                <a:ea typeface="+mj-ea"/>
                <a:cs typeface="Times New Roman" pitchFamily="18" charset="0"/>
              </a:rPr>
              <a:t/>
            </a:r>
            <a:br>
              <a:rPr lang="ru-RU" sz="3200" dirty="0">
                <a:latin typeface="Times New Roman" pitchFamily="18" charset="0"/>
                <a:ea typeface="+mj-ea"/>
                <a:cs typeface="Times New Roman" pitchFamily="18" charset="0"/>
              </a:rPr>
            </a:br>
            <a:endParaRPr lang="uk-UA" sz="3200" dirty="0">
              <a:latin typeface="Times New Roman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91429440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1288206"/>
            <a:ext cx="7071293" cy="37297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4167465"/>
            <a:ext cx="5321794" cy="26905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k-UA" dirty="0"/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739064" y="3203058"/>
            <a:ext cx="6452936" cy="36297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11452" y="1465367"/>
            <a:ext cx="4232800" cy="23919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67384763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609600" y="1481328"/>
            <a:ext cx="11296691" cy="4948068"/>
          </a:xfrm>
        </p:spPr>
        <p:txBody>
          <a:bodyPr/>
          <a:lstStyle/>
          <a:p>
            <a:endParaRPr lang="ru-RU" dirty="0"/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3600" dirty="0" err="1"/>
              <a:t>Проєкт</a:t>
            </a:r>
            <a:r>
              <a:rPr lang="ru-RU" sz="3600" dirty="0"/>
              <a:t> «</a:t>
            </a:r>
            <a:r>
              <a:rPr lang="ru-RU" sz="3600" dirty="0" err="1"/>
              <a:t>Бібліотека</a:t>
            </a:r>
            <a:r>
              <a:rPr lang="ru-RU" sz="3600" dirty="0"/>
              <a:t> без </a:t>
            </a:r>
            <a:r>
              <a:rPr lang="ru-RU" sz="3600" dirty="0" err="1"/>
              <a:t>стін</a:t>
            </a:r>
            <a:r>
              <a:rPr lang="ru-RU" sz="3600" dirty="0"/>
              <a:t> та </a:t>
            </a:r>
            <a:r>
              <a:rPr lang="ru-RU" sz="3600" dirty="0" err="1"/>
              <a:t>кордонів</a:t>
            </a:r>
            <a:r>
              <a:rPr lang="uk-UA" sz="3600" dirty="0"/>
              <a:t>»</a:t>
            </a:r>
            <a:endParaRPr lang="ru-RU" sz="3600" dirty="0"/>
          </a:p>
        </p:txBody>
      </p:sp>
      <p:pic>
        <p:nvPicPr>
          <p:cNvPr id="46084" name="Picture 4" descr="C:\Users\ADMIN\Desktop\2024\Заходи 2024\Березень 2024\Шевченко аудиторія\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52464" y="1285860"/>
            <a:ext cx="4882504" cy="2714620"/>
          </a:xfrm>
          <a:prstGeom prst="rect">
            <a:avLst/>
          </a:prstGeom>
          <a:noFill/>
        </p:spPr>
      </p:pic>
      <p:pic>
        <p:nvPicPr>
          <p:cNvPr id="46087" name="Picture 7" descr="C:\Users\ADMIN\Desktop\2024\Заходи 2024\Січень 2024\Павло Тичина\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09" y="3629036"/>
            <a:ext cx="6150408" cy="3228964"/>
          </a:xfrm>
          <a:prstGeom prst="rect">
            <a:avLst/>
          </a:prstGeom>
          <a:noFill/>
        </p:spPr>
      </p:pic>
      <p:pic>
        <p:nvPicPr>
          <p:cNvPr id="46088" name="Picture 8" descr="C:\Users\ADMIN\Desktop\2024\Заходи 2024\Січень 2024\Павло Тичина\3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086961" y="3643314"/>
            <a:ext cx="6105040" cy="3214686"/>
          </a:xfrm>
          <a:prstGeom prst="rect">
            <a:avLst/>
          </a:prstGeom>
          <a:noFill/>
        </p:spPr>
      </p:pic>
      <p:pic>
        <p:nvPicPr>
          <p:cNvPr id="46085" name="Picture 5" descr="C:\Users\ADMIN\Desktop\2024\Заходи 2024\Березень 2024\Шевченко аудиторія\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436117" y="1285860"/>
            <a:ext cx="4803793" cy="271464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954971679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517358" y="1503947"/>
            <a:ext cx="11065042" cy="4503345"/>
          </a:xfrm>
        </p:spPr>
        <p:txBody>
          <a:bodyPr>
            <a:normAutofit fontScale="25000" lnSpcReduction="20000"/>
          </a:bodyPr>
          <a:lstStyle/>
          <a:p>
            <a:r>
              <a:rPr lang="uk-UA" sz="11200" dirty="0">
                <a:latin typeface="Times New Roman" pitchFamily="18" charset="0"/>
                <a:cs typeface="Times New Roman" pitchFamily="18" charset="0"/>
              </a:rPr>
              <a:t>Щоденно у бібліотеці  разом з працівниками активно </a:t>
            </a:r>
            <a:r>
              <a:rPr lang="uk-UA" sz="11200" dirty="0" err="1">
                <a:latin typeface="Times New Roman" pitchFamily="18" charset="0"/>
                <a:cs typeface="Times New Roman" pitchFamily="18" charset="0"/>
              </a:rPr>
              <a:t>волонтерять</a:t>
            </a:r>
            <a:r>
              <a:rPr lang="uk-UA" sz="11200" dirty="0">
                <a:latin typeface="Times New Roman" pitchFamily="18" charset="0"/>
                <a:cs typeface="Times New Roman" pitchFamily="18" charset="0"/>
              </a:rPr>
              <a:t> ВПО </a:t>
            </a:r>
            <a:r>
              <a:rPr lang="ru-RU" sz="11200" dirty="0">
                <a:latin typeface="Times New Roman" pitchFamily="18" charset="0"/>
                <a:cs typeface="Times New Roman" pitchFamily="18" charset="0"/>
              </a:rPr>
              <a:t> Тернополя, як</a:t>
            </a:r>
            <a:r>
              <a:rPr lang="uk-UA" sz="11200" dirty="0" err="1">
                <a:latin typeface="Times New Roman" pitchFamily="18" charset="0"/>
                <a:cs typeface="Times New Roman" pitchFamily="18" charset="0"/>
              </a:rPr>
              <a:t>им</a:t>
            </a:r>
            <a:r>
              <a:rPr lang="uk-UA" sz="11200" dirty="0">
                <a:latin typeface="Times New Roman" pitchFamily="18" charset="0"/>
                <a:cs typeface="Times New Roman" pitchFamily="18" charset="0"/>
              </a:rPr>
              <a:t> ми організовуємо зустрічі з практикуючим психологом та психологічні тренінги.</a:t>
            </a:r>
          </a:p>
          <a:p>
            <a:r>
              <a:rPr lang="uk-UA" sz="11200" dirty="0">
                <a:latin typeface="Times New Roman" pitchFamily="18" charset="0"/>
                <a:cs typeface="Times New Roman" pitchFamily="18" charset="0"/>
              </a:rPr>
              <a:t>Проведено </a:t>
            </a:r>
            <a:r>
              <a:rPr lang="ru-RU" sz="1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200" b="1" dirty="0">
                <a:latin typeface="Times New Roman" pitchFamily="18" charset="0"/>
                <a:cs typeface="Times New Roman" pitchFamily="18" charset="0"/>
              </a:rPr>
              <a:t>духовно-</a:t>
            </a:r>
            <a:r>
              <a:rPr lang="ru-RU" sz="11200" b="1" dirty="0" err="1">
                <a:latin typeface="Times New Roman" pitchFamily="18" charset="0"/>
                <a:cs typeface="Times New Roman" pitchFamily="18" charset="0"/>
              </a:rPr>
              <a:t>поетичний</a:t>
            </a:r>
            <a:r>
              <a:rPr lang="ru-RU" sz="11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200" b="1" dirty="0" err="1">
                <a:latin typeface="Times New Roman" pitchFamily="18" charset="0"/>
                <a:cs typeface="Times New Roman" pitchFamily="18" charset="0"/>
              </a:rPr>
              <a:t>захід</a:t>
            </a:r>
            <a:r>
              <a:rPr lang="ru-RU" sz="11200" b="1" dirty="0">
                <a:latin typeface="Times New Roman" pitchFamily="18" charset="0"/>
                <a:cs typeface="Times New Roman" pitchFamily="18" charset="0"/>
              </a:rPr>
              <a:t> «Дорога </a:t>
            </a:r>
            <a:r>
              <a:rPr lang="ru-RU" sz="11200" b="1" dirty="0" err="1">
                <a:latin typeface="Times New Roman" pitchFamily="18" charset="0"/>
                <a:cs typeface="Times New Roman" pitchFamily="18" charset="0"/>
              </a:rPr>
              <a:t>додому</a:t>
            </a:r>
            <a:r>
              <a:rPr lang="ru-RU" sz="11200" b="1" dirty="0">
                <a:latin typeface="Times New Roman" pitchFamily="18" charset="0"/>
                <a:cs typeface="Times New Roman" pitchFamily="18" charset="0"/>
              </a:rPr>
              <a:t>» </a:t>
            </a:r>
            <a:r>
              <a:rPr lang="ru-RU" sz="11200" dirty="0">
                <a:latin typeface="Times New Roman" pitchFamily="18" charset="0"/>
                <a:cs typeface="Times New Roman" pitchFamily="18" charset="0"/>
              </a:rPr>
              <a:t>у </a:t>
            </a:r>
            <a:r>
              <a:rPr lang="ru-RU" sz="11200" dirty="0" err="1">
                <a:latin typeface="Times New Roman" pitchFamily="18" charset="0"/>
                <a:cs typeface="Times New Roman" pitchFamily="18" charset="0"/>
              </a:rPr>
              <a:t>поєднанні</a:t>
            </a:r>
            <a:r>
              <a:rPr lang="ru-RU" sz="11200" dirty="0">
                <a:latin typeface="Times New Roman" pitchFamily="18" charset="0"/>
                <a:cs typeface="Times New Roman" pitchFamily="18" charset="0"/>
              </a:rPr>
              <a:t> з </a:t>
            </a:r>
            <a:r>
              <a:rPr lang="ru-RU" sz="11200" dirty="0" err="1">
                <a:latin typeface="Times New Roman" pitchFamily="18" charset="0"/>
                <a:cs typeface="Times New Roman" pitchFamily="18" charset="0"/>
              </a:rPr>
              <a:t>психологічно</a:t>
            </a:r>
            <a:r>
              <a:rPr lang="ru-RU" sz="11200" dirty="0">
                <a:latin typeface="Times New Roman" pitchFamily="18" charset="0"/>
                <a:cs typeface="Times New Roman" pitchFamily="18" charset="0"/>
              </a:rPr>
              <a:t> ресурсною </a:t>
            </a:r>
            <a:r>
              <a:rPr lang="ru-RU" sz="11200" dirty="0" err="1">
                <a:latin typeface="Times New Roman" pitchFamily="18" charset="0"/>
                <a:cs typeface="Times New Roman" pitchFamily="18" charset="0"/>
              </a:rPr>
              <a:t>зустріччю</a:t>
            </a:r>
            <a:r>
              <a:rPr lang="ru-RU" sz="11200" dirty="0">
                <a:latin typeface="Times New Roman" pitchFamily="18" charset="0"/>
                <a:cs typeface="Times New Roman" pitchFamily="18" charset="0"/>
              </a:rPr>
              <a:t> «</a:t>
            </a:r>
            <a:r>
              <a:rPr lang="ru-RU" sz="11200" dirty="0" err="1">
                <a:latin typeface="Times New Roman" pitchFamily="18" charset="0"/>
                <a:cs typeface="Times New Roman" pitchFamily="18" charset="0"/>
              </a:rPr>
              <a:t>Мій</a:t>
            </a:r>
            <a:r>
              <a:rPr lang="ru-RU" sz="1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200" dirty="0" err="1">
                <a:latin typeface="Times New Roman" pitchFamily="18" charset="0"/>
                <a:cs typeface="Times New Roman" pitchFamily="18" charset="0"/>
              </a:rPr>
              <a:t>дім</a:t>
            </a:r>
            <a:r>
              <a:rPr lang="ru-RU" sz="11200" dirty="0">
                <a:latin typeface="Times New Roman" pitchFamily="18" charset="0"/>
                <a:cs typeface="Times New Roman" pitchFamily="18" charset="0"/>
              </a:rPr>
              <a:t>» по </a:t>
            </a:r>
            <a:r>
              <a:rPr lang="ru-RU" sz="11200" dirty="0" err="1">
                <a:latin typeface="Times New Roman" pitchFamily="18" charset="0"/>
                <a:cs typeface="Times New Roman" pitchFamily="18" charset="0"/>
              </a:rPr>
              <a:t>стабілізації</a:t>
            </a:r>
            <a:r>
              <a:rPr lang="ru-RU" sz="1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200" dirty="0" err="1">
                <a:latin typeface="Times New Roman" pitchFamily="18" charset="0"/>
                <a:cs typeface="Times New Roman" pitchFamily="18" charset="0"/>
              </a:rPr>
              <a:t>психо-емоційного</a:t>
            </a:r>
            <a:r>
              <a:rPr lang="ru-RU" sz="11200" dirty="0">
                <a:latin typeface="Times New Roman" pitchFamily="18" charset="0"/>
                <a:cs typeface="Times New Roman" pitchFamily="18" charset="0"/>
              </a:rPr>
              <a:t> стану для </a:t>
            </a:r>
            <a:r>
              <a:rPr lang="ru-RU" sz="11200" dirty="0" err="1">
                <a:latin typeface="Times New Roman" pitchFamily="18" charset="0"/>
                <a:cs typeface="Times New Roman" pitchFamily="18" charset="0"/>
              </a:rPr>
              <a:t>внутрішньо</a:t>
            </a:r>
            <a:r>
              <a:rPr lang="ru-RU" sz="1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200" dirty="0" err="1">
                <a:latin typeface="Times New Roman" pitchFamily="18" charset="0"/>
                <a:cs typeface="Times New Roman" pitchFamily="18" charset="0"/>
              </a:rPr>
              <a:t>переміщених</a:t>
            </a:r>
            <a:r>
              <a:rPr lang="ru-RU" sz="1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200" dirty="0" err="1">
                <a:latin typeface="Times New Roman" pitchFamily="18" charset="0"/>
                <a:cs typeface="Times New Roman" pitchFamily="18" charset="0"/>
              </a:rPr>
              <a:t>осіб</a:t>
            </a:r>
            <a:r>
              <a:rPr lang="uk-UA" sz="112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uk-UA" sz="11200" dirty="0">
                <a:latin typeface="Times New Roman" pitchFamily="18" charset="0"/>
                <a:cs typeface="Times New Roman" pitchFamily="18" charset="0"/>
              </a:rPr>
              <a:t>Проведено </a:t>
            </a:r>
            <a:r>
              <a:rPr lang="uk-UA" sz="11200" b="1" dirty="0">
                <a:latin typeface="Times New Roman" pitchFamily="18" charset="0"/>
                <a:cs typeface="Times New Roman" pitchFamily="18" charset="0"/>
              </a:rPr>
              <a:t>арт-т</a:t>
            </a:r>
            <a:r>
              <a:rPr lang="ru-RU" sz="11200" b="1" dirty="0" err="1">
                <a:latin typeface="Times New Roman" pitchFamily="18" charset="0"/>
                <a:cs typeface="Times New Roman" pitchFamily="18" charset="0"/>
              </a:rPr>
              <a:t>ерапевтичн</a:t>
            </a:r>
            <a:r>
              <a:rPr lang="uk-UA" sz="11200" b="1" dirty="0">
                <a:latin typeface="Times New Roman" pitchFamily="18" charset="0"/>
                <a:cs typeface="Times New Roman" pitchFamily="18" charset="0"/>
              </a:rPr>
              <a:t>е </a:t>
            </a:r>
            <a:r>
              <a:rPr lang="ru-RU" sz="11200" b="1" dirty="0" err="1">
                <a:latin typeface="Times New Roman" pitchFamily="18" charset="0"/>
                <a:cs typeface="Times New Roman" pitchFamily="18" charset="0"/>
              </a:rPr>
              <a:t>заняття</a:t>
            </a:r>
            <a:r>
              <a:rPr lang="ru-RU" sz="11200" b="1" dirty="0">
                <a:latin typeface="Times New Roman" pitchFamily="18" charset="0"/>
                <a:cs typeface="Times New Roman" pitchFamily="18" charset="0"/>
              </a:rPr>
              <a:t> з </a:t>
            </a:r>
            <a:r>
              <a:rPr lang="ru-RU" sz="11200" b="1" dirty="0" err="1">
                <a:latin typeface="Times New Roman" pitchFamily="18" charset="0"/>
                <a:cs typeface="Times New Roman" pitchFamily="18" charset="0"/>
              </a:rPr>
              <a:t>елементами</a:t>
            </a:r>
            <a:r>
              <a:rPr lang="ru-RU" sz="11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200" b="1" dirty="0" err="1">
                <a:latin typeface="Times New Roman" pitchFamily="18" charset="0"/>
                <a:cs typeface="Times New Roman" pitchFamily="18" charset="0"/>
              </a:rPr>
              <a:t>тренінгу</a:t>
            </a:r>
            <a:r>
              <a:rPr lang="ru-RU" sz="11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200" dirty="0">
                <a:latin typeface="Times New Roman" pitchFamily="18" charset="0"/>
                <a:cs typeface="Times New Roman" pitchFamily="18" charset="0"/>
              </a:rPr>
              <a:t>на тему: "</a:t>
            </a:r>
            <a:r>
              <a:rPr lang="ru-RU" sz="11200" dirty="0" err="1">
                <a:latin typeface="Times New Roman" pitchFamily="18" charset="0"/>
                <a:cs typeface="Times New Roman" pitchFamily="18" charset="0"/>
              </a:rPr>
              <a:t>Пошук</a:t>
            </a:r>
            <a:r>
              <a:rPr lang="ru-RU" sz="1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200" dirty="0" err="1">
                <a:latin typeface="Times New Roman" pitchFamily="18" charset="0"/>
                <a:cs typeface="Times New Roman" pitchFamily="18" charset="0"/>
              </a:rPr>
              <a:t>власного</a:t>
            </a:r>
            <a:r>
              <a:rPr lang="ru-RU" sz="11200" dirty="0">
                <a:latin typeface="Times New Roman" pitchFamily="18" charset="0"/>
                <a:cs typeface="Times New Roman" pitchFamily="18" charset="0"/>
              </a:rPr>
              <a:t> ресурсу"</a:t>
            </a:r>
            <a:r>
              <a:rPr lang="uk-UA" sz="112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fontAlgn="t"/>
            <a:r>
              <a:rPr lang="ru-RU" sz="11200" dirty="0" err="1">
                <a:latin typeface="Times New Roman" pitchFamily="18" charset="0"/>
                <a:cs typeface="Times New Roman" pitchFamily="18" charset="0"/>
              </a:rPr>
              <a:t>Майстер-класи</a:t>
            </a:r>
            <a:r>
              <a:rPr lang="ru-RU" sz="1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200" dirty="0" err="1">
                <a:latin typeface="Times New Roman" pitchFamily="18" charset="0"/>
                <a:cs typeface="Times New Roman" pitchFamily="18" charset="0"/>
              </a:rPr>
              <a:t>із</a:t>
            </a:r>
            <a:r>
              <a:rPr lang="ru-RU" sz="1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200" dirty="0" err="1">
                <a:latin typeface="Times New Roman" pitchFamily="18" charset="0"/>
                <a:cs typeface="Times New Roman" pitchFamily="18" charset="0"/>
              </a:rPr>
              <a:t>виготовлення</a:t>
            </a:r>
            <a:r>
              <a:rPr lang="ru-RU" sz="1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200" dirty="0" err="1">
                <a:latin typeface="Times New Roman" pitchFamily="18" charset="0"/>
                <a:cs typeface="Times New Roman" pitchFamily="18" charset="0"/>
              </a:rPr>
              <a:t>композиції</a:t>
            </a:r>
            <a:r>
              <a:rPr lang="ru-RU" sz="11200" dirty="0">
                <a:latin typeface="Times New Roman" pitchFamily="18" charset="0"/>
                <a:cs typeface="Times New Roman" pitchFamily="18" charset="0"/>
              </a:rPr>
              <a:t> з </a:t>
            </a:r>
            <a:r>
              <a:rPr lang="ru-RU" sz="11200" dirty="0" err="1">
                <a:latin typeface="Times New Roman" pitchFamily="18" charset="0"/>
                <a:cs typeface="Times New Roman" pitchFamily="18" charset="0"/>
              </a:rPr>
              <a:t>квітів</a:t>
            </a:r>
            <a:r>
              <a:rPr lang="ru-RU" sz="11200" dirty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11200" dirty="0" err="1">
                <a:latin typeface="Times New Roman" pitchFamily="18" charset="0"/>
                <a:cs typeface="Times New Roman" pitchFamily="18" charset="0"/>
              </a:rPr>
              <a:t>наповнення</a:t>
            </a:r>
            <a:r>
              <a:rPr lang="ru-RU" sz="1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200" dirty="0" err="1">
                <a:latin typeface="Times New Roman" pitchFamily="18" charset="0"/>
                <a:cs typeface="Times New Roman" pitchFamily="18" charset="0"/>
              </a:rPr>
              <a:t>еко-мішечка</a:t>
            </a:r>
            <a:r>
              <a:rPr lang="ru-RU" sz="1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200" dirty="0" err="1">
                <a:latin typeface="Times New Roman" pitchFamily="18" charset="0"/>
                <a:cs typeface="Times New Roman" pitchFamily="18" charset="0"/>
              </a:rPr>
              <a:t>цілющими</a:t>
            </a:r>
            <a:r>
              <a:rPr lang="ru-RU" sz="11200" dirty="0">
                <a:latin typeface="Times New Roman" pitchFamily="18" charset="0"/>
                <a:cs typeface="Times New Roman" pitchFamily="18" charset="0"/>
              </a:rPr>
              <a:t> травами для ВПО </a:t>
            </a:r>
            <a:endParaRPr lang="uk-UA" sz="112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1200" dirty="0" err="1">
                <a:latin typeface="Times New Roman" pitchFamily="18" charset="0"/>
                <a:cs typeface="Times New Roman" pitchFamily="18" charset="0"/>
              </a:rPr>
              <a:t>Зустріч</a:t>
            </a:r>
            <a:r>
              <a:rPr lang="ru-RU" sz="11200" dirty="0">
                <a:latin typeface="Times New Roman" pitchFamily="18" charset="0"/>
                <a:cs typeface="Times New Roman" pitchFamily="18" charset="0"/>
              </a:rPr>
              <a:t> з </a:t>
            </a:r>
            <a:r>
              <a:rPr lang="ru-RU" sz="11200" dirty="0" err="1">
                <a:latin typeface="Times New Roman" pitchFamily="18" charset="0"/>
                <a:cs typeface="Times New Roman" pitchFamily="18" charset="0"/>
              </a:rPr>
              <a:t>журналісткою</a:t>
            </a:r>
            <a:r>
              <a:rPr lang="ru-RU" sz="112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1200" dirty="0" err="1">
                <a:latin typeface="Times New Roman" pitchFamily="18" charset="0"/>
                <a:cs typeface="Times New Roman" pitchFamily="18" charset="0"/>
              </a:rPr>
              <a:t>колишньою</a:t>
            </a:r>
            <a:r>
              <a:rPr lang="ru-RU" sz="1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200" dirty="0" err="1">
                <a:latin typeface="Times New Roman" pitchFamily="18" charset="0"/>
                <a:cs typeface="Times New Roman" pitchFamily="18" charset="0"/>
              </a:rPr>
              <a:t>редакторкою</a:t>
            </a:r>
            <a:r>
              <a:rPr lang="ru-RU" sz="1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200" dirty="0" err="1">
                <a:latin typeface="Times New Roman" pitchFamily="18" charset="0"/>
                <a:cs typeface="Times New Roman" pitchFamily="18" charset="0"/>
              </a:rPr>
              <a:t>відділу</a:t>
            </a:r>
            <a:r>
              <a:rPr lang="ru-RU" sz="1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200" dirty="0" err="1">
                <a:latin typeface="Times New Roman" pitchFamily="18" charset="0"/>
                <a:cs typeface="Times New Roman" pitchFamily="18" charset="0"/>
              </a:rPr>
              <a:t>мовознавства</a:t>
            </a:r>
            <a:r>
              <a:rPr lang="ru-RU" sz="11200" dirty="0">
                <a:latin typeface="Times New Roman" pitchFamily="18" charset="0"/>
                <a:cs typeface="Times New Roman" pitchFamily="18" charset="0"/>
              </a:rPr>
              <a:t> журналу «</a:t>
            </a:r>
            <a:r>
              <a:rPr lang="ru-RU" sz="11200" dirty="0" err="1">
                <a:latin typeface="Times New Roman" pitchFamily="18" charset="0"/>
                <a:cs typeface="Times New Roman" pitchFamily="18" charset="0"/>
              </a:rPr>
              <a:t>Дивослово</a:t>
            </a:r>
            <a:r>
              <a:rPr lang="ru-RU" sz="11200" dirty="0">
                <a:latin typeface="Times New Roman" pitchFamily="18" charset="0"/>
                <a:cs typeface="Times New Roman" pitchFamily="18" charset="0"/>
              </a:rPr>
              <a:t>», а </a:t>
            </a:r>
            <a:r>
              <a:rPr lang="ru-RU" sz="11200" dirty="0" err="1">
                <a:latin typeface="Times New Roman" pitchFamily="18" charset="0"/>
                <a:cs typeface="Times New Roman" pitchFamily="18" charset="0"/>
              </a:rPr>
              <a:t>тепер</a:t>
            </a:r>
            <a:r>
              <a:rPr lang="ru-RU" sz="11200" dirty="0">
                <a:latin typeface="Times New Roman" pitchFamily="18" charset="0"/>
                <a:cs typeface="Times New Roman" pitchFamily="18" charset="0"/>
              </a:rPr>
              <a:t> ВПО Тернополя </a:t>
            </a:r>
            <a:r>
              <a:rPr lang="ru-RU" sz="11200" dirty="0" err="1">
                <a:latin typeface="Times New Roman" pitchFamily="18" charset="0"/>
                <a:cs typeface="Times New Roman" pitchFamily="18" charset="0"/>
              </a:rPr>
              <a:t>Неліною</a:t>
            </a:r>
            <a:r>
              <a:rPr lang="ru-RU" sz="11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200" dirty="0" err="1">
                <a:latin typeface="Times New Roman" pitchFamily="18" charset="0"/>
                <a:cs typeface="Times New Roman" pitchFamily="18" charset="0"/>
              </a:rPr>
              <a:t>Тетяною</a:t>
            </a:r>
            <a:r>
              <a:rPr lang="ru-RU" sz="112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2400" cap="all" dirty="0"/>
              <a:t>Психологічна підтримка для ВПО Тернополя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xmlns="" val="333377855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8610" name="Picture 2" descr="C:\Users\ADMIN\Desktop\2024\Заходи 2024\Березень 2024\арт-терапія\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831179" y="4445777"/>
            <a:ext cx="3360821" cy="1769062"/>
          </a:xfrm>
          <a:prstGeom prst="rect">
            <a:avLst/>
          </a:prstGeom>
          <a:noFill/>
        </p:spPr>
      </p:pic>
      <p:pic>
        <p:nvPicPr>
          <p:cNvPr id="3074" name="Picture 2" descr="На зображенні може бути: 8 людей та люди навчаються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5826" y="2861472"/>
            <a:ext cx="4798440" cy="34541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8611" name="Picture 3" descr="C:\Users\ADMIN\Desktop\2024\Заходи 2024\Березень 2024\арт-терапія\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50680" y="4212365"/>
            <a:ext cx="3518763" cy="1979304"/>
          </a:xfrm>
          <a:prstGeom prst="rect">
            <a:avLst/>
          </a:prstGeom>
          <a:noFill/>
        </p:spPr>
      </p:pic>
      <p:pic>
        <p:nvPicPr>
          <p:cNvPr id="3076" name="Picture 4" descr="На зображенні може бути: 3 людини, люди навчаються та книга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819957" y="1510578"/>
            <a:ext cx="4372043" cy="27017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491824" y="1431225"/>
            <a:ext cx="3697913" cy="27811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3610" y="1431225"/>
            <a:ext cx="3783847" cy="28604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1079720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uk-UA" altLang="uk-UA" dirty="0"/>
              <a:t>Імідж бібліотеки: формальний аспект</a:t>
            </a:r>
            <a:endParaRPr lang="en-US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xmlns="" id="{6B2053F5-8F83-6076-F268-7347459C52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6"/>
            <a:ext cx="10515600" cy="3670714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uk-UA" b="1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Бібліотека </a:t>
            </a:r>
            <a:r>
              <a:rPr lang="uk-UA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- інформаційний, культурний, освітній заклад (установа, організація) або структурний підрозділ, що має упорядкований фонд документів, доступ до інших джерел інформації та головним завданням якого є забезпечення інформаційних, науково-дослідних, освітніх, культурних та інших потреб користувачів бібліотеки.</a:t>
            </a:r>
            <a:endParaRPr lang="uk-UA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EB4CC9-9A81-49A9-A6E1-851818FC68D1}" type="datetime1">
              <a:rPr lang="en-US" smtClean="0"/>
              <a:pPr/>
              <a:t>10/24/2024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uk-UA"/>
              <a:t>к.е.н., доцент Возьний К.З.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24A37E-F533-4D8F-B767-49DD71954277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uk-UA" b="0" i="0" dirty="0">
                <a:solidFill>
                  <a:srgbClr val="050505"/>
                </a:solidFill>
                <a:effectLst/>
                <a:latin typeface="Segoe UI Historic" panose="020B0502040204020203" pitchFamily="34" charset="0"/>
              </a:rPr>
              <a:t>Джерело: Ст. 1 Закону України «Про бібліотеки і бібліотечну справу»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5999389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uk-UA" altLang="uk-UA" dirty="0"/>
              <a:t>Імідж бібліотеки: формальний аспект</a:t>
            </a:r>
            <a:endParaRPr lang="en-US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xmlns="" id="{6B2053F5-8F83-6076-F268-7347459C52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6"/>
            <a:ext cx="10515600" cy="3670714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uk-UA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Види бібліотек:</a:t>
            </a:r>
          </a:p>
          <a:p>
            <a:pPr algn="just"/>
            <a:r>
              <a:rPr lang="uk-UA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За значенням  (всеукраїнські загальнодержавного значення (національні, державні), республіканські (Автономної Республіки Крим), обласні, міські, районні, селищні, сільські)</a:t>
            </a:r>
          </a:p>
          <a:p>
            <a:pPr algn="just"/>
            <a:r>
              <a:rPr lang="uk-UA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За змістом бібліотечних фондів (універсальні, галузеві, міжгалузеві)</a:t>
            </a:r>
          </a:p>
          <a:p>
            <a:pPr algn="just"/>
            <a:r>
              <a:rPr lang="uk-UA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За призначенням (публічні (загальнодоступні), у тому числі спеціалізовані для дітей, юнацтва, осіб з фізичними вадами; спеціальні (академій наук, науково-дослідних установ, навчальних закладів, підприємств, установ, організацій)).</a:t>
            </a:r>
          </a:p>
          <a:p>
            <a:pPr marL="0" indent="0" algn="just">
              <a:lnSpc>
                <a:spcPct val="150000"/>
              </a:lnSpc>
              <a:buNone/>
            </a:pPr>
            <a:endParaRPr lang="uk-UA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EB4CC9-9A81-49A9-A6E1-851818FC68D1}" type="datetime1">
              <a:rPr lang="en-US" smtClean="0"/>
              <a:pPr/>
              <a:t>10/24/2024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uk-UA"/>
              <a:t>к.е.н., доцент Возьний К.З.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24A37E-F533-4D8F-B767-49DD71954277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uk-UA" b="0" i="0" dirty="0">
                <a:solidFill>
                  <a:srgbClr val="050505"/>
                </a:solidFill>
                <a:effectLst/>
                <a:latin typeface="Segoe UI Historic" panose="020B0502040204020203" pitchFamily="34" charset="0"/>
              </a:rPr>
              <a:t>Джерело: Ст. 6 Закону України «Про бібліотеки і бібліотечну справу»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7972487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uk-UA" altLang="uk-UA" dirty="0"/>
              <a:t>Імідж бібліотеки: формальний аспект</a:t>
            </a:r>
            <a:endParaRPr lang="en-US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xmlns="" id="{6B2053F5-8F83-6076-F268-7347459C52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6"/>
            <a:ext cx="10515600" cy="3670714"/>
          </a:xfrm>
        </p:spPr>
        <p:txBody>
          <a:bodyPr/>
          <a:lstStyle/>
          <a:p>
            <a:pPr marL="0" indent="0" algn="just">
              <a:lnSpc>
                <a:spcPct val="150000"/>
              </a:lnSpc>
              <a:buNone/>
            </a:pPr>
            <a:r>
              <a:rPr lang="uk-UA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Бібліотеки обслуговують користувачів бібліотеки згідно із </a:t>
            </a:r>
            <a:r>
              <a:rPr lang="uk-UA" b="1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правилами користування бібліотекою</a:t>
            </a:r>
            <a:r>
              <a:rPr lang="uk-UA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</a:rPr>
              <a:t>, розробленими на основі типових правил, затверджених центральним органом виконавчої влади, що забезпечує формування державної політики у сферах культури та мистецтв.</a:t>
            </a:r>
            <a:endParaRPr lang="uk-UA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EB4CC9-9A81-49A9-A6E1-851818FC68D1}" type="datetime1">
              <a:rPr lang="en-US" smtClean="0"/>
              <a:pPr/>
              <a:t>10/24/2024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uk-UA"/>
              <a:t>к.е.н., доцент Возьний К.З.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24A37E-F533-4D8F-B767-49DD71954277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uk-UA" b="0" i="0" dirty="0">
                <a:solidFill>
                  <a:srgbClr val="050505"/>
                </a:solidFill>
                <a:effectLst/>
                <a:latin typeface="Segoe UI Historic" panose="020B0502040204020203" pitchFamily="34" charset="0"/>
              </a:rPr>
              <a:t>Джерело: Ст. 19 Закону України «Про бібліотеки і бібліотечну справу»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0807394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6AF7DDF1-DB5F-38C4-F38C-177F31A622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6BE7183-519D-9841-8D96-37AF6A9B4F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endParaRPr lang="en-US" b="1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xmlns="" id="{41EE0D9A-11BC-F3AC-ED0B-34ED10D71B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68130" y="1918252"/>
            <a:ext cx="9774570" cy="2862470"/>
          </a:xfrm>
        </p:spPr>
        <p:txBody>
          <a:bodyPr>
            <a:normAutofit/>
          </a:bodyPr>
          <a:lstStyle/>
          <a:p>
            <a:pPr marL="0" indent="0" algn="ctr">
              <a:lnSpc>
                <a:spcPct val="200000"/>
              </a:lnSpc>
              <a:buNone/>
            </a:pPr>
            <a:r>
              <a:rPr lang="uk-UA" sz="3600" b="1" dirty="0">
                <a:latin typeface="+mj-lt"/>
              </a:rPr>
              <a:t>«Вакцинація» від невігластва і культ знань: сучасна філософія </a:t>
            </a:r>
            <a:endParaRPr lang="en-US" sz="3600" dirty="0">
              <a:latin typeface="+mj-lt"/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33724EB9-9522-CFBF-B881-3E7F2D21D3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AEB4CC9-9A81-49A9-A6E1-851818FC68D1}" type="datetime1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10/24/2024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6B2263F8-B90C-BC16-507A-97663C273F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к.е.н., доцент Возьний К.З.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F93502BD-58D5-DE0E-A0DD-1B27DCA5F7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24A37E-F533-4D8F-B767-49DD7195427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237192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41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337156" y="2305878"/>
            <a:ext cx="9331960" cy="2355574"/>
          </a:xfrm>
        </p:spPr>
        <p:txBody>
          <a:bodyPr>
            <a:noAutofit/>
          </a:bodyPr>
          <a:lstStyle/>
          <a:p>
            <a:r>
              <a:rPr lang="uk-UA" b="0" i="1" dirty="0">
                <a:solidFill>
                  <a:srgbClr val="050505"/>
                </a:solidFill>
                <a:effectLst/>
                <a:latin typeface="Segoe UI Historic" panose="020B0502040204020203" pitchFamily="34" charset="0"/>
              </a:rPr>
              <a:t>«Якщо з дітьми не говорити про Бога, то все подальше життя доведеться говорити з Богом про дітей...».</a:t>
            </a:r>
            <a:endParaRPr lang="uk-UA" b="0" i="1" dirty="0">
              <a:solidFill>
                <a:schemeClr val="tx1"/>
              </a:solidFill>
            </a:endParaRPr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27695-DCDC-4B3F-A5EF-68B7ACF793CA}" type="datetime1">
              <a:rPr lang="en-US" smtClean="0"/>
              <a:pPr/>
              <a:t>10/24/2024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uk-UA"/>
              <a:t>к.е.н., доцент Возьний К.З.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24A37E-F533-4D8F-B767-49DD71954277}" type="slidenum">
              <a:rPr lang="en-US" smtClean="0"/>
              <a:pPr/>
              <a:t>9</a:t>
            </a:fld>
            <a:endParaRPr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uk-UA" dirty="0"/>
              <a:t>Джерело: недільна промова отця ???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574355212"/>
      </p:ext>
    </p:extLst>
  </p:cSld>
  <p:clrMapOvr>
    <a:masterClrMapping/>
  </p:clrMapOvr>
</p:sld>
</file>

<file path=ppt/theme/theme1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2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2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2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1427</TotalTime>
  <Words>1747</Words>
  <Application>Microsoft Office PowerPoint</Application>
  <PresentationFormat>Произвольный</PresentationFormat>
  <Paragraphs>306</Paragraphs>
  <Slides>47</Slides>
  <Notes>19</Notes>
  <HiddenSlides>0</HiddenSlides>
  <MMClips>0</MMClips>
  <ScaleCrop>false</ScaleCrop>
  <HeadingPairs>
    <vt:vector size="4" baseType="variant">
      <vt:variant>
        <vt:lpstr>Тема</vt:lpstr>
      </vt:variant>
      <vt:variant>
        <vt:i4>3</vt:i4>
      </vt:variant>
      <vt:variant>
        <vt:lpstr>Заголовки слайдов</vt:lpstr>
      </vt:variant>
      <vt:variant>
        <vt:i4>47</vt:i4>
      </vt:variant>
    </vt:vector>
  </HeadingPairs>
  <TitlesOfParts>
    <vt:vector size="50" baseType="lpstr">
      <vt:lpstr>1_Custom Design</vt:lpstr>
      <vt:lpstr>2_Custom Design</vt:lpstr>
      <vt:lpstr>Custom Design</vt:lpstr>
      <vt:lpstr> Іміджеві аспекти бібліотеки ЗВО: від соціальних мереж до нетривіальних ідей </vt:lpstr>
      <vt:lpstr>Чи жива бібліотека ЗВО? </vt:lpstr>
      <vt:lpstr>Імідж — це сформований у свідомості людей образ або уявлення про людину, організацію, продукт чи бренд. Він може бути як позитивним, так і негативним і формується на основі зовнішніх характеристик, поведінки, комунікацій та впливу засобів масової інформації</vt:lpstr>
      <vt:lpstr>Імідж бібліотеки: ключові питання</vt:lpstr>
      <vt:lpstr>Імідж бібліотеки: формальний аспект</vt:lpstr>
      <vt:lpstr>Імідж бібліотеки: формальний аспект</vt:lpstr>
      <vt:lpstr>Імідж бібліотеки: формальний аспект</vt:lpstr>
      <vt:lpstr>Слайд 8</vt:lpstr>
      <vt:lpstr>«Якщо з дітьми не говорити про Бога, то все подальше життя доведеться говорити з Богом про дітей...».</vt:lpstr>
      <vt:lpstr>Якщо дітям не прищеплювати любов до Книги і Читання – бібліотеки будуть порожніми</vt:lpstr>
      <vt:lpstr>Соціальні мережі у діяльності бібліотек ЗВО – ефективний канал комунікації та промоції </vt:lpstr>
      <vt:lpstr>Навіщо створювати канал у соцмережах? Які переваги?  </vt:lpstr>
      <vt:lpstr>Поради для ефективного використання соціальних мереж  </vt:lpstr>
      <vt:lpstr>Топ помилок у роботі контентмейкера бібліотеки ЗВО:  </vt:lpstr>
      <vt:lpstr>Соцмережі та користувачі – світова статистика загалом</vt:lpstr>
      <vt:lpstr>Рейтинг соцмереж серед бібліотек ЗВО в Україні та світі</vt:lpstr>
      <vt:lpstr>Золота формула контенту в соцмережах</vt:lpstr>
      <vt:lpstr>Як дізнатись про бібліотеку ім. Л. Каніщенка ЗУНУ? </vt:lpstr>
      <vt:lpstr>Проєкт «ЗУНУ нас сторінках Вікіпедії» Вікіпроєкт «Вікістудія ЗУНУ» </vt:lpstr>
      <vt:lpstr>«Якщо вас немає в інтернеті, вважайте, що ви не існуєте». Білл Гейтс</vt:lpstr>
      <vt:lpstr>Літній бібліотабір "Без ґаджетів"  </vt:lpstr>
      <vt:lpstr>Слайд 22</vt:lpstr>
      <vt:lpstr>Кожен день був особливим, цікавим та насиченим.</vt:lpstr>
      <vt:lpstr>Зустріч з Захисником Василем Скочило, який кожному дав можливість одягнути бронежилет і відчути себе воїном.</vt:lpstr>
      <vt:lpstr>Майстер-класи</vt:lpstr>
      <vt:lpstr>Слайд 26</vt:lpstr>
      <vt:lpstr>Слайд 27</vt:lpstr>
      <vt:lpstr>Слайд 28</vt:lpstr>
      <vt:lpstr>У рамках проєкту «Дегустація книги» зустріч з дитячою письменницею Валентиною Семеняк</vt:lpstr>
      <vt:lpstr>Боді-арт</vt:lpstr>
      <vt:lpstr>Демонстрація талантів</vt:lpstr>
      <vt:lpstr>Слайд 32</vt:lpstr>
      <vt:lpstr>Слайд 33</vt:lpstr>
      <vt:lpstr>Слайд 34</vt:lpstr>
      <vt:lpstr>МК з дзюдо</vt:lpstr>
      <vt:lpstr>Лабораторія хімічного аналізу та дослідження навколишнього середовища</vt:lpstr>
      <vt:lpstr>Лабораторія хімічного аналізу та дослідження навколишнього середовища</vt:lpstr>
      <vt:lpstr>Майстер-клас з акторської майстерності</vt:lpstr>
      <vt:lpstr>Майстер-клас з акторської майстерності</vt:lpstr>
      <vt:lpstr> Щодня дітей чекали: </vt:lpstr>
      <vt:lpstr>Майстер-клас з приготування вареників для Захисників</vt:lpstr>
      <vt:lpstr>  «Сутінки в бібліотеці».  </vt:lpstr>
      <vt:lpstr>Слайд 43</vt:lpstr>
      <vt:lpstr>Слайд 44</vt:lpstr>
      <vt:lpstr>Проєкт «Бібліотека без стін та кордонів»</vt:lpstr>
      <vt:lpstr>Психологічна підтримка для ВПО Тернополя</vt:lpstr>
      <vt:lpstr>Слайд 47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Вебінар на тему: «Вікіпедія і Бібліотека: можливості і партнерство на межі»</dc:title>
  <dc:creator>Tania Tania</dc:creator>
  <cp:lastModifiedBy>ADMIN</cp:lastModifiedBy>
  <cp:revision>182</cp:revision>
  <dcterms:created xsi:type="dcterms:W3CDTF">2024-02-04T22:39:47Z</dcterms:created>
  <dcterms:modified xsi:type="dcterms:W3CDTF">2024-10-24T09:12:06Z</dcterms:modified>
</cp:coreProperties>
</file>