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  <p:sldMasterId id="2147483687" r:id="rId2"/>
  </p:sldMasterIdLst>
  <p:notesMasterIdLst>
    <p:notesMasterId r:id="rId86"/>
  </p:notesMasterIdLst>
  <p:handoutMasterIdLst>
    <p:handoutMasterId r:id="rId87"/>
  </p:handoutMasterIdLst>
  <p:sldIdLst>
    <p:sldId id="404" r:id="rId3"/>
    <p:sldId id="388" r:id="rId4"/>
    <p:sldId id="390" r:id="rId5"/>
    <p:sldId id="345" r:id="rId6"/>
    <p:sldId id="352" r:id="rId7"/>
    <p:sldId id="353" r:id="rId8"/>
    <p:sldId id="354" r:id="rId9"/>
    <p:sldId id="355" r:id="rId10"/>
    <p:sldId id="356" r:id="rId11"/>
    <p:sldId id="358" r:id="rId12"/>
    <p:sldId id="360" r:id="rId13"/>
    <p:sldId id="361" r:id="rId14"/>
    <p:sldId id="365" r:id="rId15"/>
    <p:sldId id="366" r:id="rId16"/>
    <p:sldId id="433" r:id="rId17"/>
    <p:sldId id="436" r:id="rId18"/>
    <p:sldId id="378" r:id="rId19"/>
    <p:sldId id="411" r:id="rId20"/>
    <p:sldId id="380" r:id="rId21"/>
    <p:sldId id="382" r:id="rId22"/>
    <p:sldId id="413" r:id="rId23"/>
    <p:sldId id="381" r:id="rId24"/>
    <p:sldId id="371" r:id="rId25"/>
    <p:sldId id="372" r:id="rId26"/>
    <p:sldId id="435" r:id="rId27"/>
    <p:sldId id="376" r:id="rId28"/>
    <p:sldId id="375" r:id="rId29"/>
    <p:sldId id="373" r:id="rId30"/>
    <p:sldId id="400" r:id="rId31"/>
    <p:sldId id="401" r:id="rId32"/>
    <p:sldId id="351" r:id="rId33"/>
    <p:sldId id="383" r:id="rId34"/>
    <p:sldId id="396" r:id="rId35"/>
    <p:sldId id="398" r:id="rId36"/>
    <p:sldId id="384" r:id="rId37"/>
    <p:sldId id="385" r:id="rId38"/>
    <p:sldId id="386" r:id="rId39"/>
    <p:sldId id="425" r:id="rId40"/>
    <p:sldId id="441" r:id="rId41"/>
    <p:sldId id="414" r:id="rId42"/>
    <p:sldId id="416" r:id="rId43"/>
    <p:sldId id="415" r:id="rId44"/>
    <p:sldId id="417" r:id="rId45"/>
    <p:sldId id="420" r:id="rId46"/>
    <p:sldId id="418" r:id="rId47"/>
    <p:sldId id="419" r:id="rId48"/>
    <p:sldId id="442" r:id="rId49"/>
    <p:sldId id="421" r:id="rId50"/>
    <p:sldId id="422" r:id="rId51"/>
    <p:sldId id="423" r:id="rId52"/>
    <p:sldId id="402" r:id="rId53"/>
    <p:sldId id="424" r:id="rId54"/>
    <p:sldId id="426" r:id="rId55"/>
    <p:sldId id="428" r:id="rId56"/>
    <p:sldId id="429" r:id="rId57"/>
    <p:sldId id="427" r:id="rId58"/>
    <p:sldId id="430" r:id="rId59"/>
    <p:sldId id="431" r:id="rId60"/>
    <p:sldId id="432" r:id="rId61"/>
    <p:sldId id="434" r:id="rId62"/>
    <p:sldId id="438" r:id="rId63"/>
    <p:sldId id="437" r:id="rId64"/>
    <p:sldId id="403" r:id="rId65"/>
    <p:sldId id="439" r:id="rId66"/>
    <p:sldId id="316" r:id="rId67"/>
    <p:sldId id="321" r:id="rId68"/>
    <p:sldId id="322" r:id="rId69"/>
    <p:sldId id="323" r:id="rId70"/>
    <p:sldId id="318" r:id="rId71"/>
    <p:sldId id="325" r:id="rId72"/>
    <p:sldId id="339" r:id="rId73"/>
    <p:sldId id="326" r:id="rId74"/>
    <p:sldId id="327" r:id="rId75"/>
    <p:sldId id="340" r:id="rId76"/>
    <p:sldId id="341" r:id="rId77"/>
    <p:sldId id="342" r:id="rId78"/>
    <p:sldId id="343" r:id="rId79"/>
    <p:sldId id="329" r:id="rId80"/>
    <p:sldId id="333" r:id="rId81"/>
    <p:sldId id="317" r:id="rId82"/>
    <p:sldId id="335" r:id="rId83"/>
    <p:sldId id="357" r:id="rId84"/>
    <p:sldId id="405" r:id="rId8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FFFF00"/>
    <a:srgbClr val="E6E6E6"/>
    <a:srgbClr val="FFFFFF"/>
    <a:srgbClr val="7F86AF"/>
    <a:srgbClr val="2936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41" autoAdjust="0"/>
    <p:restoredTop sz="83419" autoAdjust="0"/>
  </p:normalViewPr>
  <p:slideViewPr>
    <p:cSldViewPr snapToGrid="0">
      <p:cViewPr varScale="1">
        <p:scale>
          <a:sx n="71" d="100"/>
          <a:sy n="71" d="100"/>
        </p:scale>
        <p:origin x="1147" y="5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9252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99" d="100"/>
        <a:sy n="9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viewProps" Target="viewProp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theme" Target="theme/theme1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handoutMaster" Target="handoutMasters/handoutMaster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2684B9-4DE3-4371-BAA5-499AEF9A8F06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E9CA1-18C5-475B-BAF1-5ADFE01930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74042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513C10-B261-45E6-9603-DCBAE11C9753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F10B11-9E4E-4AE4-A6A8-C83365ED57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120340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Дата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AF513C10-B261-45E6-9603-DCBAE11C9753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F10B11-9E4E-4AE4-A6A8-C83365ED574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066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F513C10-B261-45E6-9603-DCBAE11C9753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0B11-9E4E-4AE4-A6A8-C83365ED574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486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2AD5C9-96CD-41D2-9588-3E74C2FF8C0B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F513C10-B261-45E6-9603-DCBAE11C9753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0B11-9E4E-4AE4-A6A8-C83365ED574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5026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F513C10-B261-45E6-9603-DCBAE11C9753}" type="datetime1">
              <a:rPr lang="en-US" smtClean="0"/>
              <a:pPr/>
              <a:t>10/30/2026</a:t>
            </a:fld>
            <a:endParaRPr lang="en-US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/>
              <a:t>к.е.н., доцент Возьний К.З.</a:t>
            </a:r>
            <a:endParaRPr lang="en-US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0B11-9E4E-4AE4-A6A8-C83365ED574C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2737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F513C10-B261-45E6-9603-DCBAE11C9753}" type="datetime1">
              <a:rPr lang="en-US" smtClean="0"/>
              <a:pPr/>
              <a:t>10/30/2026</a:t>
            </a:fld>
            <a:endParaRPr lang="en-US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/>
              <a:t>к.е.н., доцент Возьний К.З.</a:t>
            </a:r>
            <a:endParaRPr lang="en-US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0B11-9E4E-4AE4-A6A8-C83365ED574C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9873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F513C10-B261-45E6-9603-DCBAE11C9753}" type="datetime1">
              <a:rPr lang="en-US" smtClean="0"/>
              <a:pPr/>
              <a:t>10/30/2026</a:t>
            </a:fld>
            <a:endParaRPr lang="en-US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/>
              <a:t>к.е.н., доцент Возьний К.З.</a:t>
            </a:r>
            <a:endParaRPr lang="en-US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0B11-9E4E-4AE4-A6A8-C83365ED574C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090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F513C10-B261-45E6-9603-DCBAE11C9753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0B11-9E4E-4AE4-A6A8-C83365ED574C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6461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F513C10-B261-45E6-9603-DCBAE11C9753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0B11-9E4E-4AE4-A6A8-C83365ED574C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6287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F513C10-B261-45E6-9603-DCBAE11C9753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10B11-9E4E-4AE4-A6A8-C83365ED574C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418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Master sub</a:t>
            </a:r>
          </a:p>
          <a:p>
            <a:r>
              <a:rPr lang="en-US" dirty="0"/>
              <a:t>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BEC4-3AF6-4D3E-B7B9-B6C86E49918D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90779-4C81-4824-BAA3-72BEDB3C88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1524000" y="6052185"/>
            <a:ext cx="10515600" cy="304165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686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3680" y="177800"/>
            <a:ext cx="10136520" cy="749300"/>
          </a:xfrm>
          <a:ln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8130" y="1168400"/>
            <a:ext cx="9774570" cy="458684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A8D4-7C58-4C93-94C5-4869DABEB55A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90779-4C81-4824-BAA3-72BEDB3C88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377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0088" y="92890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90088" y="380862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C355C-DB41-48CD-A2C9-047C1F13878D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90779-4C81-4824-BAA3-72BEDB3C88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1524000" y="6052185"/>
            <a:ext cx="10515600" cy="304165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uk-UA" dirty="0"/>
              <a:t>Джерело</a:t>
            </a:r>
            <a:r>
              <a:rPr lang="en-US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968430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2730" y="411720"/>
            <a:ext cx="9863470" cy="75580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698625"/>
            <a:ext cx="4800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0" y="1698625"/>
            <a:ext cx="4800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58C0-25DB-4C6A-9184-D14723FA3BD8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90779-4C81-4824-BAA3-72BEDB3C88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1524000" y="6052185"/>
            <a:ext cx="10515600" cy="304165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uk-UA" dirty="0"/>
              <a:t>Джерело</a:t>
            </a:r>
            <a:r>
              <a:rPr lang="en-US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473460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55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55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5588" y="2505075"/>
            <a:ext cx="5157787" cy="326840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580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58000" y="2505075"/>
            <a:ext cx="5183188" cy="326840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6245-0185-499A-B973-7194D491F9E0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90779-4C81-4824-BAA3-72BEDB3C88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1524000" y="6052185"/>
            <a:ext cx="10515600" cy="304165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uk-UA" dirty="0"/>
              <a:t>Джерело</a:t>
            </a:r>
            <a:r>
              <a:rPr lang="en-US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61105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97745-DC07-4EF3-B153-DF733173D13A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90779-4C81-4824-BAA3-72BEDB3C88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1524000" y="6052185"/>
            <a:ext cx="10515600" cy="304165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uk-UA" dirty="0"/>
              <a:t>Джерело</a:t>
            </a:r>
            <a:r>
              <a:rPr lang="en-US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75088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726BE-0D37-408E-A3B7-D1BF3321172F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90779-4C81-4824-BAA3-72BEDB3C88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1524000" y="6052185"/>
            <a:ext cx="10515600" cy="304165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uk-UA" dirty="0"/>
              <a:t>Джерело</a:t>
            </a:r>
            <a:r>
              <a:rPr lang="en-US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732347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333910"/>
            <a:ext cx="37511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9800" y="864135"/>
            <a:ext cx="588794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6400" y="1934110"/>
            <a:ext cx="37511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3510A-3288-4CA9-8A3C-36352F2EC522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90779-4C81-4824-BAA3-72BEDB3C88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1524000" y="6052185"/>
            <a:ext cx="10515600" cy="304165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uk-UA" dirty="0"/>
              <a:t>Джерело</a:t>
            </a:r>
            <a:r>
              <a:rPr lang="en-US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467988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1" y="227171"/>
            <a:ext cx="343041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19800" y="757396"/>
            <a:ext cx="538451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6401" y="1827371"/>
            <a:ext cx="3430412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641AA-64E7-457A-9348-992D31655462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90779-4C81-4824-BAA3-72BEDB3C88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1524000" y="6052185"/>
            <a:ext cx="10515600" cy="304165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uk-UA" dirty="0"/>
              <a:t>Джерело</a:t>
            </a:r>
            <a:r>
              <a:rPr lang="en-US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692501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0E971-A2D7-43EE-BCA6-07CA590451D6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90779-4C81-4824-BAA3-72BEDB3C88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1524000" y="6052185"/>
            <a:ext cx="10515600" cy="304165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uk-UA" dirty="0"/>
              <a:t>Джерело</a:t>
            </a:r>
            <a:r>
              <a:rPr lang="en-US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460818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213742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7048500" cy="521374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37959-E38D-416F-BCD0-96EB2FA0F337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90779-4C81-4824-BAA3-72BEDB3C88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1524000" y="6052185"/>
            <a:ext cx="10515600" cy="304165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uk-UA" dirty="0"/>
              <a:t>Джерело</a:t>
            </a:r>
            <a:r>
              <a:rPr lang="en-US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589064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15B674D-4200-4AAC-B3E8-740A8DB9E393}" type="datetimeFigureOut">
              <a:rPr lang="uk-UA" smtClean="0"/>
              <a:pPr/>
              <a:t>30.10.2026</a:t>
            </a:fld>
            <a:endParaRPr lang="uk-UA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E188AF4-41D5-4E36-9579-3F4B178109EC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5508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pPr/>
              <a:t>30.10.2026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8522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uk-UA" smtClean="0"/>
              <a:pPr/>
              <a:t>30.10.2026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6632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3360" y="175228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3360" y="423195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86E76-62DA-499E-BA64-974EADC98A93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4A37E-F533-4D8F-B767-49DD719542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/>
          <p:cNvSpPr txBox="1">
            <a:spLocks/>
          </p:cNvSpPr>
          <p:nvPr userDrawn="1"/>
        </p:nvSpPr>
        <p:spPr>
          <a:xfrm>
            <a:off x="838200" y="497840"/>
            <a:ext cx="9331960" cy="772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02363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381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20278-0C3D-4E02-A765-1806E7F24CD6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4A37E-F533-4D8F-B767-49DD719542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0261" y="5889307"/>
            <a:ext cx="10523537" cy="257175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uk-UA" dirty="0"/>
              <a:t>Джерело: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9751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658B8-67DB-4D11-BCFA-99527D2961FF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4A37E-F533-4D8F-B767-49DD719542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/>
          <p:cNvSpPr txBox="1">
            <a:spLocks/>
          </p:cNvSpPr>
          <p:nvPr userDrawn="1"/>
        </p:nvSpPr>
        <p:spPr>
          <a:xfrm>
            <a:off x="838200" y="418148"/>
            <a:ext cx="9331960" cy="772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379200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27500-3811-4281-89F9-68B020B737BF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4A37E-F533-4D8F-B767-49DD719542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101482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828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0954B-300A-4485-AB13-5321A5402DC5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4A37E-F533-4D8F-B767-49DD719542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3512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9A204-6ED8-4034-992F-0AC1EE2B895F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4A37E-F533-4D8F-B767-49DD719542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8129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7755-2835-429F-9AFF-E7F619ED25E5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4A37E-F533-4D8F-B767-49DD719542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838200" y="358140"/>
            <a:ext cx="9331960" cy="772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796542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5760"/>
            <a:ext cx="3932237" cy="1168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920240"/>
            <a:ext cx="6172200" cy="394081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895600"/>
            <a:ext cx="3932237" cy="29733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1DA9-0301-4D0F-BEBE-73646E18BA0A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4A37E-F533-4D8F-B767-49DD719542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Placeholder 1"/>
          <p:cNvSpPr txBox="1">
            <a:spLocks/>
          </p:cNvSpPr>
          <p:nvPr userDrawn="1"/>
        </p:nvSpPr>
        <p:spPr>
          <a:xfrm>
            <a:off x="838200" y="431800"/>
            <a:ext cx="9331960" cy="772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10744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808480"/>
            <a:ext cx="3932237" cy="102108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808480"/>
            <a:ext cx="6172200" cy="405257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915920"/>
            <a:ext cx="3932237" cy="295306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8C84-B208-4EEE-A182-BE0BF3E117C5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4A37E-F533-4D8F-B767-49DD719542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Placeholder 1"/>
          <p:cNvSpPr txBox="1">
            <a:spLocks/>
          </p:cNvSpPr>
          <p:nvPr userDrawn="1"/>
        </p:nvSpPr>
        <p:spPr>
          <a:xfrm>
            <a:off x="838200" y="497840"/>
            <a:ext cx="9331960" cy="772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53604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036695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E3036-6910-4152-B04B-55B0A12C9C71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4A37E-F533-4D8F-B767-49DD719542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1149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981199"/>
            <a:ext cx="2628900" cy="4195764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981199"/>
            <a:ext cx="7734300" cy="4195763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7791A-168D-485F-AFB3-1ACD46EAC90E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4A37E-F533-4D8F-B767-49DD719542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/>
          <p:cNvSpPr txBox="1">
            <a:spLocks/>
          </p:cNvSpPr>
          <p:nvPr userDrawn="1"/>
        </p:nvSpPr>
        <p:spPr>
          <a:xfrm>
            <a:off x="838200" y="497840"/>
            <a:ext cx="9331960" cy="772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619087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8300"/>
            <a:ext cx="10922000" cy="812800"/>
          </a:xfrm>
          <a:ln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8130" y="1403904"/>
            <a:ext cx="977457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A8D4-7C58-4C93-94C5-4869DABEB55A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90779-4C81-4824-BAA3-72BEDB3C88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771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alphaModFix amt="22000"/>
            <a:lum/>
          </a:blip>
          <a:srcRect/>
          <a:stretch>
            <a:fillRect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98280" y="225505"/>
            <a:ext cx="9863470" cy="755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3680" y="1403904"/>
            <a:ext cx="977457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1718D-0A9F-4503-9FCD-24749A49E974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244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90779-4C81-4824-BAA3-72BEDB3C88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Прямоугольник 8"/>
          <p:cNvSpPr/>
          <p:nvPr/>
        </p:nvSpPr>
        <p:spPr bwMode="auto">
          <a:xfrm rot="16200000">
            <a:off x="-2590800" y="2848847"/>
            <a:ext cx="6858000" cy="116030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9" y="61754"/>
            <a:ext cx="1482061" cy="148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1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2" r:id="rId12"/>
    <p:sldLayoutId id="2147483713" r:id="rId13"/>
    <p:sldLayoutId id="2147483714" r:id="rId1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28000"/>
            <a:lum/>
          </a:blip>
          <a:srcRect/>
          <a:stretch>
            <a:fillRect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8"/>
          <p:cNvSpPr/>
          <p:nvPr/>
        </p:nvSpPr>
        <p:spPr bwMode="auto">
          <a:xfrm>
            <a:off x="0" y="191848"/>
            <a:ext cx="12199938" cy="116030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8" name="Прямоугольник 16"/>
          <p:cNvSpPr/>
          <p:nvPr/>
        </p:nvSpPr>
        <p:spPr bwMode="auto">
          <a:xfrm>
            <a:off x="-7938" y="6248401"/>
            <a:ext cx="12199938" cy="609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8868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88E0D-61BA-48A0-A244-CF7CA74E3ADE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uk-UA"/>
              <a:t>к.е.н., доцент Возьний К.З.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4A37E-F533-4D8F-B767-49DD719542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0261" y="385920"/>
            <a:ext cx="9331960" cy="772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049" y="29845"/>
            <a:ext cx="1482061" cy="148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136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711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10" Type="http://schemas.openxmlformats.org/officeDocument/2006/relationships/image" Target="../media/image42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jpeg"/><Relationship Id="rId4" Type="http://schemas.openxmlformats.org/officeDocument/2006/relationships/image" Target="../media/image9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.png"/><Relationship Id="rId4" Type="http://schemas.openxmlformats.org/officeDocument/2006/relationships/image" Target="../media/image10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jpeg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4.jpeg"/><Relationship Id="rId4" Type="http://schemas.openxmlformats.org/officeDocument/2006/relationships/image" Target="../media/image12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8.jpeg"/><Relationship Id="rId4" Type="http://schemas.openxmlformats.org/officeDocument/2006/relationships/image" Target="../media/image12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jpeg"/><Relationship Id="rId3" Type="http://schemas.openxmlformats.org/officeDocument/2006/relationships/image" Target="../media/image130.jpeg"/><Relationship Id="rId7" Type="http://schemas.openxmlformats.org/officeDocument/2006/relationships/image" Target="../media/image13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jpeg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jpeg"/><Relationship Id="rId5" Type="http://schemas.openxmlformats.org/officeDocument/2006/relationships/image" Target="../media/image138.jpeg"/><Relationship Id="rId4" Type="http://schemas.openxmlformats.org/officeDocument/2006/relationships/image" Target="../media/image13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jpeg"/><Relationship Id="rId5" Type="http://schemas.openxmlformats.org/officeDocument/2006/relationships/image" Target="../media/image143.jpeg"/><Relationship Id="rId4" Type="http://schemas.openxmlformats.org/officeDocument/2006/relationships/image" Target="../media/image14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8.jpeg"/><Relationship Id="rId4" Type="http://schemas.openxmlformats.org/officeDocument/2006/relationships/image" Target="../media/image147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7" Type="http://schemas.openxmlformats.org/officeDocument/2006/relationships/image" Target="../media/image154.jpeg"/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jpeg"/><Relationship Id="rId5" Type="http://schemas.openxmlformats.org/officeDocument/2006/relationships/image" Target="../media/image152.jpeg"/><Relationship Id="rId4" Type="http://schemas.openxmlformats.org/officeDocument/2006/relationships/image" Target="../media/image151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9.jpeg"/><Relationship Id="rId4" Type="http://schemas.openxmlformats.org/officeDocument/2006/relationships/image" Target="../media/image158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3.jpeg"/><Relationship Id="rId4" Type="http://schemas.openxmlformats.org/officeDocument/2006/relationships/image" Target="../media/image16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6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7" Type="http://schemas.openxmlformats.org/officeDocument/2006/relationships/image" Target="../media/image17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jpeg"/><Relationship Id="rId5" Type="http://schemas.openxmlformats.org/officeDocument/2006/relationships/image" Target="../media/image169.jpeg"/><Relationship Id="rId4" Type="http://schemas.openxmlformats.org/officeDocument/2006/relationships/image" Target="../media/image168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5.jpeg"/><Relationship Id="rId4" Type="http://schemas.openxmlformats.org/officeDocument/2006/relationships/image" Target="../media/image174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9.jpeg"/><Relationship Id="rId4" Type="http://schemas.openxmlformats.org/officeDocument/2006/relationships/image" Target="../media/image178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3.jpeg"/><Relationship Id="rId4" Type="http://schemas.openxmlformats.org/officeDocument/2006/relationships/image" Target="../media/image182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7.png"/><Relationship Id="rId4" Type="http://schemas.openxmlformats.org/officeDocument/2006/relationships/image" Target="../media/image186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7" Type="http://schemas.openxmlformats.org/officeDocument/2006/relationships/image" Target="../media/image19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2.png"/><Relationship Id="rId5" Type="http://schemas.openxmlformats.org/officeDocument/2006/relationships/image" Target="../media/image191.png"/><Relationship Id="rId4" Type="http://schemas.openxmlformats.org/officeDocument/2006/relationships/image" Target="../media/image190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7.png"/><Relationship Id="rId4" Type="http://schemas.openxmlformats.org/officeDocument/2006/relationships/image" Target="../media/image19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eg"/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1.png"/><Relationship Id="rId4" Type="http://schemas.openxmlformats.org/officeDocument/2006/relationships/image" Target="../media/image20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6.png"/><Relationship Id="rId5" Type="http://schemas.openxmlformats.org/officeDocument/2006/relationships/image" Target="../media/image205.png"/><Relationship Id="rId4" Type="http://schemas.openxmlformats.org/officeDocument/2006/relationships/image" Target="../media/image20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jpeg"/><Relationship Id="rId2" Type="http://schemas.openxmlformats.org/officeDocument/2006/relationships/image" Target="../media/image20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9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4.png"/><Relationship Id="rId5" Type="http://schemas.openxmlformats.org/officeDocument/2006/relationships/image" Target="../media/image213.png"/><Relationship Id="rId4" Type="http://schemas.openxmlformats.org/officeDocument/2006/relationships/image" Target="../media/image212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jpeg"/><Relationship Id="rId2" Type="http://schemas.openxmlformats.org/officeDocument/2006/relationships/image" Target="../media/image2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7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8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21.jpeg"/><Relationship Id="rId4" Type="http://schemas.openxmlformats.org/officeDocument/2006/relationships/image" Target="../media/image220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jpeg"/><Relationship Id="rId2" Type="http://schemas.openxmlformats.org/officeDocument/2006/relationships/image" Target="../media/image222.jpeg"/><Relationship Id="rId1" Type="http://schemas.openxmlformats.org/officeDocument/2006/relationships/slideLayout" Target="../slideLayouts/slideLayout1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jpeg"/><Relationship Id="rId7" Type="http://schemas.openxmlformats.org/officeDocument/2006/relationships/image" Target="../media/image229.jpeg"/><Relationship Id="rId2" Type="http://schemas.openxmlformats.org/officeDocument/2006/relationships/image" Target="../media/image224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28.jpeg"/><Relationship Id="rId5" Type="http://schemas.openxmlformats.org/officeDocument/2006/relationships/image" Target="../media/image227.jpeg"/><Relationship Id="rId4" Type="http://schemas.openxmlformats.org/officeDocument/2006/relationships/image" Target="../media/image226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jpeg"/><Relationship Id="rId2" Type="http://schemas.openxmlformats.org/officeDocument/2006/relationships/image" Target="../media/image230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33.jpeg"/><Relationship Id="rId4" Type="http://schemas.openxmlformats.org/officeDocument/2006/relationships/image" Target="../media/image232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jpeg"/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38.png"/><Relationship Id="rId5" Type="http://schemas.openxmlformats.org/officeDocument/2006/relationships/image" Target="../media/image237.png"/><Relationship Id="rId4" Type="http://schemas.openxmlformats.org/officeDocument/2006/relationships/image" Target="../media/image23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jpeg"/><Relationship Id="rId2" Type="http://schemas.openxmlformats.org/officeDocument/2006/relationships/image" Target="../media/image239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43.jpeg"/><Relationship Id="rId5" Type="http://schemas.openxmlformats.org/officeDocument/2006/relationships/image" Target="../media/image242.jpeg"/><Relationship Id="rId4" Type="http://schemas.openxmlformats.org/officeDocument/2006/relationships/image" Target="../media/image241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png"/><Relationship Id="rId2" Type="http://schemas.openxmlformats.org/officeDocument/2006/relationships/image" Target="../media/image244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47.png"/><Relationship Id="rId4" Type="http://schemas.openxmlformats.org/officeDocument/2006/relationships/image" Target="../media/image24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9.jpeg"/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51.png"/><Relationship Id="rId4" Type="http://schemas.openxmlformats.org/officeDocument/2006/relationships/image" Target="../media/image250.jpe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8.jpeg"/><Relationship Id="rId3" Type="http://schemas.openxmlformats.org/officeDocument/2006/relationships/image" Target="../media/image253.jpeg"/><Relationship Id="rId7" Type="http://schemas.openxmlformats.org/officeDocument/2006/relationships/image" Target="../media/image257.jpeg"/><Relationship Id="rId2" Type="http://schemas.openxmlformats.org/officeDocument/2006/relationships/image" Target="../media/image252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56.jpeg"/><Relationship Id="rId5" Type="http://schemas.openxmlformats.org/officeDocument/2006/relationships/image" Target="../media/image255.jpeg"/><Relationship Id="rId4" Type="http://schemas.openxmlformats.org/officeDocument/2006/relationships/image" Target="../media/image254.jpeg"/><Relationship Id="rId9" Type="http://schemas.openxmlformats.org/officeDocument/2006/relationships/image" Target="../media/image259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16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jpeg"/><Relationship Id="rId2" Type="http://schemas.openxmlformats.org/officeDocument/2006/relationships/image" Target="../media/image262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64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6.jpeg"/><Relationship Id="rId2" Type="http://schemas.openxmlformats.org/officeDocument/2006/relationships/image" Target="../media/image265.jpeg"/><Relationship Id="rId1" Type="http://schemas.openxmlformats.org/officeDocument/2006/relationships/slideLayout" Target="../slideLayouts/slideLayout16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jpeg"/><Relationship Id="rId2" Type="http://schemas.openxmlformats.org/officeDocument/2006/relationships/image" Target="../media/image267.jpeg"/><Relationship Id="rId1" Type="http://schemas.openxmlformats.org/officeDocument/2006/relationships/slideLayout" Target="../slideLayouts/slideLayout1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jpeg"/><Relationship Id="rId7" Type="http://schemas.openxmlformats.org/officeDocument/2006/relationships/image" Target="../media/image274.jpeg"/><Relationship Id="rId2" Type="http://schemas.openxmlformats.org/officeDocument/2006/relationships/image" Target="../media/image269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73.jpeg"/><Relationship Id="rId5" Type="http://schemas.openxmlformats.org/officeDocument/2006/relationships/image" Target="../media/image272.jpeg"/><Relationship Id="rId4" Type="http://schemas.openxmlformats.org/officeDocument/2006/relationships/image" Target="../media/image271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6.jpeg"/><Relationship Id="rId2" Type="http://schemas.openxmlformats.org/officeDocument/2006/relationships/image" Target="../media/image275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79.png"/><Relationship Id="rId5" Type="http://schemas.openxmlformats.org/officeDocument/2006/relationships/image" Target="../media/image278.png"/><Relationship Id="rId4" Type="http://schemas.openxmlformats.org/officeDocument/2006/relationships/image" Target="../media/image277.jpe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16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2.jpeg"/><Relationship Id="rId2" Type="http://schemas.openxmlformats.org/officeDocument/2006/relationships/image" Target="../media/image281.jpe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284.png"/><Relationship Id="rId4" Type="http://schemas.openxmlformats.org/officeDocument/2006/relationships/image" Target="../media/image283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636295" y="4186989"/>
            <a:ext cx="10443410" cy="2442411"/>
          </a:xfrm>
        </p:spPr>
        <p:txBody>
          <a:bodyPr>
            <a:normAutofit/>
          </a:bodyPr>
          <a:lstStyle/>
          <a:p>
            <a:pPr algn="r"/>
            <a:r>
              <a:rPr lang="uk-UA" b="1" i="1" dirty="0"/>
              <a:t>Ірина </a:t>
            </a:r>
            <a:r>
              <a:rPr lang="uk-UA" b="1" i="1" dirty="0" err="1"/>
              <a:t>Любезна</a:t>
            </a:r>
            <a:endParaRPr lang="uk-UA" b="1" i="1" dirty="0"/>
          </a:p>
          <a:p>
            <a:pPr algn="r"/>
            <a:r>
              <a:rPr lang="uk-UA" i="1" dirty="0"/>
              <a:t>доцент кафедри екології та охорони здоров'я ЗУНУ, </a:t>
            </a:r>
          </a:p>
          <a:p>
            <a:pPr algn="r"/>
            <a:r>
              <a:rPr lang="uk-UA" i="1" dirty="0"/>
              <a:t>завідувач читального залу для студентів </a:t>
            </a:r>
          </a:p>
          <a:p>
            <a:pPr algn="r"/>
            <a:r>
              <a:rPr lang="uk-UA" i="1" dirty="0"/>
              <a:t>бібліотеки ім. Л. </a:t>
            </a:r>
            <a:r>
              <a:rPr lang="uk-UA" i="1" dirty="0" err="1"/>
              <a:t>Каніщенка</a:t>
            </a:r>
            <a:r>
              <a:rPr lang="uk-UA" i="1" dirty="0"/>
              <a:t> </a:t>
            </a:r>
          </a:p>
          <a:p>
            <a:pPr algn="r"/>
            <a:r>
              <a:rPr lang="uk-UA" i="1" dirty="0"/>
              <a:t>Західноукраїнського національного університету </a:t>
            </a:r>
          </a:p>
          <a:p>
            <a:pPr algn="r"/>
            <a:endParaRPr lang="uk-UA" i="1" dirty="0"/>
          </a:p>
          <a:p>
            <a:pPr algn="r"/>
            <a:endParaRPr lang="uk-UA" dirty="0"/>
          </a:p>
        </p:txBody>
      </p:sp>
      <p:sp>
        <p:nvSpPr>
          <p:cNvPr id="8" name="Заголовок 7"/>
          <p:cNvSpPr txBox="1">
            <a:spLocks noGrp="1"/>
          </p:cNvSpPr>
          <p:nvPr>
            <p:ph type="ctrTitle"/>
          </p:nvPr>
        </p:nvSpPr>
        <p:spPr>
          <a:xfrm>
            <a:off x="1383630" y="276557"/>
            <a:ext cx="1080836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uk-UA" sz="4800" b="1" dirty="0"/>
            </a:br>
            <a:r>
              <a:rPr lang="en-US" sz="4800" b="1" dirty="0"/>
              <a:t>Green Library</a:t>
            </a:r>
            <a:r>
              <a:rPr lang="uk-UA" sz="4800" b="1" dirty="0"/>
              <a:t>: </a:t>
            </a:r>
            <a:br>
              <a:rPr lang="uk-UA" sz="4800" b="1" dirty="0"/>
            </a:br>
            <a:r>
              <a:rPr lang="uk-UA" sz="4800" b="1" dirty="0"/>
              <a:t>сучасні форми </a:t>
            </a:r>
            <a:r>
              <a:rPr lang="uk-UA" sz="4800" b="1" dirty="0" err="1"/>
              <a:t>екопросвіти</a:t>
            </a:r>
            <a:r>
              <a:rPr lang="uk-UA" sz="4800" b="1" dirty="0"/>
              <a:t> </a:t>
            </a:r>
            <a:br>
              <a:rPr lang="uk-UA" sz="4800" b="1" dirty="0"/>
            </a:br>
            <a:r>
              <a:rPr lang="uk-UA" sz="4800" b="1" dirty="0"/>
              <a:t>у бібліотеці ім. Л. </a:t>
            </a:r>
            <a:r>
              <a:rPr lang="uk-UA" sz="4800" b="1" dirty="0" err="1"/>
              <a:t>Каніщенка</a:t>
            </a:r>
            <a:r>
              <a:rPr lang="uk-UA" sz="4800" b="1" dirty="0"/>
              <a:t> ЗУНУ</a:t>
            </a:r>
            <a:br>
              <a:rPr lang="uk-UA" sz="5400" dirty="0"/>
            </a:br>
            <a:br>
              <a:rPr lang="uk-UA" sz="5400" dirty="0"/>
            </a:br>
            <a:endParaRPr lang="uk-UA" sz="5400" dirty="0"/>
          </a:p>
        </p:txBody>
      </p:sp>
    </p:spTree>
    <p:extLst>
      <p:ext uri="{BB962C8B-B14F-4D97-AF65-F5344CB8AC3E}">
        <p14:creationId xmlns:p14="http://schemas.microsoft.com/office/powerpoint/2010/main" val="2890509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581274" y="228600"/>
            <a:ext cx="5467386" cy="61801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b="1" i="1" dirty="0" err="1">
                <a:solidFill>
                  <a:srgbClr val="00B050"/>
                </a:solidFill>
              </a:rPr>
              <a:t>Проєкт</a:t>
            </a:r>
            <a:r>
              <a:rPr lang="uk-UA" sz="2800" b="1" i="1" dirty="0">
                <a:solidFill>
                  <a:srgbClr val="00B050"/>
                </a:solidFill>
              </a:rPr>
              <a:t> “Зелена бібліотека” спрямований на формування екологічно-свідомого бібліотечного середовища та впровадження екологічних ініціатив у діяльність бібліотеки </a:t>
            </a:r>
            <a:endParaRPr lang="en-US" sz="2800" b="1" i="1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endParaRPr lang="uk-UA" sz="2800" b="1" i="1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uk-UA" sz="3200" b="1" i="1" dirty="0">
                <a:solidFill>
                  <a:srgbClr val="00B050"/>
                </a:solidFill>
              </a:rPr>
              <a:t>з метою збереження довкілля та підвищення екологічної свідомості університетської спільноти.</a:t>
            </a:r>
          </a:p>
        </p:txBody>
      </p:sp>
      <p:pic>
        <p:nvPicPr>
          <p:cNvPr id="1026" name="Picture 2" descr="C:\Users\Admin\Desktop\173115552_3913176675414287_9206457695547827478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073" y="3195769"/>
            <a:ext cx="5198727" cy="3376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174604628_3916070715124883_6407196360697220903_n-360x2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071" y="292499"/>
            <a:ext cx="4896855" cy="290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533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8003" y="180475"/>
            <a:ext cx="10293260" cy="3416968"/>
          </a:xfrm>
        </p:spPr>
        <p:txBody>
          <a:bodyPr>
            <a:normAutofit fontScale="9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</a:pPr>
            <a:br>
              <a:rPr lang="uk-UA" sz="2800" dirty="0"/>
            </a:br>
            <a:r>
              <a:rPr lang="uk-UA" sz="2800" dirty="0"/>
              <a:t>Активно проводиться комплекс просвітницьких заходів  із збереження та відтворення сприятливого для життя навколишнього природного  середовища, шляхом екологічного виховання молоді, пропаганди відповідних знань серед відвідувачів. Основна мета </a:t>
            </a:r>
            <a:r>
              <a:rPr lang="uk-UA" sz="2800" dirty="0" err="1"/>
              <a:t>екозаходів</a:t>
            </a:r>
            <a:r>
              <a:rPr lang="uk-UA" sz="2800" dirty="0"/>
              <a:t> у рамках </a:t>
            </a:r>
            <a:r>
              <a:rPr lang="uk-UA" sz="2800" dirty="0" err="1"/>
              <a:t>проєкту</a:t>
            </a:r>
            <a:r>
              <a:rPr lang="uk-UA" sz="2800" dirty="0"/>
              <a:t>  – виховання дбайливого ставлення до природи, формування активної природоохоронної позиції свідомих громадян.</a:t>
            </a:r>
            <a:br>
              <a:rPr lang="uk-UA" sz="2800" dirty="0"/>
            </a:br>
            <a:br>
              <a:rPr lang="uk-UA" sz="2800" dirty="0"/>
            </a:br>
            <a:br>
              <a:rPr lang="uk-UA" sz="2800" dirty="0"/>
            </a:br>
            <a:endParaRPr lang="uk-UA" sz="2800" b="1" i="1" u="sng" dirty="0">
              <a:solidFill>
                <a:srgbClr val="00B050"/>
              </a:solidFill>
            </a:endParaRPr>
          </a:p>
        </p:txBody>
      </p:sp>
      <p:pic>
        <p:nvPicPr>
          <p:cNvPr id="8194" name="Picture 2" descr="C:\Users\Admin\Desktop\1\photo_8_2024-03-29_17-00-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019" y="2866172"/>
            <a:ext cx="7074569" cy="3642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9324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21831" y="409073"/>
            <a:ext cx="9144000" cy="2860258"/>
          </a:xfrm>
        </p:spPr>
        <p:txBody>
          <a:bodyPr/>
          <a:lstStyle/>
          <a:p>
            <a:r>
              <a:rPr lang="uk-UA" dirty="0"/>
              <a:t>Створення екологічного простору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2426368" y="3674228"/>
            <a:ext cx="9144000" cy="1655762"/>
          </a:xfrm>
        </p:spPr>
        <p:txBody>
          <a:bodyPr/>
          <a:lstStyle/>
          <a:p>
            <a:r>
              <a:rPr lang="uk-UA" sz="3600" i="1" dirty="0">
                <a:ln w="18415" cmpd="sng">
                  <a:noFill/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 бібліотеці ім. Л. </a:t>
            </a:r>
            <a:r>
              <a:rPr lang="uk-UA" sz="3600" i="1" dirty="0" err="1">
                <a:ln w="18415" cmpd="sng">
                  <a:noFill/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Каніщенка</a:t>
            </a:r>
            <a:r>
              <a:rPr lang="uk-UA" sz="3600" i="1" dirty="0">
                <a:ln w="18415" cmpd="sng">
                  <a:noFill/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Західноукраїнського національного університету </a:t>
            </a:r>
            <a:endParaRPr lang="ru-RU" sz="3600" i="1" dirty="0">
              <a:ln w="18415" cmpd="sng">
                <a:noFill/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43058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8641" y="156409"/>
            <a:ext cx="10058401" cy="2213811"/>
          </a:xfrm>
          <a:solidFill>
            <a:srgbClr val="002060"/>
          </a:solidFill>
          <a:ln>
            <a:solidFill>
              <a:schemeClr val="bg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  <a:sp3d extrusionH="57150">
              <a:bevelT w="57150" h="38100" prst="artDeco"/>
            </a:sp3d>
          </a:bodyPr>
          <a:lstStyle/>
          <a:p>
            <a:br>
              <a:rPr lang="ru-RU" sz="2400" dirty="0">
                <a:ln w="18415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2400" dirty="0">
                <a:ln w="18415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</a:t>
            </a:r>
            <a:r>
              <a:rPr lang="ru-RU" sz="2400" dirty="0" err="1">
                <a:ln w="18415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Проєкт</a:t>
            </a:r>
            <a:r>
              <a:rPr lang="ru-RU" sz="2400" dirty="0">
                <a:ln w="18415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400" dirty="0" err="1">
                <a:ln w="18415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здійснюється</a:t>
            </a:r>
            <a:r>
              <a:rPr lang="ru-RU" sz="2400" dirty="0">
                <a:ln w="18415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за такими </a:t>
            </a:r>
            <a:r>
              <a:rPr lang="ru-RU" sz="2400" dirty="0" err="1">
                <a:ln w="18415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напрямами</a:t>
            </a:r>
            <a:r>
              <a:rPr lang="ru-RU" sz="2400" dirty="0">
                <a:ln w="18415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  <a:br>
              <a:rPr lang="en-US" sz="2400" dirty="0">
                <a:ln w="18415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uk-UA" sz="2400" b="1" dirty="0">
                <a:ln w="18415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Сортування сміття. </a:t>
            </a:r>
            <a:r>
              <a:rPr lang="uk-UA" sz="2400" dirty="0" err="1">
                <a:ln w="18415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Облаштовано</a:t>
            </a:r>
            <a:r>
              <a:rPr lang="uk-UA" sz="2400" dirty="0">
                <a:ln w="18415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куток з контейнерами для збору елементів живлення та пластикових кришок, які здаються на утилізацію та переробку;</a:t>
            </a:r>
            <a:br>
              <a:rPr lang="ru-RU" sz="2400" dirty="0">
                <a:ln w="18415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uk-UA" sz="2400" b="1" dirty="0">
                <a:ln w="18415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Інформування користувачів. </a:t>
            </a:r>
            <a:r>
              <a:rPr lang="uk-UA" sz="2400" dirty="0">
                <a:ln w="18415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 інформаційній дошці подано матеріали про довкілля і його збереження</a:t>
            </a:r>
            <a:r>
              <a:rPr lang="en-US" sz="2400" dirty="0">
                <a:ln w="18415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r>
              <a:rPr lang="uk-UA" sz="2400" dirty="0">
                <a:ln w="18415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br>
              <a:rPr lang="ru-RU" sz="1800" dirty="0">
                <a:ln w="18415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ru-RU" sz="1800" dirty="0">
              <a:ln w="18415" cmpd="sng">
                <a:solidFill>
                  <a:schemeClr val="bg1">
                    <a:lumMod val="9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" name="Содержимое 5" descr="127165337_136023211305002_5706812614477300101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36162" y="2459465"/>
            <a:ext cx="4252268" cy="4248472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224" y="2501907"/>
            <a:ext cx="4734092" cy="4163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746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/>
    </mc:Choice>
    <mc:Fallback xmlns="">
      <p:transition spd="slow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6137" y="248072"/>
            <a:ext cx="10124335" cy="1440160"/>
          </a:xfrm>
          <a:solidFill>
            <a:srgbClr val="002060"/>
          </a:solidFill>
          <a:ln>
            <a:solidFill>
              <a:schemeClr val="bg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  <a:sp3d extrusionH="57150">
              <a:bevelT w="57150" h="38100" prst="artDeco"/>
            </a:sp3d>
          </a:bodyPr>
          <a:lstStyle/>
          <a:p>
            <a:pPr algn="ctr"/>
            <a:r>
              <a:rPr lang="uk-UA" sz="4000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Екодизайн</a:t>
            </a:r>
            <a:br>
              <a:rPr lang="ru-RU" sz="24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2800" i="1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</a:t>
            </a:r>
            <a:r>
              <a:rPr lang="uk-UA" sz="2800" i="1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</a:t>
            </a:r>
            <a:r>
              <a:rPr lang="ru-RU" sz="2800" i="1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блі</a:t>
            </a:r>
            <a:r>
              <a:rPr lang="ru-RU" sz="2800" i="1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2800" i="1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</a:t>
            </a:r>
            <a:r>
              <a:rPr lang="ru-RU" sz="2800" i="1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читальних</a:t>
            </a:r>
            <a:r>
              <a:rPr lang="ru-RU" sz="2800" i="1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зал</a:t>
            </a:r>
            <a:r>
              <a:rPr lang="uk-UA" sz="2800" i="1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ах </a:t>
            </a:r>
            <a:r>
              <a:rPr lang="ru-RU" sz="2800" i="1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виготовлені</a:t>
            </a:r>
            <a:r>
              <a:rPr lang="ru-RU" sz="2800" i="1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2800" i="1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 натурального дерева</a:t>
            </a:r>
            <a:endParaRPr lang="ru-RU" sz="2800" dirty="0">
              <a:ln w="18415" cmpd="sng">
                <a:solidFill>
                  <a:schemeClr val="bg1">
                    <a:lumMod val="8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Содержимое 3" descr="20201123_1136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176963" y="1948576"/>
            <a:ext cx="4560508" cy="4560508"/>
          </a:xfrm>
        </p:spPr>
      </p:pic>
      <p:pic>
        <p:nvPicPr>
          <p:cNvPr id="5" name="Рисунок 4" descr="20201123_15353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5737472" y="2047367"/>
            <a:ext cx="3360374" cy="3360375"/>
          </a:xfrm>
          <a:prstGeom prst="rect">
            <a:avLst/>
          </a:prstGeom>
        </p:spPr>
      </p:pic>
      <p:pic>
        <p:nvPicPr>
          <p:cNvPr id="6" name="Рисунок 5" descr="20201123_15360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8784299" y="3501008"/>
            <a:ext cx="3159223" cy="315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801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/>
    </mc:Choice>
    <mc:Fallback xmlns="">
      <p:transition spd="slow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3020" y="548680"/>
            <a:ext cx="9669379" cy="1154392"/>
          </a:xfrm>
          <a:solidFill>
            <a:srgbClr val="002060"/>
          </a:solidFill>
          <a:ln>
            <a:solidFill>
              <a:schemeClr val="bg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  <a:sp3d extrusionH="57150">
              <a:bevelT w="57150" h="38100" prst="artDeco"/>
            </a:sp3d>
          </a:bodyPr>
          <a:lstStyle/>
          <a:p>
            <a:pPr algn="ctr"/>
            <a:r>
              <a:rPr lang="uk-UA" sz="36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Комфорт і затишок створює велика кількість красивих вазонів</a:t>
            </a:r>
            <a:endParaRPr lang="ru-RU" sz="3600" dirty="0">
              <a:ln w="18415" cmpd="sng">
                <a:solidFill>
                  <a:schemeClr val="bg1">
                    <a:lumMod val="8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8" name="Рисунок 7" descr="20201123_10151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1388755" y="1902296"/>
            <a:ext cx="2635222" cy="2635221"/>
          </a:xfrm>
          <a:prstGeom prst="rect">
            <a:avLst/>
          </a:prstGeom>
        </p:spPr>
      </p:pic>
      <p:pic>
        <p:nvPicPr>
          <p:cNvPr id="9" name="Рисунок 8" descr="20201123_10155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6841717" y="1902294"/>
            <a:ext cx="2280254" cy="2280256"/>
          </a:xfrm>
          <a:prstGeom prst="rect">
            <a:avLst/>
          </a:prstGeom>
        </p:spPr>
      </p:pic>
      <p:pic>
        <p:nvPicPr>
          <p:cNvPr id="11" name="Рисунок 10" descr="20201123_15344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4093986" y="1902295"/>
            <a:ext cx="2520280" cy="2520280"/>
          </a:xfrm>
          <a:prstGeom prst="rect">
            <a:avLst/>
          </a:prstGeom>
        </p:spPr>
      </p:pic>
      <p:pic>
        <p:nvPicPr>
          <p:cNvPr id="12" name="Рисунок 11" descr="126951849_200135611600228_7158598874898192754_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276626" y="1844825"/>
            <a:ext cx="2784309" cy="2784309"/>
          </a:xfrm>
          <a:prstGeom prst="rect">
            <a:avLst/>
          </a:prstGeom>
        </p:spPr>
      </p:pic>
      <p:pic>
        <p:nvPicPr>
          <p:cNvPr id="13" name="Рисунок 12" descr="127196985_1669087333270218_9149146614165648373_n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881215" y="4265712"/>
            <a:ext cx="2594605" cy="2592288"/>
          </a:xfrm>
          <a:prstGeom prst="rect">
            <a:avLst/>
          </a:prstGeom>
        </p:spPr>
      </p:pic>
      <p:pic>
        <p:nvPicPr>
          <p:cNvPr id="7" name="Содержимое 6" descr="20201123_101404.jpg"/>
          <p:cNvPicPr>
            <a:picLocks noGrp="1" noChangeAspect="1"/>
          </p:cNvPicPr>
          <p:nvPr>
            <p:ph idx="1"/>
          </p:nvPr>
        </p:nvPicPr>
        <p:blipFill>
          <a:blip r:embed="rId8" cstate="print"/>
          <a:stretch>
            <a:fillRect/>
          </a:stretch>
        </p:blipFill>
        <p:spPr>
          <a:xfrm rot="5400000">
            <a:off x="4691846" y="4005064"/>
            <a:ext cx="2640292" cy="2640293"/>
          </a:xfrm>
        </p:spPr>
      </p:pic>
      <p:pic>
        <p:nvPicPr>
          <p:cNvPr id="10" name="Рисунок 9" descr="20201123_153430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5400000">
            <a:off x="7825827" y="4182550"/>
            <a:ext cx="2592289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36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/>
    </mc:Choice>
    <mc:Fallback xmlns="">
      <p:transition spd="slow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0"/>
                            </p:stCondLst>
                            <p:childTnLst>
                              <p:par>
                                <p:cTn id="53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749" y="307504"/>
            <a:ext cx="9753600" cy="1514432"/>
          </a:xfrm>
          <a:solidFill>
            <a:srgbClr val="002060"/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  <a:sp3d extrusionH="57150">
              <a:bevelT w="57150" h="38100" prst="artDeco"/>
            </a:sp3d>
          </a:bodyPr>
          <a:lstStyle/>
          <a:p>
            <a:pPr algn="ctr"/>
            <a:r>
              <a:rPr lang="uk-UA" sz="40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Друге життя списаної книги </a:t>
            </a:r>
            <a:br>
              <a:rPr lang="en-US" sz="40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3600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Стіни</a:t>
            </a:r>
            <a:r>
              <a:rPr lang="ru-RU" sz="36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читальних</a:t>
            </a:r>
            <a:r>
              <a:rPr lang="ru-RU" sz="36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за</a:t>
            </a:r>
            <a:r>
              <a:rPr lang="uk-UA" sz="36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</a:t>
            </a:r>
            <a:r>
              <a:rPr lang="ru-RU" sz="3600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ів</a:t>
            </a:r>
            <a:r>
              <a:rPr lang="ru-RU" sz="36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прикрашають</a:t>
            </a:r>
            <a:r>
              <a:rPr lang="ru-RU" sz="36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сучасні</a:t>
            </a:r>
            <a:r>
              <a:rPr lang="ru-RU" sz="36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</a:t>
            </a:r>
            <a:r>
              <a:rPr lang="ru-RU" sz="3600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декорації</a:t>
            </a:r>
            <a:endParaRPr lang="ru-RU" sz="3600" dirty="0">
              <a:ln w="18415" cmpd="sng">
                <a:solidFill>
                  <a:schemeClr val="bg1">
                    <a:lumMod val="8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Содержимое 3" descr="299A81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28311" y="3056593"/>
            <a:ext cx="3168401" cy="3564763"/>
          </a:xfrm>
        </p:spPr>
      </p:pic>
      <p:pic>
        <p:nvPicPr>
          <p:cNvPr id="5" name="Рисунок 4" descr="84862007_2773713846027248_6036985827731439616_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1086" y="2492896"/>
            <a:ext cx="4365104" cy="4365104"/>
          </a:xfrm>
          <a:prstGeom prst="rect">
            <a:avLst/>
          </a:prstGeom>
        </p:spPr>
      </p:pic>
      <p:pic>
        <p:nvPicPr>
          <p:cNvPr id="6" name="Рисунок 5" descr="20201123_100711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4667840" y="2420888"/>
            <a:ext cx="2088234" cy="2088232"/>
          </a:xfrm>
          <a:prstGeom prst="rect">
            <a:avLst/>
          </a:prstGeom>
        </p:spPr>
      </p:pic>
      <p:pic>
        <p:nvPicPr>
          <p:cNvPr id="7" name="Рисунок 6" descr="20201123_10073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5892431" y="4531432"/>
            <a:ext cx="2112235" cy="2112235"/>
          </a:xfrm>
          <a:prstGeom prst="rect">
            <a:avLst/>
          </a:prstGeom>
        </p:spPr>
      </p:pic>
      <p:pic>
        <p:nvPicPr>
          <p:cNvPr id="8" name="Рисунок 7" descr="20201123_10072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5400000">
            <a:off x="6840081" y="2385067"/>
            <a:ext cx="2088230" cy="20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765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/>
    </mc:Choice>
    <mc:Fallback xmlns="">
      <p:transition spd="slow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2073" y="284166"/>
            <a:ext cx="10220588" cy="1442424"/>
          </a:xfr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  <a:sp3d extrusionH="57150">
              <a:bevelT w="57150" h="38100" prst="artDeco"/>
            </a:sp3d>
          </a:bodyPr>
          <a:lstStyle/>
          <a:p>
            <a:pPr algn="ctr"/>
            <a:r>
              <a:rPr lang="ru-RU" sz="36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Особливо </a:t>
            </a:r>
            <a:r>
              <a:rPr lang="ru-RU" sz="3600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красивим</a:t>
            </a:r>
            <a:r>
              <a:rPr lang="ru-RU" sz="36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та </a:t>
            </a:r>
            <a:r>
              <a:rPr lang="ru-RU" sz="3600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практичним</a:t>
            </a:r>
            <a:r>
              <a:rPr lang="ru-RU" sz="36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елементом</a:t>
            </a:r>
            <a:r>
              <a:rPr lang="ru-RU" sz="36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декору </a:t>
            </a:r>
            <a:r>
              <a:rPr lang="ru-RU" sz="3600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є</a:t>
            </a:r>
            <a:r>
              <a:rPr lang="ru-RU" sz="36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настінній</a:t>
            </a:r>
            <a:r>
              <a:rPr lang="ru-RU" sz="36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книжковий</a:t>
            </a:r>
            <a:r>
              <a:rPr lang="ru-RU" sz="36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</a:t>
            </a:r>
            <a:r>
              <a:rPr lang="ru-RU" sz="3600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годинник</a:t>
            </a:r>
            <a:endParaRPr lang="ru-RU" sz="3600" dirty="0">
              <a:ln w="18415" cmpd="sng">
                <a:solidFill>
                  <a:schemeClr val="bg1">
                    <a:lumMod val="8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Содержимое 3" descr="20201123_100758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774467" y="1988983"/>
            <a:ext cx="4652450" cy="4652449"/>
          </a:xfrm>
        </p:spPr>
      </p:pic>
      <p:pic>
        <p:nvPicPr>
          <p:cNvPr id="5" name="Рисунок 4" descr="126932646_420670988962512_6959942257949534931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49715" y="2601000"/>
            <a:ext cx="5239704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91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/>
    </mc:Choice>
    <mc:Fallback xmlns="">
      <p:transition spd="slow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4421" y="428546"/>
            <a:ext cx="9887708" cy="1907704"/>
          </a:xfrm>
          <a:solidFill>
            <a:srgbClr val="002060"/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  <a:sp3d extrusionH="57150">
              <a:bevelT w="57150" h="38100" prst="artDeco"/>
            </a:sp3d>
          </a:bodyPr>
          <a:lstStyle/>
          <a:p>
            <a:pPr algn="ctr"/>
            <a:r>
              <a:rPr lang="ru-RU" sz="36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Комфорту </a:t>
            </a:r>
            <a:r>
              <a:rPr lang="ru-RU" sz="3600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фойє</a:t>
            </a:r>
            <a:r>
              <a:rPr lang="ru-RU" sz="36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надають</a:t>
            </a:r>
            <a:r>
              <a:rPr lang="uk-UA" sz="36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«</a:t>
            </a:r>
            <a:r>
              <a:rPr lang="ru-RU" sz="36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Арка </a:t>
            </a:r>
            <a:r>
              <a:rPr lang="ru-RU" sz="3600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знань</a:t>
            </a:r>
            <a:r>
              <a:rPr lang="uk-UA" sz="36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»  та «Розумне крісло» </a:t>
            </a:r>
            <a:br>
              <a:rPr lang="ru-RU" sz="36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uk-UA" sz="2800" i="1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(виготовлені з натурального дерева та списаної літератури)</a:t>
            </a:r>
            <a:endParaRPr lang="ru-RU" sz="2800" dirty="0">
              <a:ln w="18415" cmpd="sng">
                <a:solidFill>
                  <a:schemeClr val="bg1">
                    <a:lumMod val="8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Рисунок 4" descr="126912251_1403308186506567_1490301950623899149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36000" y="2393022"/>
            <a:ext cx="3556000" cy="3552825"/>
          </a:xfrm>
          <a:prstGeom prst="rect">
            <a:avLst/>
          </a:prstGeom>
        </p:spPr>
      </p:pic>
      <p:pic>
        <p:nvPicPr>
          <p:cNvPr id="7" name="Рисунок 6" descr="127542366_436687490660887_4596756682077763095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18014" y="3326374"/>
            <a:ext cx="3870989" cy="3411309"/>
          </a:xfrm>
          <a:prstGeom prst="rect">
            <a:avLst/>
          </a:prstGeom>
        </p:spPr>
      </p:pic>
      <p:pic>
        <p:nvPicPr>
          <p:cNvPr id="2050" name="Picture 2" descr="C:\Users\Admin\Desktop\69891840_933024573713626_1028184912617799680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757" y="2393022"/>
            <a:ext cx="4216008" cy="3285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845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/>
    </mc:Choice>
    <mc:Fallback xmlns="">
      <p:transition spd="slow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0831" y="764704"/>
            <a:ext cx="10111819" cy="936104"/>
          </a:xfrm>
          <a:solidFill>
            <a:srgbClr val="002060"/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  <a:sp3d extrusionH="57150">
              <a:bevelT w="57150" h="38100" prst="artDeco"/>
            </a:sp3d>
          </a:bodyPr>
          <a:lstStyle/>
          <a:p>
            <a:pPr algn="ctr"/>
            <a:r>
              <a:rPr lang="uk-UA" sz="3600" dirty="0"/>
              <a:t> </a:t>
            </a:r>
            <a:r>
              <a:rPr lang="ru-RU" sz="36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</a:t>
            </a:r>
            <a:r>
              <a:rPr lang="ru-RU" sz="3600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Чорна</a:t>
            </a:r>
            <a:r>
              <a:rPr lang="ru-RU" sz="36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дошка</a:t>
            </a:r>
            <a:r>
              <a:rPr lang="ru-RU" sz="36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» </a:t>
            </a:r>
            <a:r>
              <a:rPr lang="uk-UA" sz="36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 деревини служить </a:t>
            </a:r>
            <a:r>
              <a:rPr lang="uk-UA" sz="3600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фотозоною</a:t>
            </a:r>
            <a:r>
              <a:rPr lang="uk-UA" sz="36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для відвідувачів бібліотеки</a:t>
            </a:r>
            <a:endParaRPr lang="ru-RU" sz="3600" dirty="0">
              <a:ln w="18415" cmpd="sng">
                <a:solidFill>
                  <a:schemeClr val="bg1">
                    <a:lumMod val="8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4" name="Содержимое 3" descr="69843032_2434445359954100_3400253023295897600_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715243" y="1988841"/>
            <a:ext cx="3476757" cy="2607568"/>
          </a:xfrm>
        </p:spPr>
      </p:pic>
      <p:pic>
        <p:nvPicPr>
          <p:cNvPr id="5" name="Рисунок 4" descr="84179306_2773713509360615_3608559035936145408_o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445310" y="4503136"/>
            <a:ext cx="2354864" cy="2354864"/>
          </a:xfrm>
          <a:prstGeom prst="rect">
            <a:avLst/>
          </a:prstGeom>
        </p:spPr>
      </p:pic>
      <p:pic>
        <p:nvPicPr>
          <p:cNvPr id="6" name="Рисунок 5" descr="84254106_2773741776024455_5646312097793966080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32746" y="1988840"/>
            <a:ext cx="3840427" cy="2160240"/>
          </a:xfrm>
          <a:prstGeom prst="rect">
            <a:avLst/>
          </a:prstGeom>
        </p:spPr>
      </p:pic>
      <p:pic>
        <p:nvPicPr>
          <p:cNvPr id="7" name="Рисунок 6" descr="96142853_2958948604170437_6652082538166616064_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06514" y="4293096"/>
            <a:ext cx="3968441" cy="2232248"/>
          </a:xfrm>
          <a:prstGeom prst="rect">
            <a:avLst/>
          </a:prstGeom>
        </p:spPr>
      </p:pic>
      <p:pic>
        <p:nvPicPr>
          <p:cNvPr id="8" name="Рисунок 7" descr="125810247_3516102875141930_8305418139852029683_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338353" y="2897624"/>
            <a:ext cx="3630961" cy="362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60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504" y="548680"/>
            <a:ext cx="9938895" cy="1298408"/>
          </a:xfrm>
          <a:solidFill>
            <a:srgbClr val="002060"/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  <a:sp3d extrusionH="57150">
              <a:bevelT w="57150" h="38100" prst="artDeco"/>
            </a:sp3d>
          </a:bodyPr>
          <a:lstStyle/>
          <a:p>
            <a:pPr algn="ctr"/>
            <a:r>
              <a:rPr lang="uk-UA" sz="32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Простір бібліотеки оздоблений різноманітними декораціями зі списаних книг</a:t>
            </a:r>
            <a:endParaRPr lang="ru-RU" sz="3200" dirty="0">
              <a:ln w="18415" cmpd="sng">
                <a:solidFill>
                  <a:schemeClr val="bg1">
                    <a:lumMod val="8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4" name="Содержимое 3" descr="20201123_0957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0029041" y="1916832"/>
            <a:ext cx="1872208" cy="1872208"/>
          </a:xfrm>
        </p:spPr>
      </p:pic>
      <p:pic>
        <p:nvPicPr>
          <p:cNvPr id="5" name="Рисунок 4" descr="20201123_10064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8016213" y="2420888"/>
            <a:ext cx="1891680" cy="1891680"/>
          </a:xfrm>
          <a:prstGeom prst="rect">
            <a:avLst/>
          </a:prstGeom>
        </p:spPr>
      </p:pic>
      <p:pic>
        <p:nvPicPr>
          <p:cNvPr id="6" name="Рисунок 5" descr="20201123_1135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5975987" y="2929660"/>
            <a:ext cx="1944216" cy="1944216"/>
          </a:xfrm>
          <a:prstGeom prst="rect">
            <a:avLst/>
          </a:prstGeom>
        </p:spPr>
      </p:pic>
      <p:pic>
        <p:nvPicPr>
          <p:cNvPr id="7" name="Рисунок 6" descr="48382521_2020708597994447_1156925354724556800_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37093" y="1988840"/>
            <a:ext cx="1881640" cy="1881640"/>
          </a:xfrm>
          <a:prstGeom prst="rect">
            <a:avLst/>
          </a:prstGeom>
        </p:spPr>
      </p:pic>
      <p:pic>
        <p:nvPicPr>
          <p:cNvPr id="8" name="Рисунок 7" descr="48414959_2020708361327804_1603271919631597568_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89135" y="2373578"/>
            <a:ext cx="2232248" cy="2232248"/>
          </a:xfrm>
          <a:prstGeom prst="rect">
            <a:avLst/>
          </a:prstGeom>
        </p:spPr>
      </p:pic>
      <p:pic>
        <p:nvPicPr>
          <p:cNvPr id="9" name="Рисунок 8" descr="126905572_179702730477626_5463007644923415857_n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920203" y="4869161"/>
            <a:ext cx="1831884" cy="1830249"/>
          </a:xfrm>
          <a:prstGeom prst="rect">
            <a:avLst/>
          </a:prstGeom>
        </p:spPr>
      </p:pic>
      <p:pic>
        <p:nvPicPr>
          <p:cNvPr id="10" name="Рисунок 9" descr="127021875_904285396768705_2881415174494086725_n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936428" y="4653136"/>
            <a:ext cx="2018417" cy="2016616"/>
          </a:xfrm>
          <a:prstGeom prst="rect">
            <a:avLst/>
          </a:prstGeom>
        </p:spPr>
      </p:pic>
      <p:pic>
        <p:nvPicPr>
          <p:cNvPr id="11" name="Рисунок 10" descr="127024708_207953850824291_7560524785561991219_n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983765" y="4221088"/>
            <a:ext cx="1788296" cy="1788296"/>
          </a:xfrm>
          <a:prstGeom prst="rect">
            <a:avLst/>
          </a:prstGeom>
        </p:spPr>
      </p:pic>
      <p:pic>
        <p:nvPicPr>
          <p:cNvPr id="12" name="Рисунок 11" descr="127242701_134562911452943_3090504869198410572_n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967542" y="5105724"/>
            <a:ext cx="1753841" cy="1752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16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6926" y="404664"/>
            <a:ext cx="9719266" cy="1287016"/>
          </a:xfrm>
          <a:solidFill>
            <a:srgbClr val="002060"/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  <a:sp3d extrusionH="57150">
              <a:bevelT w="57150" h="38100" prst="artDeco"/>
            </a:sp3d>
          </a:bodyPr>
          <a:lstStyle/>
          <a:p>
            <a:pPr algn="ctr"/>
            <a:r>
              <a:rPr lang="ru-RU" sz="32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 2016 </a:t>
            </a:r>
            <a:r>
              <a:rPr lang="ru-RU" sz="3200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році</a:t>
            </a:r>
            <a:r>
              <a:rPr lang="ru-RU" sz="32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200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бібліотека</a:t>
            </a:r>
            <a:r>
              <a:rPr lang="ru-RU" sz="32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200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відмовилась</a:t>
            </a:r>
            <a:r>
              <a:rPr lang="ru-RU" sz="32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200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від</a:t>
            </a:r>
            <a:r>
              <a:rPr lang="ru-RU" sz="32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200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паперових</a:t>
            </a:r>
            <a:r>
              <a:rPr lang="ru-RU" sz="32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каталогів</a:t>
            </a:r>
            <a:r>
              <a:rPr lang="ru-RU" sz="32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200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і</a:t>
            </a:r>
            <a:r>
              <a:rPr lang="ru-RU" sz="32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200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перейшл</a:t>
            </a:r>
            <a:r>
              <a:rPr lang="uk-UA" sz="32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</a:t>
            </a:r>
            <a:r>
              <a:rPr lang="ru-RU" sz="32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на </a:t>
            </a:r>
            <a:r>
              <a:rPr lang="ru-RU" sz="3200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обслуговування</a:t>
            </a:r>
            <a:r>
              <a:rPr lang="ru-RU" sz="32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200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користувачів</a:t>
            </a:r>
            <a:r>
              <a:rPr lang="ru-RU" sz="32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200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електронним</a:t>
            </a:r>
            <a:r>
              <a:rPr lang="uk-UA" sz="3200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катологом</a:t>
            </a:r>
            <a:endParaRPr lang="ru-RU" sz="3200" dirty="0">
              <a:ln w="18415" cmpd="sng">
                <a:solidFill>
                  <a:schemeClr val="bg1">
                    <a:lumMod val="8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Содержимое 3" descr="IMG_004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91477" y="4221088"/>
            <a:ext cx="4416491" cy="2484276"/>
          </a:xfrm>
        </p:spPr>
      </p:pic>
      <p:pic>
        <p:nvPicPr>
          <p:cNvPr id="10" name="Рисунок 9" descr="dsBuffer.bm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6308" y="1870085"/>
            <a:ext cx="3744416" cy="2106234"/>
          </a:xfrm>
          <a:prstGeom prst="rect">
            <a:avLst/>
          </a:prstGeom>
        </p:spPr>
      </p:pic>
      <p:pic>
        <p:nvPicPr>
          <p:cNvPr id="11" name="Рисунок 10" descr="Б.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77929" y="4581128"/>
            <a:ext cx="4032447" cy="2121234"/>
          </a:xfrm>
          <a:prstGeom prst="rect">
            <a:avLst/>
          </a:prstGeom>
        </p:spPr>
      </p:pic>
      <p:pic>
        <p:nvPicPr>
          <p:cNvPr id="14" name="Рисунок 13" descr="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56107" y="1879291"/>
            <a:ext cx="4512501" cy="2417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210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5211" y="620688"/>
            <a:ext cx="9803002" cy="650336"/>
          </a:xfrm>
          <a:solidFill>
            <a:srgbClr val="002060"/>
          </a:solidFill>
          <a:ln>
            <a:solidFill>
              <a:schemeClr val="bg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  <a:sp3d extrusionH="57150">
              <a:bevelT w="57150" h="38100" prst="artDeco"/>
            </a:sp3d>
          </a:bodyPr>
          <a:lstStyle/>
          <a:p>
            <a:pPr algn="ctr"/>
            <a:r>
              <a:rPr lang="ru-RU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Усе </a:t>
            </a:r>
            <a:r>
              <a:rPr lang="ru-RU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це</a:t>
            </a:r>
            <a:r>
              <a:rPr lang="ru-RU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краса по </a:t>
            </a:r>
            <a:r>
              <a:rPr lang="ru-RU" dirty="0" err="1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бібліотечному</a:t>
            </a:r>
            <a:r>
              <a:rPr lang="uk-UA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!</a:t>
            </a:r>
            <a:endParaRPr lang="ru-RU" dirty="0">
              <a:ln w="18415" cmpd="sng">
                <a:solidFill>
                  <a:schemeClr val="bg1">
                    <a:lumMod val="8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Содержимое 3" descr="85096118_2773713686027264_6180167496075575296_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120750" y="4162122"/>
            <a:ext cx="2613240" cy="2613240"/>
          </a:xfrm>
        </p:spPr>
      </p:pic>
      <p:pic>
        <p:nvPicPr>
          <p:cNvPr id="5" name="Рисунок 4" descr="122094630_3435363103195649_1674176911084038364_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67852" y="1412776"/>
            <a:ext cx="5024463" cy="2879617"/>
          </a:xfrm>
          <a:prstGeom prst="rect">
            <a:avLst/>
          </a:prstGeom>
        </p:spPr>
      </p:pic>
      <p:pic>
        <p:nvPicPr>
          <p:cNvPr id="6" name="Рисунок 5" descr="73063222_2505138516218117_8794095497343139840_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33990" y="1641344"/>
            <a:ext cx="4261545" cy="328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13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/>
    </mc:Choice>
    <mc:Fallback xmlns="">
      <p:transition spd="slow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Засідання </a:t>
            </a:r>
            <a:r>
              <a:rPr lang="uk-UA"/>
              <a:t>екологічної академії </a:t>
            </a:r>
            <a:r>
              <a:rPr lang="uk-UA" dirty="0"/>
              <a:t>ЗУНУ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A8D4-7C58-4C93-94C5-4869DABEB55A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90779-4C81-4824-BAA3-72BEDB3C884B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083" y="3389312"/>
            <a:ext cx="4624917" cy="3468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789" y="834376"/>
            <a:ext cx="4157329" cy="3117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8674" y="825353"/>
            <a:ext cx="3526090" cy="2644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587" y="883884"/>
            <a:ext cx="3463088" cy="2597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789" y="3481201"/>
            <a:ext cx="4305107" cy="3225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7773" y="3775926"/>
            <a:ext cx="3518443" cy="2636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18045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8747" y="239963"/>
            <a:ext cx="10392358" cy="1131637"/>
          </a:xfrm>
        </p:spPr>
        <p:txBody>
          <a:bodyPr>
            <a:normAutofit fontScale="90000"/>
          </a:bodyPr>
          <a:lstStyle/>
          <a:p>
            <a:pPr algn="just"/>
            <a:r>
              <a:rPr lang="ru-RU" dirty="0"/>
              <a:t>Богдан </a:t>
            </a:r>
            <a:r>
              <a:rPr lang="ru-RU" dirty="0" err="1"/>
              <a:t>Ропотілов</a:t>
            </a:r>
            <a:r>
              <a:rPr lang="ru-RU" dirty="0"/>
              <a:t>, </a:t>
            </a:r>
            <a:r>
              <a:rPr lang="ru-RU" dirty="0" err="1"/>
              <a:t>власник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</a:t>
            </a:r>
            <a:r>
              <a:rPr lang="ru-RU" dirty="0" err="1"/>
              <a:t>компаній</a:t>
            </a:r>
            <a:r>
              <a:rPr lang="ru-RU" dirty="0"/>
              <a:t> </a:t>
            </a:r>
            <a:r>
              <a:rPr lang="ru-RU" dirty="0" err="1"/>
              <a:t>Life</a:t>
            </a:r>
            <a:r>
              <a:rPr lang="ru-RU" dirty="0"/>
              <a:t> </a:t>
            </a:r>
            <a:r>
              <a:rPr lang="ru-RU" dirty="0" err="1"/>
              <a:t>Biochem</a:t>
            </a:r>
            <a:r>
              <a:rPr lang="ru-RU" dirty="0"/>
              <a:t>, та </a:t>
            </a:r>
            <a:r>
              <a:rPr lang="uk-UA" dirty="0"/>
              <a:t>Марія Лобода, заступник директора з науки </a:t>
            </a:r>
            <a:r>
              <a:rPr lang="en-US" dirty="0"/>
              <a:t>Life </a:t>
            </a:r>
            <a:r>
              <a:rPr lang="en-US" dirty="0" err="1"/>
              <a:t>Biochem</a:t>
            </a:r>
            <a:r>
              <a:rPr lang="en-US" dirty="0"/>
              <a:t> </a:t>
            </a:r>
            <a:r>
              <a:rPr lang="uk-UA" dirty="0"/>
              <a:t>і старший науковий співробітник Інституту мікробіології і вірусології ім. Д. К. Заболотного НАН України провели лекцію.</a:t>
            </a:r>
          </a:p>
        </p:txBody>
      </p:sp>
      <p:pic>
        <p:nvPicPr>
          <p:cNvPr id="1027" name="Picture 3" descr="C:\Users\Admin\Desktop\857105922_18436299100194114_5997848346791477650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151" y="1768287"/>
            <a:ext cx="4315046" cy="3366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857745344_18436299085194114_7776628377468361014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831" y="3129169"/>
            <a:ext cx="4780370" cy="3728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\Desktop\860379460_18436299256194114_7493707622048228101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007" y="1564105"/>
            <a:ext cx="5520614" cy="430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76962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\Desktop\1\photo_4_2024-03-29_17-00-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79232" y="2332038"/>
            <a:ext cx="8012768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9219" name="Picture 3" descr="C:\Users\Admin\Desktop\1\photo_10_2024-03-29_17-00-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247"/>
            <a:ext cx="5654419" cy="319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dmin\Desktop\1\photo_17_2024-03-29_17-00-4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191221"/>
            <a:ext cx="6428217" cy="3630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Admin\Desktop\1\photo_13_2024-03-29_17-00-4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307" y="-14246"/>
            <a:ext cx="6526693" cy="3686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7667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Екологічний</a:t>
            </a:r>
            <a:r>
              <a:rPr lang="ru-RU" dirty="0"/>
              <a:t> </a:t>
            </a:r>
            <a:r>
              <a:rPr lang="ru-RU" dirty="0" err="1"/>
              <a:t>тренінг</a:t>
            </a:r>
            <a:r>
              <a:rPr lang="ru-RU" dirty="0"/>
              <a:t> “В </a:t>
            </a:r>
            <a:r>
              <a:rPr lang="ru-RU" dirty="0" err="1"/>
              <a:t>гармонії</a:t>
            </a:r>
            <a:r>
              <a:rPr lang="ru-RU" dirty="0"/>
              <a:t> з </a:t>
            </a:r>
            <a:r>
              <a:rPr lang="ru-RU" dirty="0" err="1"/>
              <a:t>довкіллям</a:t>
            </a:r>
            <a:r>
              <a:rPr lang="ru-RU" dirty="0"/>
              <a:t> </a:t>
            </a:r>
            <a:r>
              <a:rPr lang="ru-RU" dirty="0" err="1"/>
              <a:t>жити</a:t>
            </a:r>
            <a:r>
              <a:rPr lang="ru-RU" dirty="0"/>
              <a:t>”</a:t>
            </a:r>
            <a:br>
              <a:rPr lang="ru-RU" dirty="0"/>
            </a:br>
            <a:endParaRPr lang="uk-UA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559" y="3200400"/>
            <a:ext cx="48768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704" y="599195"/>
            <a:ext cx="4957011" cy="3472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704" y="3140242"/>
            <a:ext cx="4957011" cy="3717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559" y="599195"/>
            <a:ext cx="4944145" cy="370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49629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8914" name="Picture 2" descr="C:\Users\Admin\Desktop\1\311910029_175996205008059_8706056951825182687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154"/>
            <a:ext cx="7053651" cy="397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5" name="Picture 3" descr="C:\Users\Admin\Desktop\1\311922323_175996221674724_3210678174874742416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363" y="3372212"/>
            <a:ext cx="6196955" cy="34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6" name="Picture 4" descr="C:\Users\Admin\Desktop\1\311970133_175996115008068_1739543097246356066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130624"/>
            <a:ext cx="6228513" cy="372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7" name="Picture 5" descr="C:\Users\Admin\Desktop\1\312127652_175996145008065_8081647712067290716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2576" y="0"/>
            <a:ext cx="7097741" cy="4003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4547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7890" name="Picture 2" descr="C:\Users\Admin\Desktop\1\311487504_175996291674717_4191607397940583141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904" y="1"/>
            <a:ext cx="7120115" cy="4005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1" name="Picture 3" descr="C:\Users\Admin\Desktop\1\311516989_175996308341382_8858880199614187127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6952"/>
            <a:ext cx="6925264" cy="3895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2" name="Picture 4" descr="C:\Users\Admin\Desktop\1\311571255_175996295008050_1488792487474143035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5939433" cy="3340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3" name="Picture 5" descr="C:\Users\Admin\Desktop\1\311615258_175996105008069_3263352437530041037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186" y="3340174"/>
            <a:ext cx="5847815" cy="3517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98145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A8D4-7C58-4C93-94C5-4869DABEB55A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90779-4C81-4824-BAA3-72BEDB3C884B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832" y="0"/>
            <a:ext cx="5518484" cy="4138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8316" y="0"/>
            <a:ext cx="5213684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127" y="2965470"/>
            <a:ext cx="5213684" cy="391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60721"/>
            <a:ext cx="4396372" cy="3297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8316" y="2965470"/>
            <a:ext cx="5166393" cy="3874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47568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A8D4-7C58-4C93-94C5-4869DABEB55A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90779-4C81-4824-BAA3-72BEDB3C884B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1026" name="Picture 2" descr="C:\Users\Admin\Desktop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652" y="1774033"/>
            <a:ext cx="2646527" cy="5083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95196e99-e29c-4be5-8f09-7586c953598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516" y="1774033"/>
            <a:ext cx="2789188" cy="495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7e042769-41d8-4ce0-b6d4-9e8cddb93e0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3591" y="1981200"/>
            <a:ext cx="27432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A467596-C5B2-F881-26A0-07F39694D951}"/>
              </a:ext>
            </a:extLst>
          </p:cNvPr>
          <p:cNvSpPr txBox="1"/>
          <p:nvPr/>
        </p:nvSpPr>
        <p:spPr>
          <a:xfrm>
            <a:off x="1524000" y="136525"/>
            <a:ext cx="1042774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Екологічне</a:t>
            </a:r>
            <a:r>
              <a:rPr lang="ru-RU" dirty="0"/>
              <a:t> </a:t>
            </a:r>
            <a:r>
              <a:rPr lang="ru-RU" dirty="0" err="1"/>
              <a:t>виховання</a:t>
            </a:r>
            <a:r>
              <a:rPr lang="ru-RU" dirty="0"/>
              <a:t> через </a:t>
            </a:r>
            <a:r>
              <a:rPr lang="ru-RU" dirty="0" err="1"/>
              <a:t>тренінги</a:t>
            </a:r>
            <a:r>
              <a:rPr lang="ru-RU" dirty="0"/>
              <a:t> </a:t>
            </a:r>
            <a:r>
              <a:rPr lang="ru-RU" dirty="0" err="1"/>
              <a:t>дає</a:t>
            </a:r>
            <a:r>
              <a:rPr lang="ru-RU" dirty="0"/>
              <a:t> </a:t>
            </a:r>
            <a:r>
              <a:rPr lang="ru-RU" dirty="0" err="1"/>
              <a:t>змогу</a:t>
            </a:r>
            <a:r>
              <a:rPr lang="ru-RU" dirty="0"/>
              <a:t> студентам бути </a:t>
            </a:r>
            <a:r>
              <a:rPr lang="ru-RU" dirty="0" err="1"/>
              <a:t>активними</a:t>
            </a:r>
            <a:r>
              <a:rPr lang="ru-RU" dirty="0"/>
              <a:t> </a:t>
            </a:r>
            <a:r>
              <a:rPr lang="ru-RU" dirty="0" err="1"/>
              <a:t>учасниками</a:t>
            </a:r>
            <a:r>
              <a:rPr lang="ru-RU" dirty="0"/>
              <a:t> </a:t>
            </a:r>
            <a:r>
              <a:rPr lang="ru-RU" dirty="0" err="1"/>
              <a:t>дійства</a:t>
            </a:r>
            <a:r>
              <a:rPr lang="ru-RU" dirty="0"/>
              <a:t>. </a:t>
            </a:r>
            <a:r>
              <a:rPr lang="ru-RU" dirty="0" err="1"/>
              <a:t>Тренінг</a:t>
            </a:r>
            <a:r>
              <a:rPr lang="ru-RU" dirty="0"/>
              <a:t> </a:t>
            </a:r>
            <a:r>
              <a:rPr lang="ru-RU" dirty="0" err="1"/>
              <a:t>стимулює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логічного</a:t>
            </a:r>
            <a:r>
              <a:rPr lang="ru-RU" dirty="0"/>
              <a:t> та критичного </a:t>
            </a:r>
            <a:r>
              <a:rPr lang="ru-RU" dirty="0" err="1"/>
              <a:t>мислення</a:t>
            </a:r>
            <a:r>
              <a:rPr lang="ru-RU" dirty="0"/>
              <a:t>, </a:t>
            </a:r>
            <a:r>
              <a:rPr lang="ru-RU" dirty="0" err="1"/>
              <a:t>спонукає</a:t>
            </a:r>
            <a:r>
              <a:rPr lang="ru-RU" dirty="0"/>
              <a:t> до </a:t>
            </a:r>
            <a:r>
              <a:rPr lang="ru-RU" dirty="0" err="1"/>
              <a:t>вирішення</a:t>
            </a:r>
            <a:r>
              <a:rPr lang="ru-RU" dirty="0"/>
              <a:t> </a:t>
            </a:r>
            <a:r>
              <a:rPr lang="ru-RU" dirty="0" err="1"/>
              <a:t>поставлених</a:t>
            </a:r>
            <a:r>
              <a:rPr lang="ru-RU" dirty="0"/>
              <a:t> проблем </a:t>
            </a:r>
            <a:r>
              <a:rPr lang="ru-RU" dirty="0" err="1"/>
              <a:t>креативними</a:t>
            </a:r>
            <a:r>
              <a:rPr lang="ru-RU" dirty="0"/>
              <a:t> способами, </a:t>
            </a:r>
            <a:r>
              <a:rPr lang="ru-RU" dirty="0" err="1"/>
              <a:t>розвиває</a:t>
            </a:r>
            <a:r>
              <a:rPr lang="ru-RU" dirty="0"/>
              <a:t> </a:t>
            </a:r>
            <a:r>
              <a:rPr lang="ru-RU" dirty="0" err="1"/>
              <a:t>уяву</a:t>
            </a:r>
            <a:r>
              <a:rPr lang="ru-RU" dirty="0"/>
              <a:t> та </a:t>
            </a:r>
            <a:r>
              <a:rPr lang="ru-RU" dirty="0" err="1"/>
              <a:t>здатність</a:t>
            </a:r>
            <a:r>
              <a:rPr lang="ru-RU" dirty="0"/>
              <a:t> до </a:t>
            </a:r>
            <a:r>
              <a:rPr lang="ru-RU" dirty="0" err="1"/>
              <a:t>передбачення</a:t>
            </a:r>
            <a:r>
              <a:rPr lang="ru-RU" dirty="0"/>
              <a:t> і </a:t>
            </a:r>
            <a:r>
              <a:rPr lang="ru-RU" dirty="0" err="1"/>
              <a:t>моделювання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в </a:t>
            </a:r>
            <a:r>
              <a:rPr lang="ru-RU" dirty="0" err="1"/>
              <a:t>майбутньому</a:t>
            </a:r>
            <a:r>
              <a:rPr lang="ru-RU" dirty="0"/>
              <a:t>, особливо,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стосується</a:t>
            </a:r>
            <a:r>
              <a:rPr lang="ru-RU" dirty="0"/>
              <a:t> </a:t>
            </a:r>
            <a:r>
              <a:rPr lang="ru-RU" dirty="0" err="1"/>
              <a:t>екологічних</a:t>
            </a:r>
            <a:r>
              <a:rPr lang="ru-RU" dirty="0"/>
              <a:t> проблем </a:t>
            </a:r>
            <a:r>
              <a:rPr lang="ru-RU" dirty="0" err="1"/>
              <a:t>сучасності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379812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1029" name="Picture 5" descr="C:\Users\Admin\Desktop\2\348832579_266393485766226_4270258103437616994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-19183"/>
            <a:ext cx="6135972" cy="689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3\354564447_271607332113612_239225190536759177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090" y="-1395536"/>
            <a:ext cx="6337781" cy="6337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Admin\Desktop\2\348852907_5923446467764327_7297780361278519334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915" y="3333475"/>
            <a:ext cx="6353605" cy="356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68026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4" descr="C:\Users\Admin\Desktop\2\348600444_1930991200598657_4791252133692113250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61534"/>
            <a:ext cx="6651568" cy="3327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4" name="Picture 4" descr="C:\Users\Admin\Desktop\2\348852925_208208908217089_6201576133422385380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302" y="3307089"/>
            <a:ext cx="7053337" cy="3528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2" name="Picture 2" descr="C:\Users\Admin\Desktop\2\348847606_762214045598719_3302565873719358433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247" y="0"/>
            <a:ext cx="6610947" cy="330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5" name="Picture 5" descr="C:\Users\Admin\Desktop\2\348449710_800256878460166_7842480603500308787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6715" y="1"/>
            <a:ext cx="6842568" cy="3848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66129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A8D4-7C58-4C93-94C5-4869DABEB55A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90779-4C81-4824-BAA3-72BEDB3C884B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235" y="1744358"/>
            <a:ext cx="3675228" cy="4900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538" y="3523247"/>
            <a:ext cx="1905000" cy="32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788" y="1531021"/>
            <a:ext cx="3995234" cy="5326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939" y="-72858"/>
            <a:ext cx="5045086" cy="3649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42618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6626" name="Picture 2" descr="C:\Users\Admin\Desktop\1\photo_27_2024-03-29_17-00-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528" y="1"/>
            <a:ext cx="6417473" cy="4081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 descr="C:\Users\Admin\Desktop\2\245612271_4462964617102154_2242548897488578380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038" y="3356992"/>
            <a:ext cx="6205767" cy="351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 descr="C:\Users\Admin\Desktop\викор\photo_3_2024-03-29_17-00-4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039" y="-42120"/>
            <a:ext cx="6672064" cy="377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9" name="Picture 5" descr="C:\Users\Admin\Desktop\2\245686016_4462964747102141_5638022980732335784_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728" y="3493539"/>
            <a:ext cx="6048672" cy="3421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76473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0</a:t>
            </a:r>
          </a:p>
        </p:txBody>
      </p:sp>
      <p:pic>
        <p:nvPicPr>
          <p:cNvPr id="20482" name="Picture 2" descr="C:\Users\Admin\Desktop\1\photo_21_2024-03-29_17-00-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681" y="1"/>
            <a:ext cx="6616724" cy="407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C:\Users\Admin\Desktop\2\351464741_552635723750142_6950427422937010899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0704" y="3717758"/>
            <a:ext cx="6657172" cy="316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3" name="Picture 3" descr="C:\Users\Admin\Desktop\2\255688643_4533446506720631_819289943694489709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909" y="3205805"/>
            <a:ext cx="3676385" cy="3676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680" y="0"/>
            <a:ext cx="6462320" cy="3633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29671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C:\Users\Admin\Desktop\викор\photo_23_2024-03-29_17-00-4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1650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C:\Users\Admin\Desktop\викор\photo_19_2024-03-29_17-00-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681" y="9347"/>
            <a:ext cx="9144001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C:\Users\Admin\Desktop\викор\photo_18_2024-03-29_17-00-4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571" y="3524952"/>
            <a:ext cx="7900557" cy="3333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6847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07435" y="1742690"/>
            <a:ext cx="10972800" cy="4525963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24580" name="Picture 4" descr="C:\Users\Admin\Desktop\викор\photo_7_2024-03-29_17-00-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01" y="-5320"/>
            <a:ext cx="12198101" cy="3496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1" name="Picture 5" descr="C:\Users\Admin\Desktop\викор\photo_12_2024-03-29_17-00-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01" y="3068936"/>
            <a:ext cx="12198101" cy="378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02774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5122" name="Picture 2" descr="C:\Users\Admin\Desktop\1\photo_5_2024-03-29_17-00-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693" y="188640"/>
            <a:ext cx="12475800" cy="648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22467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7" name="Picture 3" descr="C:\Users\Admin\Desktop\еко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207793" cy="465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еко\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350" y="3269090"/>
            <a:ext cx="4861091" cy="3645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\Desktop\еко\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028" y="3155267"/>
            <a:ext cx="5017502" cy="3759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еко\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558" y="0"/>
            <a:ext cx="6168441" cy="4644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4125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A8D4-7C58-4C93-94C5-4869DABEB55A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1" name="Picture 3" descr="C:\Users\Admin\Desktop\еко\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02179" cy="5402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\Desktop\еко\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455821"/>
            <a:ext cx="5402179" cy="5402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еко\1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329" y="0"/>
            <a:ext cx="6641433" cy="6509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esktop\еко\1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9046" y="3407444"/>
            <a:ext cx="3452954" cy="3450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\Desktop\еко\1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178" y="3521133"/>
            <a:ext cx="3336867" cy="3336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63428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\Desktop\1\photo_6_2024-03-29_17-00-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33" y="454025"/>
            <a:ext cx="10033000" cy="619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6445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2\417427032_393270943280583_5000134665358100931_n (1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672361" y="926432"/>
            <a:ext cx="10290024" cy="581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7377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8863" y="180473"/>
            <a:ext cx="10593137" cy="975227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Еко</a:t>
            </a:r>
            <a:r>
              <a:rPr lang="ru-RU" dirty="0"/>
              <a:t> </a:t>
            </a:r>
            <a:r>
              <a:rPr lang="ru-RU" dirty="0" err="1"/>
              <a:t>вікторина</a:t>
            </a:r>
            <a:r>
              <a:rPr lang="ru-RU" dirty="0"/>
              <a:t> для </a:t>
            </a:r>
            <a:r>
              <a:rPr lang="ru-RU" dirty="0" err="1"/>
              <a:t>студентської</a:t>
            </a:r>
            <a:r>
              <a:rPr lang="ru-RU" dirty="0"/>
              <a:t> </a:t>
            </a:r>
            <a:r>
              <a:rPr lang="ru-RU" dirty="0" err="1"/>
              <a:t>молоді</a:t>
            </a:r>
            <a:r>
              <a:rPr lang="ru-RU" dirty="0"/>
              <a:t> та старшого </a:t>
            </a:r>
            <a:r>
              <a:rPr lang="ru-RU" dirty="0" err="1"/>
              <a:t>покоління</a:t>
            </a:r>
            <a:r>
              <a:rPr lang="ru-RU" dirty="0"/>
              <a:t> (ВПО) “</a:t>
            </a:r>
            <a:r>
              <a:rPr lang="ru-RU" dirty="0" err="1"/>
              <a:t>Об’єднання</a:t>
            </a:r>
            <a:r>
              <a:rPr lang="ru-RU" dirty="0"/>
              <a:t> </a:t>
            </a:r>
            <a:r>
              <a:rPr lang="ru-RU" dirty="0" err="1"/>
              <a:t>поколінь</a:t>
            </a:r>
            <a:r>
              <a:rPr lang="ru-RU" dirty="0"/>
              <a:t> </a:t>
            </a:r>
            <a:r>
              <a:rPr lang="ru-RU" dirty="0" err="1"/>
              <a:t>заради</a:t>
            </a:r>
            <a:r>
              <a:rPr lang="ru-RU" dirty="0"/>
              <a:t> </a:t>
            </a:r>
            <a:r>
              <a:rPr lang="ru-RU" dirty="0" err="1"/>
              <a:t>збереження</a:t>
            </a:r>
            <a:r>
              <a:rPr lang="ru-RU" dirty="0"/>
              <a:t> </a:t>
            </a:r>
            <a:r>
              <a:rPr lang="ru-RU" dirty="0" err="1"/>
              <a:t>природи</a:t>
            </a:r>
            <a:r>
              <a:rPr lang="ru-RU" dirty="0"/>
              <a:t>”</a:t>
            </a:r>
            <a:br>
              <a:rPr lang="ru-RU" dirty="0"/>
            </a:br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A8D4-7C58-4C93-94C5-4869DABEB55A}" type="datetime1">
              <a:rPr lang="en-US" smtClean="0"/>
              <a:pPr/>
              <a:t>10/30/2026</a:t>
            </a:fld>
            <a:endParaRPr lang="en-US"/>
          </a:p>
        </p:txBody>
      </p:sp>
      <p:pic>
        <p:nvPicPr>
          <p:cNvPr id="3074" name="Picture 2" descr="C:\Users\Admin\Desktop\еко\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525" y="877262"/>
            <a:ext cx="7177444" cy="586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еко\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505" y="877262"/>
            <a:ext cx="5410333" cy="4429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esktop\еко\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104" y="3092117"/>
            <a:ext cx="4307556" cy="3765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8995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A8D4-7C58-4C93-94C5-4869DABEB55A}" type="datetime1">
              <a:rPr lang="en-US" smtClean="0"/>
              <a:pPr/>
              <a:t>10/30/2026</a:t>
            </a:fld>
            <a:endParaRPr lang="en-US"/>
          </a:p>
        </p:txBody>
      </p:sp>
      <p:pic>
        <p:nvPicPr>
          <p:cNvPr id="4098" name="Picture 2" descr="C:\Users\Admin\Desktop\еко\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24" y="-1"/>
            <a:ext cx="5305926" cy="3995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еко\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651" y="0"/>
            <a:ext cx="6364371" cy="4773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Admin\Desktop\еко\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24" y="2878554"/>
            <a:ext cx="5305927" cy="397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Admin\Desktop\еко\2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799" y="3154763"/>
            <a:ext cx="5165230" cy="371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21420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3730" name="Picture 2" descr="D:\архів заходів Любезна\2023\Козацтво\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30876" y="3235999"/>
            <a:ext cx="5069307" cy="3429495"/>
          </a:xfrm>
          <a:prstGeom prst="rect">
            <a:avLst/>
          </a:prstGeom>
          <a:noFill/>
        </p:spPr>
      </p:pic>
      <p:pic>
        <p:nvPicPr>
          <p:cNvPr id="73731" name="Picture 3" descr="D:\архів заходів Любезна\2023\Культура мовлення\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48374" y="3615156"/>
            <a:ext cx="4047626" cy="3050338"/>
          </a:xfrm>
          <a:prstGeom prst="rect">
            <a:avLst/>
          </a:prstGeom>
          <a:noFill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3304" y="348917"/>
            <a:ext cx="5466347" cy="343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Admin\Desktop\зомбі мод (4)\369975821_306359505305061_5999900781719245266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533715" y="348917"/>
            <a:ext cx="4891148" cy="3711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319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Арт-терапія</a:t>
            </a:r>
          </a:p>
          <a:p>
            <a:pPr marL="0" indent="0">
              <a:buNone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Майстер-клас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з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витинання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великодніх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листівок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Захисників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З писанкарства</a:t>
            </a:r>
          </a:p>
          <a:p>
            <a:pPr>
              <a:buNone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З виготовлення оберегу Захисникам – </a:t>
            </a:r>
            <a:r>
              <a:rPr lang="uk-UA" b="1" dirty="0" err="1">
                <a:latin typeface="Times New Roman" pitchFamily="18" charset="0"/>
                <a:cs typeface="Times New Roman" pitchFamily="18" charset="0"/>
              </a:rPr>
              <a:t>ляльки-мотанки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, журавлика.</a:t>
            </a:r>
          </a:p>
          <a:p>
            <a:pPr>
              <a:buNone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Валяння вовни</a:t>
            </a:r>
          </a:p>
          <a:p>
            <a:pPr>
              <a:buNone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Виготовлення маків пам'яті 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3600" i="1" u="sng" dirty="0"/>
              <a:t>ПРОВЕДЕНН</a:t>
            </a:r>
            <a:r>
              <a:rPr lang="uk-UA" sz="3600" i="1" u="sng" cap="all" dirty="0"/>
              <a:t>Я М</a:t>
            </a:r>
            <a:r>
              <a:rPr lang="ru-RU" sz="3600" i="1" u="sng" cap="all" dirty="0" err="1"/>
              <a:t>айстер-клас</a:t>
            </a:r>
            <a:r>
              <a:rPr lang="uk-UA" sz="3600" i="1" u="sng" cap="all" dirty="0" err="1"/>
              <a:t>ів</a:t>
            </a:r>
            <a:br>
              <a:rPr lang="ru-RU" sz="3600" dirty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1618568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573619" y="1"/>
            <a:ext cx="10485703" cy="3022898"/>
          </a:xfrm>
        </p:spPr>
        <p:txBody>
          <a:bodyPr numCol="2">
            <a:normAutofit fontScale="70000" lnSpcReduction="20000"/>
          </a:bodyPr>
          <a:lstStyle/>
          <a:p>
            <a:pPr marL="0" indent="0">
              <a:buNone/>
            </a:pPr>
            <a:r>
              <a:rPr lang="uk-UA" sz="4000" dirty="0"/>
              <a:t>Бібліотека в умовах війни перетворюється на не лише культурно-освітній, а й терапевтичний простір, де внутрішньо переміщені особи можуть знайти спокій, емоційну підтримку та інструменти для подолання життєвих труднощів.       </a:t>
            </a:r>
            <a:r>
              <a:rPr lang="en-US" sz="4000" dirty="0"/>
              <a:t>                                                                                                                                  </a:t>
            </a:r>
            <a:r>
              <a:rPr lang="uk-UA" sz="4000" dirty="0"/>
              <a:t>   Наша книгозбірня відіграє ключову роль у сприянні психологічній реабілітації та соціальній інтеграції.</a:t>
            </a:r>
          </a:p>
          <a:p>
            <a:pPr marL="0" indent="0">
              <a:buNone/>
            </a:pPr>
            <a:endParaRPr lang="uk-UA" sz="4000" dirty="0"/>
          </a:p>
          <a:p>
            <a:pPr marL="0" indent="0">
              <a:buNone/>
            </a:pPr>
            <a:r>
              <a:rPr lang="uk-UA" sz="4000" dirty="0"/>
              <a:t>	</a:t>
            </a:r>
          </a:p>
          <a:p>
            <a:endParaRPr lang="uk-U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515" y="2385008"/>
            <a:ext cx="5576713" cy="4182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94057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C:\Users\Admin\Desktop\впо\арт терапія 2\1721734691_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186" y="1313372"/>
            <a:ext cx="4316014" cy="341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467853" y="144379"/>
            <a:ext cx="10724146" cy="6220325"/>
          </a:xfrm>
        </p:spPr>
        <p:txBody>
          <a:bodyPr>
            <a:normAutofit/>
          </a:bodyPr>
          <a:lstStyle/>
          <a:p>
            <a:pPr marL="0" indent="0" algn="just" fontAlgn="t">
              <a:buNone/>
            </a:pPr>
            <a:r>
              <a:rPr lang="uk-UA" sz="2400" dirty="0"/>
              <a:t>Арттерапія</a:t>
            </a:r>
            <a:r>
              <a:rPr lang="ru-RU" sz="2400" dirty="0"/>
              <a:t> для ВПО. </a:t>
            </a:r>
            <a:r>
              <a:rPr lang="uk-UA" sz="2400" dirty="0"/>
              <a:t>Насолода</a:t>
            </a:r>
            <a:r>
              <a:rPr lang="ru-RU" sz="2400" dirty="0"/>
              <a:t> процесом та задоволеність результатом створення ароматичної композиції з  рослин, яка доповнить будь-який інтер'єр ноткою сучасного декору, зробленого своїми руками.</a:t>
            </a:r>
            <a:endParaRPr lang="uk-UA" sz="2400" dirty="0"/>
          </a:p>
          <a:p>
            <a:pPr marL="0" indent="0" fontAlgn="t">
              <a:buNone/>
            </a:pPr>
            <a:r>
              <a:rPr lang="uk-UA" sz="3600" dirty="0"/>
              <a:t> </a:t>
            </a:r>
          </a:p>
          <a:p>
            <a:pPr algn="just"/>
            <a:endParaRPr lang="uk-UA" sz="3600" dirty="0"/>
          </a:p>
        </p:txBody>
      </p:sp>
      <p:pic>
        <p:nvPicPr>
          <p:cNvPr id="5122" name="Picture 2" descr="C:\Users\Admin\Desktop\впо\арт терапія 2\1721734678_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2728" y="3539038"/>
            <a:ext cx="4177714" cy="3318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впо\арт терапія 2\1721734709_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687" y="1227220"/>
            <a:ext cx="3887783" cy="307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Admin\Desktop\впо\арт терапія 2\1721734633_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687" y="3939526"/>
            <a:ext cx="3597528" cy="284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Admin\Desktop\впо\арт терапія 2\1721734722_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3741" y="1227220"/>
            <a:ext cx="3161645" cy="2509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Admin\Desktop\впо\арт терапія 2\1721734688_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804" y="4431022"/>
            <a:ext cx="2951629" cy="2344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5723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esktop\впо\воркшоп\1716886545_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67600" y="2022475"/>
            <a:ext cx="3949861" cy="334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455821" y="116632"/>
            <a:ext cx="10592840" cy="2874218"/>
          </a:xfrm>
        </p:spPr>
        <p:txBody>
          <a:bodyPr>
            <a:normAutofit fontScale="92500"/>
          </a:bodyPr>
          <a:lstStyle/>
          <a:p>
            <a:pPr marL="0" indent="0" fontAlgn="t">
              <a:buNone/>
            </a:pPr>
            <a:r>
              <a:rPr lang="uk-UA" dirty="0"/>
              <a:t>Арттерапевтична робота – малювання кавою. </a:t>
            </a:r>
            <a:endParaRPr lang="en-US" dirty="0"/>
          </a:p>
          <a:p>
            <a:pPr marL="0" indent="0" fontAlgn="t">
              <a:buNone/>
            </a:pPr>
            <a:r>
              <a:rPr lang="uk-UA" dirty="0"/>
              <a:t>Ця техніка виконання </a:t>
            </a:r>
            <a:r>
              <a:rPr lang="uk-UA" dirty="0" err="1"/>
              <a:t>допомогає</a:t>
            </a:r>
            <a:r>
              <a:rPr lang="uk-UA" dirty="0"/>
              <a:t> поринути у світ дитячих спогадів та створити позитивний настрій. Кожен учасник після розмалювання своєї картини ділився розповіддю, проговорив свій малюнок. Від цього отримали дивовижну гармонію і спокій.</a:t>
            </a:r>
          </a:p>
          <a:p>
            <a:pPr marL="0" indent="0">
              <a:buNone/>
            </a:pPr>
            <a:br>
              <a:rPr lang="uk-UA" dirty="0"/>
            </a:br>
            <a:endParaRPr lang="uk-UA" sz="2400" b="1" i="1" dirty="0">
              <a:solidFill>
                <a:srgbClr val="00B050"/>
              </a:solidFill>
            </a:endParaRPr>
          </a:p>
        </p:txBody>
      </p:sp>
      <p:pic>
        <p:nvPicPr>
          <p:cNvPr id="1026" name="Picture 2" descr="C:\Users\Admin\Desktop\впо\воркшоп\1716886561_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900" y="3644900"/>
            <a:ext cx="3643200" cy="321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впо\воркшоп\1716886622_1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71" y="2371725"/>
            <a:ext cx="3391200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впо\воркшоп\1716886623_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8000" y="3867150"/>
            <a:ext cx="3759200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56449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576137" y="187221"/>
            <a:ext cx="10186777" cy="65624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Арттерапія "Пошук власного ресурсу" для внутрішньо переміщених осіб (</a:t>
            </a:r>
            <a:r>
              <a:rPr lang="ru-RU" dirty="0" err="1"/>
              <a:t>аналіз</a:t>
            </a:r>
            <a:r>
              <a:rPr lang="ru-RU" dirty="0"/>
              <a:t> рис характеру, вміння, знання для більшої впевненості у </a:t>
            </a:r>
            <a:r>
              <a:rPr lang="ru-RU" dirty="0" err="1"/>
              <a:t>собі</a:t>
            </a:r>
            <a:r>
              <a:rPr lang="ru-RU" dirty="0"/>
              <a:t>). </a:t>
            </a:r>
            <a:endParaRPr lang="uk-UA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9" name="Picture 3" descr="C:\Users\Admin\Desktop\впо\арт терапія\1709305520_4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028" y="1356748"/>
            <a:ext cx="4062525" cy="3046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Admin\Desktop\впо\арт терапія\1709305543_2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911" y="1356747"/>
            <a:ext cx="5180918" cy="3892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Admin\Desktop\впо\арт терапія\1709305487_3-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6642" y="4160002"/>
            <a:ext cx="3565358" cy="26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Admin\Desktop\впо\арт терапія\1709305547_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108" y="3693181"/>
            <a:ext cx="4150534" cy="311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Admin\Desktop\впо\арт терапія\1709305506_170930548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182" y="3642830"/>
            <a:ext cx="4284803" cy="3213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41131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455821" y="116632"/>
            <a:ext cx="10592840" cy="6408712"/>
          </a:xfrm>
        </p:spPr>
        <p:txBody>
          <a:bodyPr>
            <a:normAutofit/>
          </a:bodyPr>
          <a:lstStyle/>
          <a:p>
            <a:pPr marL="0" indent="0" algn="ctr" fontAlgn="t">
              <a:buNone/>
            </a:pPr>
            <a:r>
              <a:rPr lang="uk-UA" dirty="0"/>
              <a:t>  </a:t>
            </a:r>
            <a:r>
              <a:rPr lang="uk-UA" b="1" dirty="0"/>
              <a:t>Майстер-клас із  валяння з вовни </a:t>
            </a:r>
          </a:p>
          <a:p>
            <a:pPr marL="0" indent="0" fontAlgn="t">
              <a:buNone/>
            </a:pPr>
            <a:r>
              <a:rPr lang="uk-UA" dirty="0"/>
              <a:t>Присутні  дізнаються про основні принципи роботи з вовною та </a:t>
            </a:r>
            <a:r>
              <a:rPr lang="uk-UA" dirty="0" err="1"/>
              <a:t>вчаться</a:t>
            </a:r>
            <a:r>
              <a:rPr lang="uk-UA" dirty="0"/>
              <a:t> правильно її розкладати, створивши фігурки  своїми руками.</a:t>
            </a:r>
          </a:p>
          <a:p>
            <a:pPr marL="0" indent="0">
              <a:buNone/>
            </a:pPr>
            <a:br>
              <a:rPr lang="uk-UA" dirty="0"/>
            </a:br>
            <a:endParaRPr lang="uk-UA" sz="2400" b="1" i="1" dirty="0">
              <a:solidFill>
                <a:srgbClr val="00B050"/>
              </a:solidFill>
            </a:endParaRPr>
          </a:p>
        </p:txBody>
      </p:sp>
      <p:pic>
        <p:nvPicPr>
          <p:cNvPr id="2050" name="Picture 2" descr="C:\Users\Admin\Desktop\впо\воркшоп\1716886549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250" y="3073400"/>
            <a:ext cx="4730750" cy="378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впо\воркшоп\1716886618_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483" y="3213100"/>
            <a:ext cx="4859867" cy="364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впо\воркшоп\1716886546_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868" y="2049463"/>
            <a:ext cx="3088732" cy="232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esktop\впо\воркшоп\1716886545_1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886" y="2005806"/>
            <a:ext cx="3204613" cy="241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37279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C:\Users\Admin\Desktop\впо\цілющі трави і мішечок\1722866236_0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256" y="2557924"/>
            <a:ext cx="4972136" cy="419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9459" y="98427"/>
            <a:ext cx="10136520" cy="749300"/>
          </a:xfrm>
        </p:spPr>
        <p:txBody>
          <a:bodyPr>
            <a:normAutofit fontScale="90000"/>
          </a:bodyPr>
          <a:lstStyle/>
          <a:p>
            <a:pPr algn="ctr" fontAlgn="t"/>
            <a:r>
              <a:rPr lang="ru-RU" b="1" dirty="0"/>
              <a:t>Майстер-класи із виготовлення композиції з квітів </a:t>
            </a:r>
            <a:br>
              <a:rPr lang="uk-UA" b="1" dirty="0"/>
            </a:br>
            <a:r>
              <a:rPr lang="ru-RU" b="1" dirty="0"/>
              <a:t>для ВПО у бібліотеці ім. Л. Каніщенка</a:t>
            </a:r>
            <a:endParaRPr lang="uk-UA" b="1" dirty="0"/>
          </a:p>
        </p:txBody>
      </p:sp>
      <p:pic>
        <p:nvPicPr>
          <p:cNvPr id="2050" name="Picture 2" descr="C:\Users\Admin\Desktop\впо\цілющі трави і мішечок\1722866320_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8157" y="3690521"/>
            <a:ext cx="4203843" cy="3167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впо\цілющі трави і мішечок\1722866277_0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6268" y="932032"/>
            <a:ext cx="4315732" cy="3251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впо\цілющі трави і мішечок\1722866279_1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256" y="914945"/>
            <a:ext cx="4276250" cy="3222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esktop\впо\цілющі трави і мішечок\1722866307_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25" y="4232024"/>
            <a:ext cx="3485167" cy="262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\Desktop\впо\цілющі трави і мішечок\1722866326_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01" y="1677402"/>
            <a:ext cx="3390466" cy="2554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5090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5869" y="192506"/>
            <a:ext cx="10136520" cy="749300"/>
          </a:xfrm>
        </p:spPr>
        <p:txBody>
          <a:bodyPr>
            <a:normAutofit fontScale="90000"/>
          </a:bodyPr>
          <a:lstStyle/>
          <a:p>
            <a:pPr algn="ctr" fontAlgn="t"/>
            <a:r>
              <a:rPr lang="ru-RU" b="1" dirty="0"/>
              <a:t>Майстер-клас з наповнення еко-мішечка цілющими травами для ВПО у бібліотеці ім. Л. Каніщенка</a:t>
            </a:r>
            <a:endParaRPr lang="uk-UA" b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319213" y="987926"/>
            <a:ext cx="10652207" cy="5244432"/>
          </a:xfrm>
        </p:spPr>
        <p:txBody>
          <a:bodyPr>
            <a:noAutofit/>
          </a:bodyPr>
          <a:lstStyle/>
          <a:p>
            <a:pPr marL="685800" indent="-457200" algn="just" fontAlgn="t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400" dirty="0">
                <a:solidFill>
                  <a:srgbClr val="101010"/>
                </a:solidFill>
                <a:latin typeface="+mj-lt"/>
                <a:ea typeface="Times New Roman"/>
              </a:rPr>
              <a:t>Мішечки щільно затягуються мотузкою, не даючи вмісту висипатися, а плетіння мішковини не дозволить травам відволожитися і звалятися. Такі екомішечки під час майстер-класу наповнювалися засушеними травами, ягодами, висушеними пелюстками квітів, духмяних спецій, шматочками коренів, </a:t>
            </a:r>
            <a:r>
              <a:rPr lang="ru-RU" sz="2400" dirty="0" err="1">
                <a:solidFill>
                  <a:srgbClr val="101010"/>
                </a:solidFill>
                <a:latin typeface="+mj-lt"/>
                <a:ea typeface="Times New Roman"/>
              </a:rPr>
              <a:t>хвоєю</a:t>
            </a:r>
            <a:r>
              <a:rPr lang="ru-RU" sz="2400" dirty="0">
                <a:solidFill>
                  <a:srgbClr val="101010"/>
                </a:solidFill>
                <a:latin typeface="+mj-lt"/>
                <a:ea typeface="Times New Roman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4B0BCA7-8FF8-8E11-D845-AB330EABFA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8683" y="3429000"/>
            <a:ext cx="4331726" cy="324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795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C:\Users\Admin\Desktop\впо\цілющі трави і мішечок\завантаження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482" y="3459079"/>
            <a:ext cx="4531895" cy="3398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впо\цілющі трави і мішечок\1722866312_17228662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728" y="3014243"/>
            <a:ext cx="5125006" cy="3843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\Desktop\впо\цілющі трави і мішечок\1722866322_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0"/>
            <a:ext cx="5815263" cy="4375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90779-4C81-4824-BAA3-72BEDB3C884B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1028" name="Picture 4" descr="C:\Users\Admin\Desktop\впо\цілющі трави і мішечок\1722866248_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862" y="0"/>
            <a:ext cx="5005137" cy="3753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58330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9459" y="98427"/>
            <a:ext cx="10136520" cy="749300"/>
          </a:xfrm>
        </p:spPr>
        <p:txBody>
          <a:bodyPr>
            <a:normAutofit fontScale="90000"/>
          </a:bodyPr>
          <a:lstStyle/>
          <a:p>
            <a:pPr algn="ctr" fontAlgn="t"/>
            <a:r>
              <a:rPr lang="ru-RU" b="1" dirty="0"/>
              <a:t>Майстер-</a:t>
            </a:r>
            <a:r>
              <a:rPr lang="ru-RU" b="1" dirty="0" err="1"/>
              <a:t>клас</a:t>
            </a:r>
            <a:r>
              <a:rPr lang="ru-RU" b="1" dirty="0"/>
              <a:t> із виготовлення композиції з квітів </a:t>
            </a:r>
            <a:br>
              <a:rPr lang="uk-UA" b="1" dirty="0"/>
            </a:br>
            <a:r>
              <a:rPr lang="ru-RU" b="1" dirty="0"/>
              <a:t>для ВПО у бібліотеці ім. Л. Каніщенка</a:t>
            </a:r>
            <a:endParaRPr lang="uk-UA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4502" y="861098"/>
            <a:ext cx="4600076" cy="4284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 descr="На зображенні може бути: квітк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081" y="2516144"/>
            <a:ext cx="4661662" cy="4341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Немає опису світлини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408" y="740782"/>
            <a:ext cx="4670221" cy="360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7482" y="3834151"/>
            <a:ext cx="3165999" cy="294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67877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455821" y="116632"/>
            <a:ext cx="10592840" cy="64087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/>
              <a:t>Воркшоп «Емоційне вигорання під час війни: ознаки та подолання»</a:t>
            </a:r>
          </a:p>
          <a:p>
            <a:pPr marL="0" indent="0" algn="just">
              <a:buNone/>
            </a:pPr>
            <a:r>
              <a:rPr lang="ru-RU" sz="2400" dirty="0"/>
              <a:t>Учасники шукали, обговорювали і висловлювали свої ресурсні канали, згадували про підтримку дорогих і небайдужих серцю людей та набували впевненості у власних силах, за допомогою арттерапевтичних технік візуалізували стрес та взаємодію з ним, шукаючи методи його подолання</a:t>
            </a:r>
            <a:endParaRPr lang="uk-UA" sz="2400" b="1" i="1" dirty="0">
              <a:solidFill>
                <a:srgbClr val="00B050"/>
              </a:solidFill>
            </a:endParaRPr>
          </a:p>
        </p:txBody>
      </p:sp>
      <p:pic>
        <p:nvPicPr>
          <p:cNvPr id="3074" name="Picture 2" descr="C:\Users\Admin\Desktop\впо\воркшоп\1716886581_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91" y="3000375"/>
            <a:ext cx="4572000" cy="355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esktop\впо\воркшоп\1716886582_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100" y="3000374"/>
            <a:ext cx="3929691" cy="355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\Desktop\впо\воркшоп\1716886628_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790" y="3000375"/>
            <a:ext cx="4414209" cy="355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19084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Духовно-поетичний захід «Дорога додому» у поєднанні з психологічно ресурсною зустріччю «Мій дім»</a:t>
            </a:r>
            <a:endParaRPr lang="uk-UA" b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668130" y="1168400"/>
            <a:ext cx="9774570" cy="5448300"/>
          </a:xfrm>
        </p:spPr>
        <p:txBody>
          <a:bodyPr>
            <a:normAutofit fontScale="92500" lnSpcReduction="10000"/>
          </a:bodyPr>
          <a:lstStyle/>
          <a:p>
            <a:r>
              <a:rPr lang="uk-UA" dirty="0"/>
              <a:t>Протягом зустрічі читали вірші та частинки оповідань на тему «Дорога додому». Це було чудовою нагодою відзначити роль поетичного слова у культурі, особливо під час війни, адже поезія як форма літератури реагує на події однією з перших.</a:t>
            </a:r>
          </a:p>
          <a:p>
            <a:pPr fontAlgn="t"/>
            <a:r>
              <a:rPr lang="ru-RU" dirty="0"/>
              <a:t>Наш дім там, де наше серце, відчуває безпеку, мир, любов, спокій, захист, теплоту, турботу, прийняття!</a:t>
            </a:r>
          </a:p>
          <a:p>
            <a:pPr fontAlgn="t"/>
            <a:r>
              <a:rPr lang="ru-RU" dirty="0" err="1"/>
              <a:t>Обмінюючись</a:t>
            </a:r>
            <a:r>
              <a:rPr lang="ru-RU" dirty="0"/>
              <a:t> позитивною енергією та передаючи вогник Надії, без якого не можлива Віра у нашу Перемогу, учасники зустрічі відкрили свої серця, отримали цінні для кожного слова підтримки. Поринули у світ казки, а потім за допомогою метафор і кольорів створювали власний простір, у якому затишно і безпечно (використовуючи казкового персонажа-равлика, який носив свою хатинку з собою), а ще за допомогою медитативної техніки здійснили пошук власного «безпечного місця».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363102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A8D4-7C58-4C93-94C5-4869DABEB55A}" type="datetime1">
              <a:rPr lang="en-US" smtClean="0"/>
              <a:pPr/>
              <a:t>10/30/2026</a:t>
            </a:fld>
            <a:endParaRPr lang="en-US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/>
              <a:t>к.е.н., доцент Возьний К.З.</a:t>
            </a:r>
            <a:endParaRPr lang="en-US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90779-4C81-4824-BAA3-72BEDB3C884B}" type="slidenum">
              <a:rPr lang="en-US" smtClean="0"/>
              <a:pPr/>
              <a:t>50</a:t>
            </a:fld>
            <a:endParaRPr lang="en-US" dirty="0"/>
          </a:p>
        </p:txBody>
      </p:sp>
      <p:pic>
        <p:nvPicPr>
          <p:cNvPr id="4101" name="Picture 5" descr="C:\Users\Admin\Desktop\впо\ДУХОВНО-ПОЕТ ЗАХІД\1711028617_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300" y="177800"/>
            <a:ext cx="4394200" cy="439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Admin\Desktop\впо\ДУХОВНО-ПОЕТ ЗАХІД\1711028658_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2997200"/>
            <a:ext cx="3860800" cy="386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Admin\Desktop\впо\ДУХОВНО-ПОЕТ ЗАХІД\1711028622_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00" y="3314700"/>
            <a:ext cx="3543300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Admin\Desktop\впо\ДУХОВНО-ПОЕТ ЗАХІД\1711028599_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2552700"/>
            <a:ext cx="4305300" cy="43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Admin\Desktop\впо\ДУХОВНО-ПОЕТ ЗАХІД\1711028606_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900" y="177800"/>
            <a:ext cx="4394200" cy="439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583251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33795" name="Picture 3" descr="C:\Users\Admin\Desktop\2\339305393_6083317415084802_2452514426034073878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986" y="2772419"/>
            <a:ext cx="6659015" cy="4085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6" name="Picture 4" descr="C:\Users\Admin\Desktop\2\339166536_240818415120743_4713858740673641925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39" y="5970"/>
            <a:ext cx="8307955" cy="3448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7" name="Picture 5" descr="C:\Users\Admin\Desktop\2\339329749_612691467376158_5899893933926614187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3454637"/>
            <a:ext cx="5532987" cy="3403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8" name="Picture 6" descr="C:\Users\Admin\Desktop\2\339333992_579134667511716_6563884586296359924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2781" y="5971"/>
            <a:ext cx="4909219" cy="3009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12122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Майстер-клас із виготовлення ляльки-мотанки.</a:t>
            </a:r>
          </a:p>
        </p:txBody>
      </p:sp>
      <p:pic>
        <p:nvPicPr>
          <p:cNvPr id="1027" name="Picture 3" descr="C:\Users\Admin\Desktop\впо\ляльки мотанки\450548420_491001280174215_7266216498647004859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23004"/>
            <a:ext cx="4254500" cy="3793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впо\ляльки мотанки\450543352_491001296840880_365669374296327423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346" y="3060700"/>
            <a:ext cx="4258654" cy="379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\Desktop\впо\ляльки мотанки\450762295_491001343507542_4729558362244099281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499" y="2641600"/>
            <a:ext cx="4386841" cy="391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впо\ляльки мотанки\450644773_491001260174217_1069910846769827906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807085"/>
            <a:ext cx="4114800" cy="366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19120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306" y="3293322"/>
            <a:ext cx="4688958" cy="3516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3241" y="3226867"/>
            <a:ext cx="4536559" cy="3402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363" y="122381"/>
            <a:ext cx="5060901" cy="3476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935" y="106604"/>
            <a:ext cx="4621619" cy="3466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599810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8D0D6D3E-D7F9-4591-9CA9-DDF4DB1F7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9670FC-4B38-EE05-B2B5-ED2D724F2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2700" y="1076332"/>
            <a:ext cx="4613300" cy="3163224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3000" b="1" i="1" dirty="0" err="1">
                <a:latin typeface="Calibri"/>
                <a:cs typeface="Calibri"/>
              </a:rPr>
              <a:t>Апсайклінг</a:t>
            </a:r>
            <a:r>
              <a:rPr lang="en-US" sz="3000" b="1" i="1" dirty="0">
                <a:latin typeface="Calibri"/>
                <a:cs typeface="Calibri"/>
              </a:rPr>
              <a:t>- </a:t>
            </a:r>
            <a:r>
              <a:rPr lang="en-US" sz="3000" b="1" i="1" dirty="0" err="1">
                <a:latin typeface="Calibri"/>
                <a:cs typeface="Calibri"/>
              </a:rPr>
              <a:t>художнє</a:t>
            </a:r>
            <a:r>
              <a:rPr lang="en-US" sz="3000" b="1" i="1" dirty="0">
                <a:latin typeface="Calibri"/>
                <a:cs typeface="Calibri"/>
              </a:rPr>
              <a:t> </a:t>
            </a:r>
            <a:r>
              <a:rPr lang="en-US" sz="3000" b="1" i="1" dirty="0" err="1">
                <a:latin typeface="Calibri"/>
                <a:cs typeface="Calibri"/>
              </a:rPr>
              <a:t>творче</a:t>
            </a:r>
            <a:r>
              <a:rPr lang="en-US" sz="3000" b="1" i="1" dirty="0">
                <a:latin typeface="Calibri"/>
                <a:cs typeface="Calibri"/>
              </a:rPr>
              <a:t> </a:t>
            </a:r>
            <a:r>
              <a:rPr lang="en-US" sz="3000" b="1" i="1" dirty="0" err="1">
                <a:latin typeface="Calibri"/>
                <a:cs typeface="Calibri"/>
              </a:rPr>
              <a:t>перетворення</a:t>
            </a:r>
            <a:r>
              <a:rPr lang="en-US" sz="3000" b="1" i="1" dirty="0">
                <a:latin typeface="Calibri"/>
                <a:cs typeface="Calibri"/>
              </a:rPr>
              <a:t> </a:t>
            </a:r>
            <a:r>
              <a:rPr lang="en-US" sz="3000" b="1" i="1" dirty="0" err="1">
                <a:latin typeface="Calibri"/>
                <a:cs typeface="Calibri"/>
              </a:rPr>
              <a:t>старих</a:t>
            </a:r>
            <a:r>
              <a:rPr lang="en-US" sz="3000" b="1" i="1" dirty="0">
                <a:latin typeface="Calibri"/>
                <a:cs typeface="Calibri"/>
              </a:rPr>
              <a:t> </a:t>
            </a:r>
            <a:r>
              <a:rPr lang="en-US" sz="3000" b="1" i="1" dirty="0" err="1">
                <a:latin typeface="Calibri"/>
                <a:cs typeface="Calibri"/>
              </a:rPr>
              <a:t>речей</a:t>
            </a:r>
            <a:r>
              <a:rPr lang="en-US" sz="3000" b="1" i="1" dirty="0">
                <a:latin typeface="Calibri"/>
                <a:cs typeface="Calibri"/>
              </a:rPr>
              <a:t>, </a:t>
            </a:r>
            <a:r>
              <a:rPr lang="en-US" sz="3000" b="1" i="1" dirty="0" err="1">
                <a:latin typeface="Calibri"/>
                <a:cs typeface="Calibri"/>
              </a:rPr>
              <a:t>мотлоху</a:t>
            </a:r>
            <a:r>
              <a:rPr lang="en-US" sz="3000" b="1" i="1" dirty="0">
                <a:latin typeface="Calibri"/>
                <a:cs typeface="Calibri"/>
              </a:rPr>
              <a:t> в </a:t>
            </a:r>
            <a:r>
              <a:rPr lang="en-US" sz="3000" b="1" i="1" dirty="0" err="1">
                <a:latin typeface="Calibri"/>
                <a:cs typeface="Calibri"/>
              </a:rPr>
              <a:t>новий</a:t>
            </a:r>
            <a:r>
              <a:rPr lang="en-US" sz="3000" b="1" i="1" dirty="0">
                <a:latin typeface="Calibri"/>
                <a:cs typeface="Calibri"/>
              </a:rPr>
              <a:t> </a:t>
            </a:r>
            <a:r>
              <a:rPr lang="en-US" sz="3000" b="1" i="1" dirty="0" err="1">
                <a:latin typeface="Calibri"/>
                <a:cs typeface="Calibri"/>
              </a:rPr>
              <a:t>вид</a:t>
            </a:r>
            <a:r>
              <a:rPr lang="en-US" sz="3000" b="1" i="1" dirty="0">
                <a:latin typeface="Calibri"/>
                <a:cs typeface="Calibri"/>
              </a:rPr>
              <a:t> </a:t>
            </a:r>
            <a:r>
              <a:rPr lang="en-US" sz="3000" b="1" i="1" dirty="0" err="1">
                <a:latin typeface="Calibri"/>
                <a:cs typeface="Calibri"/>
              </a:rPr>
              <a:t>якості</a:t>
            </a:r>
            <a:r>
              <a:rPr lang="en-US" sz="3000" b="1" i="1" dirty="0">
                <a:latin typeface="Calibri"/>
                <a:cs typeface="Calibri"/>
              </a:rPr>
              <a:t> </a:t>
            </a:r>
            <a:r>
              <a:rPr lang="en-US" sz="3000" b="1" i="1" dirty="0" err="1">
                <a:latin typeface="Calibri"/>
                <a:cs typeface="Calibri"/>
              </a:rPr>
              <a:t>предмета</a:t>
            </a:r>
            <a:r>
              <a:rPr lang="en-US" sz="3000" b="1" i="1" dirty="0">
                <a:latin typeface="Calibri"/>
                <a:cs typeface="Calibri"/>
              </a:rPr>
              <a:t>, </a:t>
            </a:r>
            <a:r>
              <a:rPr lang="en-US" sz="3000" b="1" i="1" dirty="0" err="1">
                <a:latin typeface="Calibri"/>
                <a:cs typeface="Calibri"/>
              </a:rPr>
              <a:t>цінність</a:t>
            </a:r>
            <a:r>
              <a:rPr lang="en-US" sz="3000" b="1" i="1" dirty="0">
                <a:latin typeface="Calibri"/>
                <a:cs typeface="Calibri"/>
              </a:rPr>
              <a:t> </a:t>
            </a:r>
            <a:r>
              <a:rPr lang="en-US" sz="3000" b="1" i="1" dirty="0" err="1">
                <a:latin typeface="Calibri"/>
                <a:cs typeface="Calibri"/>
              </a:rPr>
              <a:t>якого</a:t>
            </a:r>
            <a:r>
              <a:rPr lang="en-US" sz="3000" b="1" i="1" dirty="0">
                <a:latin typeface="Calibri"/>
                <a:cs typeface="Calibri"/>
              </a:rPr>
              <a:t> </a:t>
            </a:r>
            <a:r>
              <a:rPr lang="en-US" sz="3000" b="1" i="1" dirty="0" err="1">
                <a:latin typeface="Calibri"/>
                <a:cs typeface="Calibri"/>
              </a:rPr>
              <a:t>може</a:t>
            </a:r>
            <a:r>
              <a:rPr lang="en-US" sz="3000" b="1" i="1" dirty="0">
                <a:latin typeface="Calibri"/>
                <a:cs typeface="Calibri"/>
              </a:rPr>
              <a:t> </a:t>
            </a:r>
            <a:r>
              <a:rPr lang="en-US" sz="3000" b="1" i="1" dirty="0" err="1">
                <a:latin typeface="Calibri"/>
                <a:cs typeface="Calibri"/>
              </a:rPr>
              <a:t>перевищувати</a:t>
            </a:r>
            <a:r>
              <a:rPr lang="en-US" sz="3000" b="1" i="1" dirty="0">
                <a:latin typeface="Calibri"/>
                <a:cs typeface="Calibri"/>
              </a:rPr>
              <a:t> </a:t>
            </a:r>
            <a:r>
              <a:rPr lang="en-US" sz="3000" b="1" i="1" dirty="0" err="1">
                <a:latin typeface="Calibri"/>
                <a:cs typeface="Calibri"/>
              </a:rPr>
              <a:t>вихідний</a:t>
            </a:r>
            <a:r>
              <a:rPr lang="en-US" sz="3000" b="1" i="1" dirty="0">
                <a:latin typeface="Calibri"/>
                <a:cs typeface="Calibri"/>
              </a:rPr>
              <a:t> </a:t>
            </a:r>
            <a:r>
              <a:rPr lang="en-US" sz="3000" b="1" i="1" dirty="0" err="1">
                <a:latin typeface="Calibri"/>
                <a:cs typeface="Calibri"/>
              </a:rPr>
              <a:t>продукт</a:t>
            </a:r>
            <a:r>
              <a:rPr lang="en-US" sz="3000" b="1" i="1" dirty="0">
                <a:latin typeface="Calibri"/>
                <a:cs typeface="Calibri"/>
              </a:rPr>
              <a:t>.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7265AC8-6B22-98B2-A072-06061C0CEE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87772" y="4410385"/>
            <a:ext cx="4408228" cy="1192815"/>
          </a:xfrm>
        </p:spPr>
        <p:txBody>
          <a:bodyPr vert="horz" lIns="91440" tIns="45720" rIns="91440" bIns="45720" rtlCol="0" anchor="b">
            <a:noAutofit/>
          </a:bodyPr>
          <a:lstStyle/>
          <a:p>
            <a:pPr marL="0" indent="0">
              <a:buNone/>
            </a:pPr>
            <a:r>
              <a:rPr lang="en-US" sz="2400" i="1" dirty="0" err="1">
                <a:solidFill>
                  <a:schemeClr val="accent1">
                    <a:lumMod val="50000"/>
                  </a:schemeClr>
                </a:solidFill>
              </a:rPr>
              <a:t>Апсайклінг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</a:rPr>
              <a:t>- </a:t>
            </a:r>
            <a:r>
              <a:rPr lang="en-US" sz="2400" i="1" dirty="0" err="1">
                <a:solidFill>
                  <a:schemeClr val="accent1">
                    <a:lumMod val="50000"/>
                  </a:schemeClr>
                </a:solidFill>
              </a:rPr>
              <a:t>це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accent1">
                    <a:lumMod val="50000"/>
                  </a:schemeClr>
                </a:solidFill>
              </a:rPr>
              <a:t>перетворення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accent1">
                    <a:lumMod val="50000"/>
                  </a:schemeClr>
                </a:solidFill>
              </a:rPr>
              <a:t>відходів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en-US" sz="2400" i="1" dirty="0" err="1">
                <a:solidFill>
                  <a:schemeClr val="accent1">
                    <a:lumMod val="50000"/>
                  </a:schemeClr>
                </a:solidFill>
              </a:rPr>
              <a:t>сміття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</a:rPr>
              <a:t>) в </a:t>
            </a:r>
            <a:r>
              <a:rPr lang="en-US" sz="2400" i="1" dirty="0" err="1">
                <a:solidFill>
                  <a:schemeClr val="accent1">
                    <a:lumMod val="50000"/>
                  </a:schemeClr>
                </a:solidFill>
              </a:rPr>
              <a:t>предмети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accent1">
                    <a:lumMod val="50000"/>
                  </a:schemeClr>
                </a:solidFill>
              </a:rPr>
              <a:t>мистецтва,модні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accent1">
                    <a:lumMod val="50000"/>
                  </a:schemeClr>
                </a:solidFill>
              </a:rPr>
              <a:t>речі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en-US" sz="2400" i="1" dirty="0" err="1">
                <a:solidFill>
                  <a:schemeClr val="accent1">
                    <a:lumMod val="50000"/>
                  </a:schemeClr>
                </a:solidFill>
              </a:rPr>
              <a:t>предмети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accent1">
                    <a:lumMod val="50000"/>
                  </a:schemeClr>
                </a:solidFill>
              </a:rPr>
              <a:t>побуту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accent1">
                    <a:lumMod val="50000"/>
                  </a:schemeClr>
                </a:solidFill>
              </a:rPr>
              <a:t>тощо</a:t>
            </a:r>
            <a:endParaRPr lang="en-US" sz="2400" i="1" dirty="0">
              <a:solidFill>
                <a:schemeClr val="accent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23336" y="-3"/>
            <a:ext cx="4068664" cy="6858000"/>
          </a:xfrm>
          <a:prstGeom prst="rect">
            <a:avLst/>
          </a:prstGeom>
          <a:gradFill>
            <a:gsLst>
              <a:gs pos="26000">
                <a:srgbClr val="000000"/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23336" y="-3"/>
            <a:ext cx="3611463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6000"/>
                </a:schemeClr>
              </a:gs>
              <a:gs pos="100000">
                <a:srgbClr val="000000">
                  <a:alpha val="5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230721" y="-107390"/>
            <a:ext cx="3853890" cy="4068665"/>
          </a:xfrm>
          <a:prstGeom prst="rect">
            <a:avLst/>
          </a:prstGeom>
          <a:gradFill>
            <a:gsLst>
              <a:gs pos="0">
                <a:srgbClr val="000000">
                  <a:alpha val="34000"/>
                </a:srgbClr>
              </a:gs>
              <a:gs pos="96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Місце для вмісту 5" descr="Зображення, що містить домашня рослина, стіна, вазон, рослина&#10;&#10;Опис створено автоматично">
            <a:extLst>
              <a:ext uri="{FF2B5EF4-FFF2-40B4-BE49-F238E27FC236}">
                <a16:creationId xmlns:a16="http://schemas.microsoft.com/office/drawing/2014/main" id="{4E47072A-BC34-79E6-3831-133206AEB2D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-3" b="-3"/>
          <a:stretch/>
        </p:blipFill>
        <p:spPr>
          <a:xfrm>
            <a:off x="6096000" y="1012536"/>
            <a:ext cx="4756162" cy="4756162"/>
          </a:xfrm>
          <a:custGeom>
            <a:avLst/>
            <a:gdLst/>
            <a:ahLst/>
            <a:cxnLst/>
            <a:rect l="l" t="t" r="r" b="b"/>
            <a:pathLst>
              <a:path w="5031136" h="5031136">
                <a:moveTo>
                  <a:pt x="2515568" y="0"/>
                </a:moveTo>
                <a:cubicBezTo>
                  <a:pt x="3904878" y="0"/>
                  <a:pt x="5031136" y="1126258"/>
                  <a:pt x="5031136" y="2515568"/>
                </a:cubicBezTo>
                <a:cubicBezTo>
                  <a:pt x="5031136" y="3904878"/>
                  <a:pt x="3904878" y="5031136"/>
                  <a:pt x="2515568" y="5031136"/>
                </a:cubicBezTo>
                <a:cubicBezTo>
                  <a:pt x="1126258" y="5031136"/>
                  <a:pt x="0" y="3904878"/>
                  <a:pt x="0" y="2515568"/>
                </a:cubicBezTo>
                <a:cubicBezTo>
                  <a:pt x="0" y="1126258"/>
                  <a:pt x="1126258" y="0"/>
                  <a:pt x="251556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115747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3F59054-3394-4D87-8BD0-A28DCD47F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Рисунок 5" descr="Зображення, що містить дерево, просто неба, трава, дитячий майданчик&#10;&#10;Опис створено автоматично">
            <a:extLst>
              <a:ext uri="{FF2B5EF4-FFF2-40B4-BE49-F238E27FC236}">
                <a16:creationId xmlns:a16="http://schemas.microsoft.com/office/drawing/2014/main" id="{D0910881-D8B9-F5FE-6F6C-8A8472EDA4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477"/>
          <a:stretch/>
        </p:blipFill>
        <p:spPr>
          <a:xfrm>
            <a:off x="7381653" y="10"/>
            <a:ext cx="4810347" cy="6857990"/>
          </a:xfrm>
          <a:custGeom>
            <a:avLst/>
            <a:gdLst/>
            <a:ahLst/>
            <a:cxnLst/>
            <a:rect l="l" t="t" r="r" b="b"/>
            <a:pathLst>
              <a:path w="4817171" h="6858000">
                <a:moveTo>
                  <a:pt x="22751" y="0"/>
                </a:moveTo>
                <a:lnTo>
                  <a:pt x="4817171" y="0"/>
                </a:lnTo>
                <a:lnTo>
                  <a:pt x="4817171" y="6858000"/>
                </a:lnTo>
                <a:lnTo>
                  <a:pt x="0" y="6858000"/>
                </a:lnTo>
                <a:lnTo>
                  <a:pt x="6679" y="6845555"/>
                </a:lnTo>
                <a:cubicBezTo>
                  <a:pt x="496584" y="5886487"/>
                  <a:pt x="786702" y="4695963"/>
                  <a:pt x="786702" y="3406233"/>
                </a:cubicBezTo>
                <a:cubicBezTo>
                  <a:pt x="786702" y="2215714"/>
                  <a:pt x="539501" y="1109724"/>
                  <a:pt x="116147" y="192283"/>
                </a:cubicBezTo>
                <a:close/>
              </a:path>
            </a:pathLst>
          </a:custGeom>
        </p:spPr>
      </p:pic>
      <p:pic>
        <p:nvPicPr>
          <p:cNvPr id="7" name="Рисунок 6" descr="Зображення, що містить земля, покришка, просто неба, лежання&#10;&#10;Опис створено автоматично">
            <a:extLst>
              <a:ext uri="{FF2B5EF4-FFF2-40B4-BE49-F238E27FC236}">
                <a16:creationId xmlns:a16="http://schemas.microsoft.com/office/drawing/2014/main" id="{F21F7483-2891-212B-BC3E-EEFCA41598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667" r="-2" b="34680"/>
          <a:stretch/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5" name="Місце для вмісту 4" descr="Зображення, що містить стіна, у приміщенні, вінок&#10;&#10;Опис створено автоматично">
            <a:extLst>
              <a:ext uri="{FF2B5EF4-FFF2-40B4-BE49-F238E27FC236}">
                <a16:creationId xmlns:a16="http://schemas.microsoft.com/office/drawing/2014/main" id="{E7E307DC-7BF2-F18F-0282-1BD88B160B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t="26200" r="-3" b="27700"/>
          <a:stretch/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2FE0ABA9-CAF1-4816-837D-5F28AAA08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BC8B9C14-70F0-4F42-85FF-0DD3D5A58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1B6CEE-1E98-674A-DCFB-60F395DB7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013" y="685800"/>
            <a:ext cx="2829294" cy="44177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2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Апсайклінг не потребує шаблонів, твій проєкт- твоя фантазія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685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04165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  <a:p>
            <a:endParaRPr lang="uk-UA" dirty="0"/>
          </a:p>
          <a:p>
            <a:endParaRPr lang="uk-UA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159" y="430615"/>
            <a:ext cx="7506584" cy="562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102507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Майстер-клас з </a:t>
            </a:r>
            <a:r>
              <a:rPr lang="uk-UA" dirty="0" err="1"/>
              <a:t>апсайклінгу</a:t>
            </a:r>
            <a:r>
              <a:rPr lang="uk-UA" dirty="0"/>
              <a:t> в бібліотеці: мистецтво, екологія та вдячність</a:t>
            </a:r>
            <a:br>
              <a:rPr lang="uk-UA" dirty="0"/>
            </a:br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A8D4-7C58-4C93-94C5-4869DABEB55A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509" y="986588"/>
            <a:ext cx="4109788" cy="308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 descr="https://library.wunu.edu.ua/wp-content/uploads/2025/05/500090196_716117617662579_5931960723339136310_n-300x2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033" y="3563314"/>
            <a:ext cx="4392914" cy="329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509" y="3198144"/>
            <a:ext cx="4854524" cy="3659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300" y="421105"/>
            <a:ext cx="4997700" cy="37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 descr="https://library.wunu.edu.ua/wp-content/uploads/2025/05/500541513_716103004330707_7512716307906478044_n-300x22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295" y="1279860"/>
            <a:ext cx="3186363" cy="238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34554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117" y="3670255"/>
            <a:ext cx="4238553" cy="3187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2091" y="140874"/>
            <a:ext cx="4227094" cy="317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117" y="0"/>
            <a:ext cx="5494089" cy="4120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4368" y="2931443"/>
            <a:ext cx="4963444" cy="3739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673717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049" y="204537"/>
            <a:ext cx="4304299" cy="3467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28765" y="2697329"/>
            <a:ext cx="4998708" cy="4026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689" y="204537"/>
            <a:ext cx="4691076" cy="3798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689" y="3213769"/>
            <a:ext cx="4335186" cy="3510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17081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/>
              <a:t>Майстер-клас  </a:t>
            </a:r>
            <a:r>
              <a:rPr lang="uk-UA" dirty="0"/>
              <a:t>із виготовлення  </a:t>
            </a:r>
            <a:r>
              <a:rPr lang="uk-UA" dirty="0" err="1"/>
              <a:t>ляльки-мотанки</a:t>
            </a:r>
            <a:r>
              <a:rPr lang="uk-UA" dirty="0"/>
              <a:t>, як образ берегині, що зберігає силу роду та дух народу.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A8D4-7C58-4C93-94C5-4869DABEB55A}" type="datetime1">
              <a:rPr lang="en-US" smtClean="0"/>
              <a:pPr/>
              <a:t>10/30/2026</a:t>
            </a:fld>
            <a:endParaRPr lang="en-US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018" y="905975"/>
            <a:ext cx="3619500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461" y="4199367"/>
            <a:ext cx="2126452" cy="2622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461" y="905975"/>
            <a:ext cx="2853288" cy="3566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812" y="1395663"/>
            <a:ext cx="3890188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729" y="3730110"/>
            <a:ext cx="2506578" cy="3091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916179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Акція «Голуб миру»</a:t>
            </a:r>
          </a:p>
        </p:txBody>
      </p:sp>
      <p:pic>
        <p:nvPicPr>
          <p:cNvPr id="40966" name="Picture 6" descr="C:\Users\Admin\Desktop\2\376809256_321213993819612_5972831176934508484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3998"/>
            <a:ext cx="8340323" cy="328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4" name="Picture 4" descr="C:\Users\Admin\Desktop\2\376792529_321213907152954_7814043189514675438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504" y="734008"/>
            <a:ext cx="7872487" cy="322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3" name="Picture 3" descr="C:\Users\Admin\Desktop\2\376716671_321213810486297_9106149201475057373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5809" y="3743097"/>
            <a:ext cx="6536191" cy="311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24815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A8D4-7C58-4C93-94C5-4869DABEB55A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90779-4C81-4824-BAA3-72BEDB3C884B}" type="slidenum">
              <a:rPr lang="en-US" smtClean="0"/>
              <a:pPr/>
              <a:t>62</a:t>
            </a:fld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962" y="3270335"/>
            <a:ext cx="4774229" cy="3587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950" y="226344"/>
            <a:ext cx="6115050" cy="458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 descr="На зображенні може бути: навчання і текст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041" y="0"/>
            <a:ext cx="5003548" cy="3752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933" y="4537944"/>
            <a:ext cx="2888623" cy="2163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30" y="3627523"/>
            <a:ext cx="4307303" cy="3230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923108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2\269872071_4686733091391971_9085335091729566238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35" y="0"/>
            <a:ext cx="6857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2\307982302_5480407488691190_6732984998717718826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562" y="0"/>
            <a:ext cx="9119660" cy="5129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\Desktop\2\308836256_170803802193966_6092200928998305118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054" y="2758008"/>
            <a:ext cx="6431361" cy="4099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41871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b="1" dirty="0"/>
              <a:t>Благодійні акції на підтримку ЗСУ</a:t>
            </a:r>
            <a:endParaRPr lang="ru-RU" b="1" dirty="0"/>
          </a:p>
        </p:txBody>
      </p:sp>
      <p:pic>
        <p:nvPicPr>
          <p:cNvPr id="79874" name="Picture 2" descr="C:\Users\ADMIN\Desktop\1695624323_img_20230924_121624_resized_20230925_09032271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33467" y="1285861"/>
            <a:ext cx="9239315" cy="51971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5440498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0261" y="385919"/>
            <a:ext cx="9331960" cy="889427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900" dirty="0"/>
              <a:t>Літній </a:t>
            </a:r>
            <a:r>
              <a:rPr lang="uk-UA" sz="4900" dirty="0" err="1"/>
              <a:t>бібліотабір</a:t>
            </a:r>
            <a:r>
              <a:rPr lang="uk-UA" sz="4900" dirty="0"/>
              <a:t> "Без </a:t>
            </a:r>
            <a:r>
              <a:rPr lang="uk-UA" sz="4900" dirty="0" err="1"/>
              <a:t>ґаджетів</a:t>
            </a:r>
            <a:r>
              <a:rPr lang="uk-UA" sz="4900" dirty="0"/>
              <a:t>" </a:t>
            </a:r>
            <a:br>
              <a:rPr lang="uk-UA" dirty="0"/>
            </a:b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96253" y="1347537"/>
            <a:ext cx="11899232" cy="468028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uk-UA" dirty="0"/>
              <a:t>Літом діти віком від 6-ти до 12-ти років провели  захопливі канікули інтелектуально та </a:t>
            </a:r>
            <a:r>
              <a:rPr lang="uk-UA" dirty="0" err="1"/>
              <a:t>пізнавально</a:t>
            </a:r>
            <a:r>
              <a:rPr lang="uk-UA" dirty="0"/>
              <a:t>, із користю та задоволенням.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uk-UA" dirty="0"/>
              <a:t>Кожного дня їх чекали неймовірні емоції та  враження, нові знання, ігри та веселі пригоди! </a:t>
            </a:r>
          </a:p>
        </p:txBody>
      </p:sp>
      <p:sp>
        <p:nvSpPr>
          <p:cNvPr id="7" name="Місце для тексту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074" name="Picture 2" descr="C:\Users\Admin\Desktop\табір фото\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2" y="3255294"/>
            <a:ext cx="3767304" cy="2938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табір фото\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0253" y="2894347"/>
            <a:ext cx="2625057" cy="3281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esktop\табір фото\1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421" y="3193962"/>
            <a:ext cx="3798841" cy="3015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780359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00789" y="1323475"/>
            <a:ext cx="11694695" cy="435596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uk-UA" dirty="0"/>
              <a:t>Програма канікул дала можливість кожній дитині стати впевненішою у собі, навчатися взаємодіяти в команді, розкривати свій творчий потенціал, набути лідерських навичок, знайти нових друзів.</a:t>
            </a:r>
          </a:p>
        </p:txBody>
      </p:sp>
      <p:sp>
        <p:nvSpPr>
          <p:cNvPr id="7" name="Місце для тексту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098" name="Picture 2" descr="C:\Users\Admin\Desktop\табір фото\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381" y="2611814"/>
            <a:ext cx="4779265" cy="358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табір фото\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77" y="2731754"/>
            <a:ext cx="4264010" cy="3464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47617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Admin\Desktop\табір фото\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15" y="3308683"/>
            <a:ext cx="3482390" cy="292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Кожен</a:t>
            </a:r>
            <a:r>
              <a:rPr lang="ru-RU" dirty="0"/>
              <a:t> день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особливим</a:t>
            </a:r>
            <a:r>
              <a:rPr lang="ru-RU" dirty="0"/>
              <a:t>, </a:t>
            </a:r>
            <a:r>
              <a:rPr lang="ru-RU" dirty="0" err="1"/>
              <a:t>цікавим</a:t>
            </a:r>
            <a:r>
              <a:rPr lang="ru-RU" dirty="0"/>
              <a:t> та </a:t>
            </a:r>
            <a:r>
              <a:rPr lang="ru-RU" dirty="0" err="1"/>
              <a:t>насиченим</a:t>
            </a:r>
            <a:r>
              <a:rPr lang="ru-RU" dirty="0"/>
              <a:t>.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1027" name="Picture 3" descr="C:\Users\Admin\Desktop\табір фото\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3" y="1371600"/>
            <a:ext cx="4150895" cy="311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\Desktop\табір фото\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403" y="3308683"/>
            <a:ext cx="3961021" cy="2970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\Desktop\табір фото\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962" y="1214740"/>
            <a:ext cx="3794990" cy="3178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Admin\Desktop\табір фото\1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24" y="1242974"/>
            <a:ext cx="2674029" cy="200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табір фото\1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119" y="2928185"/>
            <a:ext cx="4367881" cy="329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640677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4660" y="385919"/>
            <a:ext cx="9331960" cy="1021775"/>
          </a:xfrm>
        </p:spPr>
        <p:txBody>
          <a:bodyPr>
            <a:noAutofit/>
          </a:bodyPr>
          <a:lstStyle/>
          <a:p>
            <a:pPr algn="ctr"/>
            <a:r>
              <a:rPr lang="uk-UA" sz="2800" dirty="0"/>
              <a:t>Зустріч з Захисником Василем Скочило, який кожному дав можливість одягнути бронежилет і відчути себе воїном.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90336" y="1383633"/>
            <a:ext cx="10463463" cy="4295808"/>
          </a:xfrm>
        </p:spPr>
        <p:txBody>
          <a:bodyPr/>
          <a:lstStyle/>
          <a:p>
            <a:pPr marL="0" indent="0">
              <a:buNone/>
            </a:pPr>
            <a:r>
              <a:rPr lang="uk-UA" dirty="0"/>
              <a:t>У знак подяки діти подарували свої малюнки Захиснику.</a:t>
            </a:r>
          </a:p>
        </p:txBody>
      </p:sp>
      <p:sp>
        <p:nvSpPr>
          <p:cNvPr id="7" name="Місце для тексту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122" name="Picture 2" descr="C:\Users\Admin\Desktop\табір фото\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65813"/>
            <a:ext cx="4758175" cy="3584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табір фото\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240" y="1772068"/>
            <a:ext cx="4310760" cy="3233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dmin\Desktop\табір фото\1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175" y="3944105"/>
            <a:ext cx="3183467" cy="238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Admin\Desktop\табір фото\2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663" y="1772068"/>
            <a:ext cx="2896049" cy="2172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435472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Місце для тексту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363" y="1780673"/>
            <a:ext cx="2576762" cy="3435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052" y="2297027"/>
            <a:ext cx="5186948" cy="3890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0" y="1822505"/>
            <a:ext cx="1747252" cy="2329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283" y="1738841"/>
            <a:ext cx="3217779" cy="2413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963" y="3624843"/>
            <a:ext cx="2979824" cy="2234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976755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Місце для тексту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2050" name="Picture 2" descr="C:\Users\Admin\Desktop\табір фото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216" y="2028082"/>
            <a:ext cx="4752783" cy="3785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табір фото\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136" y="1955339"/>
            <a:ext cx="4301081" cy="4301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esktop\табір фото\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46" y="2543971"/>
            <a:ext cx="2969960" cy="371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табір фото\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46" y="1317108"/>
            <a:ext cx="3541050" cy="2466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\Desktop\табір фото\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860" y="1364527"/>
            <a:ext cx="3145183" cy="235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69572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99672"/>
            <a:ext cx="4085046" cy="4578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337" y="2514599"/>
            <a:ext cx="4400884" cy="330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046" y="1371599"/>
            <a:ext cx="4112125" cy="3084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789" y="3995150"/>
            <a:ext cx="2531980" cy="1898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400698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err="1"/>
              <a:t>Урамках</a:t>
            </a:r>
            <a:r>
              <a:rPr lang="uk-UA" dirty="0"/>
              <a:t> </a:t>
            </a:r>
            <a:r>
              <a:rPr lang="uk-UA" dirty="0" err="1"/>
              <a:t>проєкту</a:t>
            </a:r>
            <a:r>
              <a:rPr lang="uk-UA" dirty="0"/>
              <a:t> «Дегустація книги» зустріч з дитячою письменницею Валентиною </a:t>
            </a:r>
            <a:r>
              <a:rPr lang="uk-UA" dirty="0" err="1"/>
              <a:t>Семеняк</a:t>
            </a:r>
            <a:endParaRPr lang="uk-UA" dirty="0"/>
          </a:p>
        </p:txBody>
      </p:sp>
      <p:sp>
        <p:nvSpPr>
          <p:cNvPr id="7" name="Місце для тексту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831" y="2303878"/>
            <a:ext cx="6372454" cy="385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959" y="1343524"/>
            <a:ext cx="4668251" cy="4668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3" y="1343524"/>
            <a:ext cx="2634916" cy="2634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021" y="1343523"/>
            <a:ext cx="2895599" cy="2895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61731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5400" dirty="0" err="1"/>
              <a:t>Боді-арт</a:t>
            </a:r>
            <a:endParaRPr lang="uk-UA" sz="54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20278-0C3D-4E02-A765-1806E7F24CD6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к.е.н., доцент Возьний К.З.</a:t>
            </a:r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Місце для тексту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8195" name="Picture 3" descr="C:\Users\Admin\Desktop\табір фото\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762" y="1371596"/>
            <a:ext cx="3706395" cy="2792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Admin\Desktop\табір фото\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867" y="1371596"/>
            <a:ext cx="4365301" cy="3289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Admin\Desktop\табір фото\3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556" y="3993895"/>
            <a:ext cx="3103452" cy="2338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Admin\Desktop\табір фото\3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051" y="1416921"/>
            <a:ext cx="3767706" cy="2838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Admin\Desktop\табір фото\3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5761" y="1597109"/>
            <a:ext cx="2942247" cy="2216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Users\Admin\Desktop\табір фото\3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512" y="4255783"/>
            <a:ext cx="3103452" cy="2338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C:\Users\Admin\Desktop\табір фото\3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09756"/>
            <a:ext cx="3695414" cy="2784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 descr="C:\Users\Admin\Desktop\табір фото\33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537" y="4255783"/>
            <a:ext cx="3113595" cy="2346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82866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Демонстрація талантів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Місце для тексту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90" y="1816769"/>
            <a:ext cx="5331324" cy="3998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514" y="1816769"/>
            <a:ext cx="5324644" cy="3993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987821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12059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91915"/>
            <a:ext cx="4748464" cy="3561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3536" y="2683042"/>
            <a:ext cx="4748464" cy="3561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356" y="1961147"/>
            <a:ext cx="3272589" cy="409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90678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04" y="1440781"/>
            <a:ext cx="5799221" cy="4349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325" y="1592184"/>
            <a:ext cx="5866055" cy="4399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81075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4500"/>
            <a:ext cx="6081297" cy="4560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074" y="1672388"/>
            <a:ext cx="6067926" cy="4550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098309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780295" cy="1695543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Лабораторія хімічного аналізу та дослідження навколишнього середовища, де провели аналіз якості овочів та фруктів на вміст нітратів, проводили експерименти «Магічний вулкан» та «Злиття </a:t>
            </a:r>
            <a:r>
              <a:rPr lang="uk-UA" dirty="0">
                <a:solidFill>
                  <a:srgbClr val="002060"/>
                </a:solidFill>
              </a:rPr>
              <a:t>кольорів</a:t>
            </a:r>
            <a:r>
              <a:rPr lang="uk-UA" dirty="0"/>
              <a:t>», </a:t>
            </a:r>
          </a:p>
        </p:txBody>
      </p:sp>
      <p:pic>
        <p:nvPicPr>
          <p:cNvPr id="7170" name="Picture 2" descr="C:\Users\Admin\Desktop\табір фото\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2737917"/>
            <a:ext cx="4572000" cy="408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Admin\Desktop\табір фото\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252" y="2418760"/>
            <a:ext cx="4174958" cy="373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Admin\Desktop\табір фото\5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1611" y="2081463"/>
            <a:ext cx="3272589" cy="292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Admin\Desktop\табір фото\5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411" y="4284444"/>
            <a:ext cx="2823262" cy="2523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Admin\Desktop\табір фото\5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630" y="4898963"/>
            <a:ext cx="2113635" cy="189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Admin\Desktop\табір фото\5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98121"/>
            <a:ext cx="2177777" cy="194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57389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Майстер-клас з приготування вареників для Захисників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734" y="1909846"/>
            <a:ext cx="5139266" cy="385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664" y="2677027"/>
            <a:ext cx="4530306" cy="3397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71111"/>
            <a:ext cx="3471527" cy="2603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5506"/>
            <a:ext cx="3577390" cy="2683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116" y="1210366"/>
            <a:ext cx="3214854" cy="2260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788912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653" y="1445448"/>
            <a:ext cx="6391194" cy="4795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кутник 7"/>
          <p:cNvSpPr/>
          <p:nvPr/>
        </p:nvSpPr>
        <p:spPr>
          <a:xfrm>
            <a:off x="75699" y="2086354"/>
            <a:ext cx="6079457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uk-UA" sz="3200" dirty="0">
                <a:latin typeface="Times New Roman" pitchFamily="18" charset="0"/>
                <a:ea typeface="+mj-ea"/>
                <a:cs typeface="Times New Roman" pitchFamily="18" charset="0"/>
              </a:rPr>
              <a:t>Бібліотека у співпраці з активними студентами здатна заявити про себе як про місце проведення інтелектуального дозвілля, залучення молоді до читання.</a:t>
            </a:r>
            <a:br>
              <a:rPr lang="ru-RU" sz="3200" dirty="0"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uk-UA" sz="3200" dirty="0">
              <a:latin typeface="Times New Roman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9142944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8206"/>
            <a:ext cx="7071293" cy="3729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67465"/>
            <a:ext cx="5739064" cy="2690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  <a:p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9064" y="3203058"/>
            <a:ext cx="6452936" cy="3629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452" y="1465367"/>
            <a:ext cx="4232800" cy="2391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384763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668130" y="348915"/>
            <a:ext cx="9774570" cy="608797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3600" dirty="0"/>
              <a:t>Основним завданням проведених </a:t>
            </a:r>
            <a:r>
              <a:rPr lang="uk-UA" sz="3600" dirty="0" err="1"/>
              <a:t>екозаходів</a:t>
            </a:r>
            <a:r>
              <a:rPr lang="uk-UA" sz="3600" dirty="0"/>
              <a:t> є підвищення свідомості молоді щодо гармонічного існування людини з природою, продовження формування екологічної культури, розширення поняття студентів про довкілля і прищеплення бажання бути у своєму довкіллі турботливим господарем. </a:t>
            </a:r>
            <a:r>
              <a:rPr lang="ru-RU" sz="3600" dirty="0"/>
              <a:t>Тому так </a:t>
            </a:r>
            <a:r>
              <a:rPr lang="ru-RU" sz="3600" dirty="0" err="1"/>
              <a:t>важливо</a:t>
            </a:r>
            <a:r>
              <a:rPr lang="ru-RU" sz="3600" dirty="0"/>
              <a:t> </a:t>
            </a:r>
            <a:r>
              <a:rPr lang="ru-RU" sz="3600" dirty="0" err="1"/>
              <a:t>поширювати</a:t>
            </a:r>
            <a:r>
              <a:rPr lang="ru-RU" sz="3600" dirty="0"/>
              <a:t> </a:t>
            </a:r>
            <a:r>
              <a:rPr lang="ru-RU" sz="3600" dirty="0" err="1"/>
              <a:t>екологічну</a:t>
            </a:r>
            <a:r>
              <a:rPr lang="ru-RU" sz="3600" dirty="0"/>
              <a:t> </a:t>
            </a:r>
            <a:r>
              <a:rPr lang="ru-RU" sz="3600" dirty="0" err="1"/>
              <a:t>освіту</a:t>
            </a:r>
            <a:r>
              <a:rPr lang="ru-RU" sz="3600" dirty="0"/>
              <a:t> та </a:t>
            </a:r>
            <a:r>
              <a:rPr lang="ru-RU" sz="3600" dirty="0" err="1"/>
              <a:t>свідоме</a:t>
            </a:r>
            <a:r>
              <a:rPr lang="ru-RU" sz="3600" dirty="0"/>
              <a:t> </a:t>
            </a:r>
            <a:r>
              <a:rPr lang="ru-RU" sz="3600" dirty="0" err="1"/>
              <a:t>ставлення</a:t>
            </a:r>
            <a:r>
              <a:rPr lang="ru-RU" sz="3600" dirty="0"/>
              <a:t> до </a:t>
            </a:r>
            <a:r>
              <a:rPr lang="ru-RU" sz="3600" dirty="0" err="1"/>
              <a:t>довкілля</a:t>
            </a:r>
            <a:r>
              <a:rPr lang="uk-UA" sz="3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453246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uk-UA" sz="4000" dirty="0"/>
          </a:p>
          <a:p>
            <a:pPr marL="0" indent="0" algn="ctr">
              <a:buNone/>
            </a:pPr>
            <a:endParaRPr lang="uk-UA" sz="4000" dirty="0"/>
          </a:p>
          <a:p>
            <a:pPr marL="0" indent="0" algn="ctr">
              <a:buNone/>
            </a:pPr>
            <a:r>
              <a:rPr lang="uk-UA" sz="4000" dirty="0"/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4217509957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3422</TotalTime>
  <Words>1452</Words>
  <Application>Microsoft Office PowerPoint</Application>
  <PresentationFormat>Широкоэкранный</PresentationFormat>
  <Paragraphs>136</Paragraphs>
  <Slides>83</Slides>
  <Notes>10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83</vt:i4>
      </vt:variant>
    </vt:vector>
  </HeadingPairs>
  <TitlesOfParts>
    <vt:vector size="89" baseType="lpstr">
      <vt:lpstr>Arial</vt:lpstr>
      <vt:lpstr>Calibri</vt:lpstr>
      <vt:lpstr>Times New Roman</vt:lpstr>
      <vt:lpstr>Wingdings</vt:lpstr>
      <vt:lpstr>2_Custom Design</vt:lpstr>
      <vt:lpstr>Custom Design</vt:lpstr>
      <vt:lpstr> Green Library:  сучасні форми екопросвіти  у бібліотеці ім. Л. Каніщенка ЗУНУ  </vt:lpstr>
      <vt:lpstr>Презентация PowerPoint</vt:lpstr>
      <vt:lpstr> Активно проводиться комплекс просвітницьких заходів  із збереження та відтворення сприятливого для життя навколишнього природного  середовища, шляхом екологічного виховання молоді, пропаганди відповідних знань серед відвідувачів. Основна мета екозаходів у рамках проєкту  – виховання дбайливого ставлення до природи, формування активної природоохоронної позиції свідомих громадян.   </vt:lpstr>
      <vt:lpstr>Створення екологічного простору</vt:lpstr>
      <vt:lpstr>       Проєкт здійснюється за такими напрямами: Сортування сміття. Облаштовано куток з контейнерами для збору елементів живлення та пластикових кришок, які здаються на утилізацію та переробку; Інформування користувачів. На інформаційній дошці подано матеріали про довкілля і його збереження.  </vt:lpstr>
      <vt:lpstr>Екодизайн Меблі в читальних залах виготовлені з натурального дерева</vt:lpstr>
      <vt:lpstr>Комфорт і затишок створює велика кількість красивих вазонів</vt:lpstr>
      <vt:lpstr>Друге життя списаної книги  Стіни читальних залів прикрашають сучасні   декорації</vt:lpstr>
      <vt:lpstr>Особливо красивим та практичним елементом декору є настінній книжковий  годинник</vt:lpstr>
      <vt:lpstr>Комфорту фойє надають «Арка знань»  та «Розумне крісло»  (виготовлені з натурального дерева та списаної літератури)</vt:lpstr>
      <vt:lpstr> «Чорна дошка» з деревини служить фотозоною для відвідувачів бібліотеки</vt:lpstr>
      <vt:lpstr>Простір бібліотеки оздоблений різноманітними декораціями зі списаних книг</vt:lpstr>
      <vt:lpstr>У 2016 році бібліотека відмовилась від паперових каталогів і перейшла на обслуговування користувачів електронним катологом</vt:lpstr>
      <vt:lpstr>Усе це краса по бібліотечному!</vt:lpstr>
      <vt:lpstr>Засідання екологічної академії ЗУНУ</vt:lpstr>
      <vt:lpstr>Богдан Ропотілов, власник групи компаній Life Biochem, та Марія Лобода, заступник директора з науки Life Biochem і старший науковий співробітник Інституту мікробіології і вірусології ім. Д. К. Заболотного НАН України провели лекцію.</vt:lpstr>
      <vt:lpstr>Презентация PowerPoint</vt:lpstr>
      <vt:lpstr>Екологічний тренінг “В гармонії з довкіллям жити”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0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Еко вікторина для студентської молоді та старшого покоління (ВПО) “Об’єднання поколінь заради збереження природи” </vt:lpstr>
      <vt:lpstr>Презентация PowerPoint</vt:lpstr>
      <vt:lpstr>Презентация PowerPoint</vt:lpstr>
      <vt:lpstr>ПРОВЕДЕННЯ Майстер-класів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Майстер-класи із виготовлення композиції з квітів  для ВПО у бібліотеці ім. Л. Каніщенка</vt:lpstr>
      <vt:lpstr>Майстер-клас з наповнення еко-мішечка цілющими травами для ВПО у бібліотеці ім. Л. Каніщенка</vt:lpstr>
      <vt:lpstr>Презентация PowerPoint</vt:lpstr>
      <vt:lpstr>Майстер-клас із виготовлення композиції з квітів  для ВПО у бібліотеці ім. Л. Каніщенка</vt:lpstr>
      <vt:lpstr>Презентация PowerPoint</vt:lpstr>
      <vt:lpstr>Духовно-поетичний захід «Дорога додому» у поєднанні з психологічно ресурсною зустріччю «Мій дім»</vt:lpstr>
      <vt:lpstr>Презентация PowerPoint</vt:lpstr>
      <vt:lpstr>Презентация PowerPoint</vt:lpstr>
      <vt:lpstr>Майстер-клас із виготовлення ляльки-мотанки.</vt:lpstr>
      <vt:lpstr>Презентация PowerPoint</vt:lpstr>
      <vt:lpstr>Апсайклінг- художнє творче перетворення старих речей, мотлоху в новий вид якості предмета, цінність якого може перевищувати вихідний продукт.</vt:lpstr>
      <vt:lpstr>Апсайклінг не потребує шаблонів, твій проєкт- твоя фантазія</vt:lpstr>
      <vt:lpstr>Презентация PowerPoint</vt:lpstr>
      <vt:lpstr>Майстер-клас з апсайклінгу в бібліотеці: мистецтво, екологія та вдячність </vt:lpstr>
      <vt:lpstr>Презентация PowerPoint</vt:lpstr>
      <vt:lpstr>Презентация PowerPoint</vt:lpstr>
      <vt:lpstr>Майстер-клас  із виготовлення  ляльки-мотанки, як образ берегині, що зберігає силу роду та дух народу.</vt:lpstr>
      <vt:lpstr>Акція «Голуб миру»</vt:lpstr>
      <vt:lpstr>Презентация PowerPoint</vt:lpstr>
      <vt:lpstr>Презентация PowerPoint</vt:lpstr>
      <vt:lpstr>Благодійні акції на підтримку ЗСУ</vt:lpstr>
      <vt:lpstr>Літній бібліотабір "Без ґаджетів"  </vt:lpstr>
      <vt:lpstr>Презентация PowerPoint</vt:lpstr>
      <vt:lpstr>Кожен день був особливим, цікавим та насиченим.</vt:lpstr>
      <vt:lpstr>Зустріч з Захисником Василем Скочило, який кожному дав можливість одягнути бронежилет і відчути себе воїном.</vt:lpstr>
      <vt:lpstr>Презентация PowerPoint</vt:lpstr>
      <vt:lpstr>Презентация PowerPoint</vt:lpstr>
      <vt:lpstr>Презентация PowerPoint</vt:lpstr>
      <vt:lpstr>Урамках проєкту «Дегустація книги» зустріч з дитячою письменницею Валентиною Семеняк</vt:lpstr>
      <vt:lpstr>Боді-арт</vt:lpstr>
      <vt:lpstr>Демонстрація талантів</vt:lpstr>
      <vt:lpstr>Презентация PowerPoint</vt:lpstr>
      <vt:lpstr>Презентация PowerPoint</vt:lpstr>
      <vt:lpstr>Презентация PowerPoint</vt:lpstr>
      <vt:lpstr>Лабораторія хімічного аналізу та дослідження навколишнього середовища, де провели аналіз якості овочів та фруктів на вміст нітратів, проводили експерименти «Магічний вулкан» та «Злиття кольорів», </vt:lpstr>
      <vt:lpstr>Майстер-клас з приготування вареників для Захисників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Вебінар на тему: «Вікіпедія і Бібліотека: можливості і партнерство на межі»</dc:title>
  <dc:creator>Tania Tania</dc:creator>
  <cp:lastModifiedBy>ADMIN</cp:lastModifiedBy>
  <cp:revision>335</cp:revision>
  <dcterms:created xsi:type="dcterms:W3CDTF">2024-02-04T22:39:47Z</dcterms:created>
  <dcterms:modified xsi:type="dcterms:W3CDTF">2026-10-30T07:23:45Z</dcterms:modified>
</cp:coreProperties>
</file>