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99" r:id="rId2"/>
    <p:sldMasterId id="2147483713" r:id="rId3"/>
  </p:sldMasterIdLst>
  <p:notesMasterIdLst>
    <p:notesMasterId r:id="rId17"/>
  </p:notesMasterIdLst>
  <p:handoutMasterIdLst>
    <p:handoutMasterId r:id="rId18"/>
  </p:handoutMasterIdLst>
  <p:sldIdLst>
    <p:sldId id="259" r:id="rId4"/>
    <p:sldId id="394" r:id="rId5"/>
    <p:sldId id="290" r:id="rId6"/>
    <p:sldId id="427" r:id="rId7"/>
    <p:sldId id="401" r:id="rId8"/>
    <p:sldId id="425" r:id="rId9"/>
    <p:sldId id="424" r:id="rId10"/>
    <p:sldId id="428" r:id="rId11"/>
    <p:sldId id="429" r:id="rId12"/>
    <p:sldId id="430" r:id="rId13"/>
    <p:sldId id="414" r:id="rId14"/>
    <p:sldId id="426" r:id="rId15"/>
    <p:sldId id="42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6E6E6"/>
    <a:srgbClr val="002060"/>
    <a:srgbClr val="FFFFFF"/>
    <a:srgbClr val="7F86AF"/>
    <a:srgbClr val="293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76842" autoAdjust="0"/>
  </p:normalViewPr>
  <p:slideViewPr>
    <p:cSldViewPr snapToGrid="0">
      <p:cViewPr varScale="1">
        <p:scale>
          <a:sx n="88" d="100"/>
          <a:sy n="88" d="100"/>
        </p:scale>
        <p:origin x="1284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784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1F3602-6752-41CF-A641-8B9DD3758429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uk-UA"/>
        </a:p>
      </dgm:t>
    </dgm:pt>
    <dgm:pt modelId="{A7467423-2B2B-4AD3-8629-5D7FD8A3E95C}">
      <dgm:prSet custT="1"/>
      <dgm:spPr/>
      <dgm:t>
        <a:bodyPr/>
        <a:lstStyle/>
        <a:p>
          <a:pPr algn="r" rtl="0"/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ru-RU" sz="2800" b="1" i="1" dirty="0" err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Академічна</a:t>
          </a:r>
          <a:r>
            <a: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 err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доброчесність</a:t>
          </a:r>
          <a:r>
            <a: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це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не “не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використовувати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ШІ, а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використати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ШІ так,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щоб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навіть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ШІ не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здогадався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що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це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був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він</a:t>
          </a:r>
          <a:r>
            <a:rPr lang="uk-UA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r>
            <a: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r" rtl="0"/>
          <a:r>
            <a:rPr lang="ru-RU" sz="2200" i="1" dirty="0"/>
            <a:t>Жарт ШІ </a:t>
          </a:r>
          <a:endParaRPr lang="uk-UA" sz="2200" b="0" i="1" dirty="0"/>
        </a:p>
      </dgm:t>
    </dgm:pt>
    <dgm:pt modelId="{53204467-9014-41C4-A523-1602DA00BCCF}" type="parTrans" cxnId="{399DF598-4AF1-47F1-8E83-187BEF3F0E82}">
      <dgm:prSet/>
      <dgm:spPr/>
      <dgm:t>
        <a:bodyPr/>
        <a:lstStyle/>
        <a:p>
          <a:endParaRPr lang="uk-UA"/>
        </a:p>
      </dgm:t>
    </dgm:pt>
    <dgm:pt modelId="{AEB312A3-9CE8-4FB7-88DC-CCB18B63E6EA}" type="sibTrans" cxnId="{399DF598-4AF1-47F1-8E83-187BEF3F0E82}">
      <dgm:prSet/>
      <dgm:spPr/>
      <dgm:t>
        <a:bodyPr/>
        <a:lstStyle/>
        <a:p>
          <a:endParaRPr lang="uk-UA"/>
        </a:p>
      </dgm:t>
    </dgm:pt>
    <dgm:pt modelId="{E63AEA1C-B1AE-4F2D-A44B-8737C5575FCA}" type="pres">
      <dgm:prSet presAssocID="{2E1F3602-6752-41CF-A641-8B9DD3758429}" presName="linear" presStyleCnt="0">
        <dgm:presLayoutVars>
          <dgm:animLvl val="lvl"/>
          <dgm:resizeHandles val="exact"/>
        </dgm:presLayoutVars>
      </dgm:prSet>
      <dgm:spPr/>
    </dgm:pt>
    <dgm:pt modelId="{6EE2FB7A-F331-4D4A-9A1B-1D2437C1D7C3}" type="pres">
      <dgm:prSet presAssocID="{A7467423-2B2B-4AD3-8629-5D7FD8A3E95C}" presName="parentText" presStyleLbl="node1" presStyleIdx="0" presStyleCnt="1" custScaleY="601029" custLinFactNeighborX="-1" custLinFactNeighborY="41148">
        <dgm:presLayoutVars>
          <dgm:chMax val="0"/>
          <dgm:bulletEnabled val="1"/>
        </dgm:presLayoutVars>
      </dgm:prSet>
      <dgm:spPr/>
    </dgm:pt>
  </dgm:ptLst>
  <dgm:cxnLst>
    <dgm:cxn modelId="{58E2A94C-46B1-4A7C-964C-B19ABD610F71}" type="presOf" srcId="{A7467423-2B2B-4AD3-8629-5D7FD8A3E95C}" destId="{6EE2FB7A-F331-4D4A-9A1B-1D2437C1D7C3}" srcOrd="0" destOrd="0" presId="urn:microsoft.com/office/officeart/2005/8/layout/vList2"/>
    <dgm:cxn modelId="{399DF598-4AF1-47F1-8E83-187BEF3F0E82}" srcId="{2E1F3602-6752-41CF-A641-8B9DD3758429}" destId="{A7467423-2B2B-4AD3-8629-5D7FD8A3E95C}" srcOrd="0" destOrd="0" parTransId="{53204467-9014-41C4-A523-1602DA00BCCF}" sibTransId="{AEB312A3-9CE8-4FB7-88DC-CCB18B63E6EA}"/>
    <dgm:cxn modelId="{8E137CBC-0416-4B3A-B069-D6A50561A1A7}" type="presOf" srcId="{2E1F3602-6752-41CF-A641-8B9DD3758429}" destId="{E63AEA1C-B1AE-4F2D-A44B-8737C5575FCA}" srcOrd="0" destOrd="0" presId="urn:microsoft.com/office/officeart/2005/8/layout/vList2"/>
    <dgm:cxn modelId="{3C7C7E1C-8404-4FEA-9251-91B1EA6502DB}" type="presParOf" srcId="{E63AEA1C-B1AE-4F2D-A44B-8737C5575FCA}" destId="{6EE2FB7A-F331-4D4A-9A1B-1D2437C1D7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E2FB7A-F331-4D4A-9A1B-1D2437C1D7C3}">
      <dsp:nvSpPr>
        <dsp:cNvPr id="0" name=""/>
        <dsp:cNvSpPr/>
      </dsp:nvSpPr>
      <dsp:spPr>
        <a:xfrm>
          <a:off x="0" y="348775"/>
          <a:ext cx="7920806" cy="252906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ru-RU" sz="2800" b="1" i="1" kern="1200" dirty="0" err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Академічна</a:t>
          </a:r>
          <a:r>
            <a:rPr lang="ru-RU" sz="2800" b="1" i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 err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доброчесність</a:t>
          </a:r>
          <a:r>
            <a:rPr lang="ru-RU" sz="2800" b="1" i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це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не “не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використовувати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ШІ, а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використати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ШІ так,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щоб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навіть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ШІ не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здогадався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що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це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був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він</a:t>
          </a:r>
          <a:r>
            <a:rPr lang="uk-UA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r>
            <a:rPr lang="ru-RU" sz="2800" b="1" i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en-US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i="1" kern="1200" dirty="0"/>
            <a:t>Жарт ШІ </a:t>
          </a:r>
          <a:endParaRPr lang="uk-UA" sz="2200" b="0" i="1" kern="1200" dirty="0"/>
        </a:p>
      </dsp:txBody>
      <dsp:txXfrm>
        <a:off x="123459" y="472234"/>
        <a:ext cx="7673888" cy="2282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684B9-4DE3-4371-BAA5-499AEF9A8F06}" type="datetime1">
              <a:rPr lang="en-US" smtClean="0"/>
              <a:t>2/12/2026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E9CA1-18C5-475B-BAF1-5ADFE01930AD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404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13C10-B261-45E6-9603-DCBAE11C9753}" type="datetime1">
              <a:rPr lang="en-US" smtClean="0"/>
              <a:t>2/12/2026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10B11-9E4E-4AE4-A6A8-C83365ED574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2034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>
            <a:extLst>
              <a:ext uri="{FF2B5EF4-FFF2-40B4-BE49-F238E27FC236}">
                <a16:creationId xmlns:a16="http://schemas.microsoft.com/office/drawing/2014/main" id="{E32C9B72-BCDA-B23D-A179-CA9209485E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9DE7CB9-AEBF-A9A3-5157-C83604B03C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uk-UA" dirty="0"/>
              <a:t>А ще - </a:t>
            </a:r>
            <a:r>
              <a:rPr lang="en-US" dirty="0"/>
              <a:t>If you can’t beat them, join them.</a:t>
            </a:r>
            <a:r>
              <a:rPr lang="uk-UA" dirty="0"/>
              <a:t> </a:t>
            </a:r>
            <a:r>
              <a:rPr lang="ru-RU" dirty="0" err="1"/>
              <a:t>Якщо</a:t>
            </a:r>
            <a:r>
              <a:rPr lang="ru-RU" dirty="0"/>
              <a:t> не </a:t>
            </a:r>
            <a:r>
              <a:rPr lang="ru-RU" dirty="0" err="1"/>
              <a:t>можеш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перемогти</a:t>
            </a:r>
            <a:r>
              <a:rPr lang="ru-RU" dirty="0"/>
              <a:t>, </a:t>
            </a:r>
            <a:r>
              <a:rPr lang="ru-RU" dirty="0" err="1"/>
              <a:t>приєднуйся</a:t>
            </a:r>
            <a:r>
              <a:rPr lang="ru-RU" dirty="0"/>
              <a:t> до них.</a:t>
            </a:r>
            <a:endParaRPr lang="uk-UA" dirty="0"/>
          </a:p>
        </p:txBody>
      </p:sp>
      <p:sp>
        <p:nvSpPr>
          <p:cNvPr id="9220" name="Номер слайда 3">
            <a:extLst>
              <a:ext uri="{FF2B5EF4-FFF2-40B4-BE49-F238E27FC236}">
                <a16:creationId xmlns:a16="http://schemas.microsoft.com/office/drawing/2014/main" id="{4775E65F-A76A-EB40-850E-43B7B49BCA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3614EC-D1BA-4FD6-9E1B-63B47688D83F}" type="slidenum">
              <a:rPr kumimoji="0" lang="uk-UA" alt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uk-UA" altLang="uk-U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50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C45A7-0FAF-8C04-3029-D9FE0FA810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B86D2B3B-A5FF-A987-FDC8-1892FF42C3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C0EE338C-6693-C1BA-AE1D-E1931CA650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866A6F0-F917-C57E-0D6E-3681C476040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F513C10-B261-45E6-9603-DCBAE11C9753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AD7C356-7379-B81A-C91A-6CB2D66F357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5E3DA47-956C-12DB-9CEE-7EE73E2487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10B11-9E4E-4AE4-A6A8-C83365ED57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49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569FA-B1B1-C99F-8389-C1A74D222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742BC339-C0AD-EDA1-FD46-E2213380F2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B6A4F9C8-0E74-75CD-31FE-1E48E373F8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C7EF9C8-4180-1C57-EE43-D9676FC82AA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88C6D3F-171B-36D4-CC46-5A17437E47A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85B5138-37AA-8C6E-AC8E-44A6FC3B9A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15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FA58E-19AE-CCC0-EEF2-AD386FFD6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C7604208-CADA-C50A-8DB1-8A66A29703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DD122F6F-8F55-AD49-EDEB-12CE7A307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C8D11A8-7453-2E24-C0C6-CBA5DBF5D26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D9A6927-C1BE-0A17-D97C-83594AAEB13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7E2CD67-BFB5-E004-4638-8BF9AABA5D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364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5FFAB-A08B-623E-68C6-49D62D959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D400ACF0-C979-9E8C-5B43-107E6D9D70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54BC3A09-3A5D-F840-765B-4BD7D9AD45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4466555-F30B-4018-D59A-96AD2DE7EA0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44DC8A7-EBDF-FD91-FD43-8B86CB0DA18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BB5E66E-8ECB-B964-D95B-26AA003084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6139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B31C4-7A55-1D3C-228E-4149B1D96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353A8510-DBBE-7665-7AFB-B0383F591B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52381FD4-451A-7696-0526-BDC437136B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Недоброчесне використання ШІ – один з 13 видів порушення АД, (Ст. 18 Закону)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517E316-ADE7-24B8-30A2-7A96B85C290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E0E8F5A-959C-E2B7-2EA8-E575BC0372E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56C5A50-70AE-465F-28C4-9D2737455F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501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6E623-323D-7891-A6C9-864F3246B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8C32F7D2-C02B-0B7F-D364-4061CDB8AC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5E50D963-F6BF-4D25-F646-E126289616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7704734-61A8-4FC8-E701-D20C5A3D543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DC7B57A-6173-7443-0104-A8B5827CA00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6BF5673-5870-193D-EDAB-CF459B7B62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958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8DE12-D946-2554-3E69-A219B4E75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CC0C117E-725D-8E04-A57A-6ADE39A2C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E16FC0A4-E04C-4BB3-8BB0-CB90C8130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DEA672E-4D6B-EEFE-6680-C5B5FE92466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1BA64F2-6EA5-0621-43E0-2AB0755CE5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06598AC-A7C3-EDA1-ADCF-4B948911C7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024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6C885-1B67-6499-4E88-CB600B81C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D26D1C05-0C18-18D3-F736-8A5BCD8EC0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AB0B4C5F-19D7-5C30-DD9B-4F9BC63051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C790B2F-600E-DCCB-6805-0CE7D55AFAC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44B7893-B575-879C-14A3-E6B364BB37A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01C4088-F5A4-C202-9553-362615E2EA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1531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64231-2A5F-4C8E-328A-053EAFBED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4734CFBB-A813-138D-E0B8-BDB9440B04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4A86FC37-4899-4BDC-3D01-FBEBD3DAAB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98BC4E2-F70D-2425-20B5-60131800FA4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F5EDDF0-68D2-298A-6A95-8090D97CB61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AA97D95-40B4-61FD-C0EF-E80754DE48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9486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3ECC7-703E-5282-CC3C-03919033B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>
            <a:extLst>
              <a:ext uri="{FF2B5EF4-FFF2-40B4-BE49-F238E27FC236}">
                <a16:creationId xmlns:a16="http://schemas.microsoft.com/office/drawing/2014/main" id="{D89BDDD8-9A9E-CCFB-084F-E6D2E684AE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>
            <a:extLst>
              <a:ext uri="{FF2B5EF4-FFF2-40B4-BE49-F238E27FC236}">
                <a16:creationId xmlns:a16="http://schemas.microsoft.com/office/drawing/2014/main" id="{AAC46CFB-79E4-7023-0B50-B90FD1870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81C5580-2BD4-8FE2-6461-831BBEDCF72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513C10-B261-45E6-9603-DCBAE11C975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26A30B6-4D71-1FCF-5BA3-A030BF3971D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BBCB0B6-4945-D977-E71E-153A3153D8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F10B11-9E4E-4AE4-A6A8-C83365ED57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263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AEAEC-7FA6-41EF-A3C4-E200B9CB08C1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9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62F4-FC74-46A6-9B88-F743EAAB1F72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8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739898"/>
            <a:ext cx="2628900" cy="44370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739899"/>
            <a:ext cx="7734300" cy="44370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F4A2B-48A4-4220-99C0-CC6A6254D83D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82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38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0278-0C3D-4E02-A765-1806E7F24CD6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30261" y="5889307"/>
            <a:ext cx="10523537" cy="25717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dirty="0"/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228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sub</a:t>
            </a:r>
          </a:p>
          <a:p>
            <a:r>
              <a:rPr lang="en-US" dirty="0"/>
              <a:t>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BEC4-3AF6-4D3E-B7B9-B6C86E49918D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86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680" y="177800"/>
            <a:ext cx="10136520" cy="749300"/>
          </a:xfr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8130" y="1168400"/>
            <a:ext cx="9774570" cy="458684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A8D4-7C58-4C93-94C5-4869DABEB55A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377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0088" y="92890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0088" y="380862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C355C-DB41-48CD-A2C9-047C1F13878D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68430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2730" y="411720"/>
            <a:ext cx="9863470" cy="7558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98625"/>
            <a:ext cx="4800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0" y="1698625"/>
            <a:ext cx="4800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558C0-25DB-4C6A-9184-D14723FA3BD8}" type="datetime1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73460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55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5588" y="2505075"/>
            <a:ext cx="5157787" cy="326840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58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58000" y="2505075"/>
            <a:ext cx="5183188" cy="326840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C6245-0185-499A-B973-7194D491F9E0}" type="datetime1">
              <a:rPr lang="en-US" smtClean="0"/>
              <a:t>2/12/2026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11050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97745-DC07-4EF3-B153-DF733173D13A}" type="datetime1">
              <a:rPr lang="en-US" smtClean="0"/>
              <a:t>2/12/2026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75088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726BE-0D37-408E-A3B7-D1BF3321172F}" type="datetime1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5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3234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EFB315-55D7-4783-A4C5-1C06AE5C93AF}" type="datetime1">
              <a:rPr lang="en-US" smtClean="0"/>
              <a:t>2/12/2026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2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33910"/>
            <a:ext cx="37511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864135"/>
            <a:ext cx="58879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1934110"/>
            <a:ext cx="37511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3510A-3288-4CA9-8A3C-36352F2EC522}" type="datetime1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67988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1" y="227171"/>
            <a:ext cx="34304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19800" y="757396"/>
            <a:ext cx="538451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1" y="1827371"/>
            <a:ext cx="34304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641AA-64E7-457A-9348-992D31655462}" type="datetime1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92501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0E971-A2D7-43EE-BCA6-07CA590451D6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60818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21374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7048500" cy="521374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37959-E38D-416F-BCD0-96EB2FA0F337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1524000" y="6052185"/>
            <a:ext cx="10515600" cy="30416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uk-UA" dirty="0"/>
              <a:t>Джерело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890647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38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0278-0C3D-4E02-A765-1806E7F24CD6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4A37E-F533-4D8F-B767-49DD71954277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30261" y="5889307"/>
            <a:ext cx="10523537" cy="257175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dirty="0"/>
              <a:t>Джерело: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464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7435" y="620689"/>
            <a:ext cx="10363200" cy="1470025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7541" y="206084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135A4-9B14-FC51-DCBA-452D48B68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0EA31-D442-4695-B9BF-3C5623941026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E19E3B-AAC9-D8CA-83C8-D76D3A989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D643D9-6A42-2EEC-B5BC-2BDB81A6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479E4-0627-4C74-AB0D-F912AD4A7CE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89077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6A8323-20BD-0547-0BDF-6ED1AFBF6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3B96A-08F5-4954-8D57-E8999AD37D8A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6DC2E4-09C9-62C8-93FD-6E2AAA20E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5451ED-7E62-DACA-6D87-54B6FE159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DE82B-999E-4334-B074-4BD0D7790450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295919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21C84F-05EA-813F-BCCC-561C0926D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9FC28-7199-4AC2-9B88-E2DE70AC2D1D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65DF57-93E7-02EA-7392-C48D81CA0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0C7D90-12E3-0815-B3C8-42330F5D6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B4729-2E6D-4EDB-BBFE-F76B891549A6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3430374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80AA38B9-F874-371B-EAA8-F8FC2C617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08CA4-B610-4485-99A3-7E23C40F1589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5373AA4B-E3A5-81E6-9178-C7B332EC1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37583FA8-B5DC-8DF7-DB14-FC6354CA8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81AB5-0327-45A1-BCD6-CDAB1988455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168914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7740C671-257D-1069-8132-8D9866A4C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A3C13-380A-4A2D-960D-6F73534E03FA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A5B68212-8837-7569-0806-B3EF9527A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33B357EA-36BB-6C6F-93E5-B373DB319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4A45F-11DE-4B29-BFEF-7C5D658C0C2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87634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CF4-D50A-47B2-86ED-4776B143652F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809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95595E91-EBD6-2CF6-584E-749AD4544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A5507-E142-4133-89E1-A2DDA4E0B698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E06FEA73-5F11-378B-61DD-CAE129ACA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F26C0B10-DC41-C3B1-D907-9D3E1B019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36214-C83E-4C5A-BA10-EE23B41635D4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3583620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9AE8E6B8-FCA4-6C7F-7FBE-A03F96F9B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2A0BB-A931-4C50-B5BD-DCACA417B1CD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DD8D4610-0B7B-9658-CCA4-0C5E181F7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D010EAC2-F918-64BE-5CF5-D37615C45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486A-9FF5-498B-A13F-A0FE9B82DE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270765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DA879E7-124D-AF29-9A12-B8528697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14AC0-8550-4F4A-9685-C96512C3FC2C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6E072F37-5015-0E0F-8A6F-939A3BF7B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8AAD2E2D-89BA-1CA6-65F4-603655F2D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975FB-B369-438B-B0E5-2794BACA506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922354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6D658F2-56A5-0A31-4158-2F7EFBD6D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DAE2D-7F29-4581-B9A0-D090D05A3DF9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24919BAC-1158-13B8-454B-7055735E1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3EF35E00-B193-D1A8-4B50-302521D8E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B507C-FD07-4A96-B148-465AD0425342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8888490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50BBAC-354C-78E8-440B-176EFCAC3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C378C-DBDB-47AA-A68D-EC626DBEC4B6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D65263-AFBA-2437-C184-8AB8FA3E7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599967-4FC8-19C9-775F-97D104929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BB6-8D32-411A-9D8C-885EEA0F1E72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199039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E22BEB-B7EB-1F07-7BC0-4E6AC9B06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A7B3-53D4-4B41-ACD9-6FF93817996E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B2DE70-3D24-695C-111C-DCFF40625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C49F91-261D-F37F-7FA0-30B741BD4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2C79A-196E-42FF-9887-9126107C757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21578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1E29-397F-49BD-B447-605E2EE86E50}" type="datetime1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1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DDA74-AAE0-46BE-A030-8B4DA32B41AD}" type="datetime1">
              <a:rPr lang="en-US" smtClean="0"/>
              <a:t>2/12/2026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56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3155-9A5A-4B75-A006-35D15D0FD532}" type="datetime1">
              <a:rPr lang="en-US" smtClean="0"/>
              <a:t>2/12/2026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4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EB80-BEDD-46AC-A1EF-E1CF32E479DA}" type="datetime1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765300"/>
            <a:ext cx="3932237" cy="1085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65300"/>
            <a:ext cx="6172200" cy="4095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098800"/>
            <a:ext cx="3932237" cy="2770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EDB98-99C7-4F2D-9741-2F467B3BA623}" type="datetime1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6AE5-2A84-41B0-94D1-3398C6A372CD}" type="datetime1">
              <a:rPr lang="en-US" smtClean="0"/>
              <a:t>2/12/2026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0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6"/>
          <p:cNvSpPr/>
          <p:nvPr userDrawn="1"/>
        </p:nvSpPr>
        <p:spPr bwMode="auto">
          <a:xfrm>
            <a:off x="-4666" y="6319467"/>
            <a:ext cx="12176126" cy="53853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842" y="1733021"/>
            <a:ext cx="10515600" cy="819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012548"/>
            <a:ext cx="10515600" cy="3164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3E8BD7C-93EB-4C10-B105-FF43442C2382}" type="datetime1">
              <a:rPr lang="en-US" smtClean="0"/>
              <a:t>2/12/2026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8BFAA22-95AF-4477-B602-D8E5A1273D9E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Пирог 9"/>
          <p:cNvSpPr/>
          <p:nvPr userDrawn="1"/>
        </p:nvSpPr>
        <p:spPr bwMode="auto">
          <a:xfrm rot="5400000">
            <a:off x="-1972108" y="-2132541"/>
            <a:ext cx="3934884" cy="4271433"/>
          </a:xfrm>
          <a:prstGeom prst="pie">
            <a:avLst>
              <a:gd name="adj1" fmla="val 16177944"/>
              <a:gd name="adj2" fmla="val 7593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>
              <a:solidFill>
                <a:schemeClr val="tx1"/>
              </a:solidFill>
            </a:endParaRPr>
          </a:p>
        </p:txBody>
      </p:sp>
      <p:pic>
        <p:nvPicPr>
          <p:cNvPr id="8" name="Picture 2" descr="D:\Мої документи\Проект ТЕОРІЯ ХАОСУ\!!!!!!__Сезон 2\ЗУНУ 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818" y="0"/>
            <a:ext cx="3983567" cy="9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8"/>
          <p:cNvSpPr/>
          <p:nvPr userDrawn="1"/>
        </p:nvSpPr>
        <p:spPr bwMode="auto">
          <a:xfrm>
            <a:off x="57245" y="0"/>
            <a:ext cx="12215284" cy="105621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/>
          </a:p>
        </p:txBody>
      </p:sp>
      <p:pic>
        <p:nvPicPr>
          <p:cNvPr id="11" name="Picture 2" descr="D:\Мої документи\Проект ТЕОРІЯ ХАОСУ\!!!!!!__Сезон 2\ЗУНУ 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59" y="0"/>
            <a:ext cx="3983567" cy="9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14"/>
          <p:cNvSpPr/>
          <p:nvPr userDrawn="1"/>
        </p:nvSpPr>
        <p:spPr>
          <a:xfrm>
            <a:off x="57245" y="114300"/>
            <a:ext cx="1441451" cy="1439333"/>
          </a:xfrm>
          <a:prstGeom prst="ellipse">
            <a:avLst/>
          </a:prstGeom>
          <a:blipFill>
            <a:blip r:embed="rId15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75148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11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22000"/>
            <a:lum/>
          </a:blip>
          <a:srcRect/>
          <a:stretch>
            <a:fillRect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8280" y="225505"/>
            <a:ext cx="9863470" cy="755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3680" y="1403904"/>
            <a:ext cx="97745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718D-0A9F-4503-9FCD-24749A49E974}" type="datetime1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244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uk-UA"/>
              <a:t>к.е.н., доцент Возьний К.З.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6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90779-4C81-4824-BAA3-72BEDB3C884B}" type="slidenum">
              <a:rPr lang="en-US" smtClean="0"/>
              <a:t>‹№›</a:t>
            </a:fld>
            <a:endParaRPr lang="en-US"/>
          </a:p>
        </p:txBody>
      </p:sp>
      <p:sp>
        <p:nvSpPr>
          <p:cNvPr id="7" name="Прямоугольник 8"/>
          <p:cNvSpPr/>
          <p:nvPr userDrawn="1"/>
        </p:nvSpPr>
        <p:spPr bwMode="auto">
          <a:xfrm rot="16200000">
            <a:off x="-2590800" y="2848847"/>
            <a:ext cx="6858000" cy="116030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9" y="61754"/>
            <a:ext cx="1482061" cy="148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1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9A51AD50-B732-D369-82FA-389284F99EF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28C693E0-15C0-ABFA-43C6-91E3F9388A4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текста</a:t>
            </a:r>
          </a:p>
          <a:p>
            <a:pPr lvl="1"/>
            <a:r>
              <a:rPr lang="ru-RU" altLang="uk-UA"/>
              <a:t>Второй уровень</a:t>
            </a:r>
          </a:p>
          <a:p>
            <a:pPr lvl="2"/>
            <a:r>
              <a:rPr lang="ru-RU" altLang="uk-UA"/>
              <a:t>Третий уровень</a:t>
            </a:r>
          </a:p>
          <a:p>
            <a:pPr lvl="3"/>
            <a:r>
              <a:rPr lang="ru-RU" altLang="uk-UA"/>
              <a:t>Четвертый уровень</a:t>
            </a:r>
          </a:p>
          <a:p>
            <a:pPr lvl="4"/>
            <a:r>
              <a:rPr lang="ru-RU" altLang="uk-UA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28FF92-B6DD-B1AC-8422-9E19EC9C0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5388A3-A4D3-477C-935C-287159B91E1B}" type="datetime1">
              <a:rPr lang="ru-RU"/>
              <a:pPr>
                <a:defRPr/>
              </a:pPr>
              <a:t>12.02.2026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C6CE86-C54F-53ED-7720-1F0966914B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к.е.н., доцент Возьник К.З.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E37FDA-F3F4-F939-EFB9-F0CC110414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5BA4824-8080-4932-A99E-12CEEA38E8F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1" name="Прямоугольник 6">
            <a:extLst>
              <a:ext uri="{FF2B5EF4-FFF2-40B4-BE49-F238E27FC236}">
                <a16:creationId xmlns:a16="http://schemas.microsoft.com/office/drawing/2014/main" id="{C9C43065-EA70-6883-671B-6834A5B381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50875" y="6488114"/>
            <a:ext cx="320658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uk-UA" sz="1800">
                <a:latin typeface="Calibri" panose="020F0502020204030204" pitchFamily="34" charset="0"/>
                <a:hlinkClick r:id="rId14"/>
              </a:rPr>
              <a:t>http://presentation-creation.ru/</a:t>
            </a:r>
            <a:endParaRPr lang="en-US" altLang="uk-UA" sz="3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9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25" y="1608464"/>
            <a:ext cx="11344234" cy="2445744"/>
          </a:xfrm>
        </p:spPr>
        <p:txBody>
          <a:bodyPr>
            <a:normAutofit/>
          </a:bodyPr>
          <a:lstStyle/>
          <a:p>
            <a:pPr lvl="0" algn="ctr"/>
            <a:r>
              <a:rPr lang="uk-UA" sz="2800" dirty="0">
                <a:ea typeface="Calibri" panose="020F0502020204030204" pitchFamily="34" charset="0"/>
                <a:cs typeface="Times New Roman" panose="02020603050405020304" pitchFamily="18" charset="0"/>
              </a:rPr>
              <a:t>Доброчесність і використання ШІ в навчальному та освітньому процесах</a:t>
            </a:r>
            <a:br>
              <a:rPr lang="uk-UA" sz="2800"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uk-UA" sz="2800"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uk-UA" sz="280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800" i="1">
                <a:ea typeface="Calibri" panose="020F0502020204030204" pitchFamily="34" charset="0"/>
                <a:cs typeface="Times New Roman" panose="02020603050405020304" pitchFamily="18" charset="0"/>
              </a:rPr>
              <a:t>Тернопіль, 11 </a:t>
            </a:r>
            <a:r>
              <a:rPr lang="uk-UA" sz="2800" i="1" dirty="0">
                <a:ea typeface="Calibri" panose="020F0502020204030204" pitchFamily="34" charset="0"/>
                <a:cs typeface="Times New Roman" panose="02020603050405020304" pitchFamily="18" charset="0"/>
              </a:rPr>
              <a:t>лютого 2026 року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019" y="5089793"/>
            <a:ext cx="7437467" cy="811746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uk-UA" sz="2400" dirty="0"/>
              <a:t>Директор бібліотеки ім. Л. </a:t>
            </a:r>
            <a:r>
              <a:rPr lang="uk-UA" sz="2400" dirty="0" err="1"/>
              <a:t>Каніщенка</a:t>
            </a:r>
            <a:r>
              <a:rPr lang="uk-UA" sz="2400" dirty="0"/>
              <a:t> ЗУНУ,</a:t>
            </a:r>
          </a:p>
          <a:p>
            <a:pPr marL="0" lvl="0" indent="0" algn="ctr">
              <a:buNone/>
            </a:pPr>
            <a:r>
              <a:rPr lang="uk-UA" sz="2400" dirty="0" err="1"/>
              <a:t>к.е.н</a:t>
            </a:r>
            <a:r>
              <a:rPr lang="uk-UA" sz="2400" dirty="0"/>
              <a:t>., доцент Казимир </a:t>
            </a:r>
            <a:r>
              <a:rPr lang="uk-UA" sz="2400" dirty="0" err="1"/>
              <a:t>Возьний</a:t>
            </a:r>
            <a:endParaRPr lang="uk-UA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43CC-397D-44BF-ACC2-F5815E86F371}" type="datetime1">
              <a:rPr lang="en-US" smtClean="0"/>
              <a:t>2/12/2026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A22-95AF-4477-B602-D8E5A1273D9E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/>
              <a:t>к.е.н., доцент Возьний К.З.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32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83F67-6AE6-C926-BB2C-A692B191F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C91A4B3-9A8A-B896-070E-B6CA0E891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2228" y="1284513"/>
            <a:ext cx="10232571" cy="4293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ШІ в освітньому процесі та науковій діяльності ЗУНУ: основні тези</a:t>
            </a:r>
          </a:p>
          <a:p>
            <a:pPr algn="just"/>
            <a:r>
              <a:rPr lang="ru-RU" dirty="0" err="1">
                <a:latin typeface="+mj-lt"/>
              </a:rPr>
              <a:t>Редакції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наукових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журналів</a:t>
            </a:r>
            <a:r>
              <a:rPr lang="ru-RU" dirty="0">
                <a:latin typeface="+mj-lt"/>
              </a:rPr>
              <a:t> ЗУНУ </a:t>
            </a:r>
            <a:r>
              <a:rPr lang="ru-RU" dirty="0" err="1">
                <a:latin typeface="+mj-lt"/>
              </a:rPr>
              <a:t>самостійно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визначають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порогове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значення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структурної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частки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внеску</a:t>
            </a:r>
            <a:r>
              <a:rPr lang="ru-RU" dirty="0">
                <a:latin typeface="+mj-lt"/>
              </a:rPr>
              <a:t> ШІ в </a:t>
            </a:r>
            <a:r>
              <a:rPr lang="ru-RU" dirty="0" err="1">
                <a:latin typeface="+mj-lt"/>
              </a:rPr>
              <a:t>загальному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обсязі</a:t>
            </a:r>
            <a:r>
              <a:rPr lang="ru-RU" dirty="0">
                <a:latin typeface="+mj-lt"/>
              </a:rPr>
              <a:t> контенту </a:t>
            </a:r>
            <a:r>
              <a:rPr lang="ru-RU" dirty="0" err="1">
                <a:latin typeface="+mj-lt"/>
              </a:rPr>
              <a:t>авторів</a:t>
            </a:r>
            <a:r>
              <a:rPr lang="ru-RU" dirty="0">
                <a:latin typeface="+mj-lt"/>
              </a:rPr>
              <a:t> </a:t>
            </a:r>
            <a:r>
              <a:rPr lang="ru-RU" dirty="0" err="1">
                <a:latin typeface="+mj-lt"/>
              </a:rPr>
              <a:t>публікацій</a:t>
            </a:r>
            <a:r>
              <a:rPr lang="ru-RU" dirty="0">
                <a:latin typeface="+mj-lt"/>
              </a:rPr>
              <a:t> </a:t>
            </a:r>
            <a:r>
              <a:rPr lang="uk-UA" dirty="0">
                <a:latin typeface="+mj-lt"/>
                <a:cs typeface="Times New Roman" panose="02020603050405020304" pitchFamily="18" charset="0"/>
              </a:rPr>
              <a:t>(розділ 5 Політики). </a:t>
            </a:r>
          </a:p>
          <a:p>
            <a:pPr marL="0" indent="0" algn="just">
              <a:buNone/>
            </a:pPr>
            <a:endParaRPr lang="uk-UA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EB3F9C2-C768-150C-58ED-456AE2439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7E8E1D6-B43F-FE3B-2DEF-1CB99C2BD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D0CDFF-6C26-A6DB-D2C7-D799A8B0B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B1C3989A-E45F-F35B-76AC-651C9AEBFA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r>
              <a:rPr lang="uk-UA" dirty="0"/>
              <a:t>Джерело:</a:t>
            </a:r>
          </a:p>
        </p:txBody>
      </p:sp>
    </p:spTree>
    <p:extLst>
      <p:ext uri="{BB962C8B-B14F-4D97-AF65-F5344CB8AC3E}">
        <p14:creationId xmlns:p14="http://schemas.microsoft.com/office/powerpoint/2010/main" val="2315688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77C57-EDEA-87AC-62CA-2E1770B10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B15D6-0266-186C-E4EC-FAA49424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Декларація доброчесності: взірець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5070B-8524-2B4D-1755-D73BFE67F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C7854B-76E9-219A-84D0-5EEFD342A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1394B5-E869-B12C-F285-6E0379DBB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5DB7C0-05B5-9AC6-CC46-943DBA2B00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D1638F-F319-B58E-EA8E-7E40684D58D5}"/>
              </a:ext>
            </a:extLst>
          </p:cNvPr>
          <p:cNvSpPr txBox="1"/>
          <p:nvPr/>
        </p:nvSpPr>
        <p:spPr>
          <a:xfrm>
            <a:off x="1883229" y="1119810"/>
            <a:ext cx="9478510" cy="4608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uk-UA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Я, </a:t>
            </a:r>
            <a:r>
              <a:rPr lang="uk-UA" sz="22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Стельмащук</a:t>
            </a:r>
            <a:r>
              <a:rPr lang="uk-UA" sz="2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Микола Петрович, підтверджую той факт, що самостійно написав цю роботу (академічний текст) і не використовував жодних інших, окрім цитованих, джерел інформації. Дослівні словосполучення, вирази або фрази, що цитуються, позначаються як такі і оформлені належним чином; інші недослівні ремінісценції чи запозичення, що є в тексті цієї роботи (академічного тексту), містять актуальну інформацію щодо первинних джерел, що використані при створенні наведеного контенту. Робота у цій безпосередньо або змістовно аналогічній формі не була раніше опублікована чи оприлюднена. </a:t>
            </a:r>
            <a:endParaRPr lang="uk-UA" sz="2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434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AD73E-3FBF-1060-82AF-C2EB3C12F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2E959-1D71-9DBE-5728-39F67DAAF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Декларація доброчесності: взірець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C512-66C8-755F-56EC-71BA51CD5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54163B-A6DE-47F5-91F3-4CFA2FD515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5A68F-F95E-C9E9-BE01-D86E58E00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8EC3E9-B931-9733-2D9D-FF59B8213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D9FAC2-DACB-7D58-E0F8-F9B9311CF1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uk-UA" dirty="0"/>
              <a:t>Джерело: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D3F323-6E0B-F673-2D3F-FA1D6DCC9725}"/>
              </a:ext>
            </a:extLst>
          </p:cNvPr>
          <p:cNvSpPr txBox="1"/>
          <p:nvPr/>
        </p:nvSpPr>
        <p:spPr>
          <a:xfrm>
            <a:off x="1883229" y="1119810"/>
            <a:ext cx="9478510" cy="44579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написанні цієї роботи (академічного тексту) з метою покращення її читабельності, емпіричної аргументованості та мови написання мною була використана (</a:t>
            </a:r>
            <a:r>
              <a:rPr lang="uk-UA" sz="24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 ж не використовувалася жодна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sz="24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така-то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ШІ (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ChatGPT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Gemini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Claude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Anthropic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Microsoft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Copilot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Perplexity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 тощо). Частка згенерованого ШІ контенту, включеного до основного тексту моєї роботи (цього академічного тексту), складає </a:t>
            </a:r>
            <a:r>
              <a:rPr lang="uk-UA" sz="24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стільки-то відсотків</a:t>
            </a:r>
            <a:r>
              <a:rPr lang="uk-U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 загального її обсягу. </a:t>
            </a:r>
          </a:p>
          <a:p>
            <a:pPr algn="just">
              <a:lnSpc>
                <a:spcPct val="150000"/>
              </a:lnSpc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Усе зазначене вище засвідчую власноручним підписом. </a:t>
            </a:r>
          </a:p>
        </p:txBody>
      </p:sp>
    </p:spTree>
    <p:extLst>
      <p:ext uri="{BB962C8B-B14F-4D97-AF65-F5344CB8AC3E}">
        <p14:creationId xmlns:p14="http://schemas.microsoft.com/office/powerpoint/2010/main" val="2403320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141AD6-9EDC-6F35-1B06-741483DC8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B232404-5151-A99A-6D32-02A5DC277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4514"/>
            <a:ext cx="10515600" cy="401138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uk-UA" sz="4400" b="1" dirty="0">
              <a:solidFill>
                <a:srgbClr val="FF000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uk-UA" sz="4400" b="1" i="1" dirty="0">
                <a:solidFill>
                  <a:srgbClr val="FF0000"/>
                </a:solidFill>
              </a:rPr>
              <a:t>Дякую за співпрацю, критику і взаємодію </a:t>
            </a:r>
            <a:endParaRPr lang="uk-UA" sz="4400" i="1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AC35747-2E1A-8C01-B6FA-F6B759FD3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F8756BA-2FDF-0CBD-08F4-AF0E8BA1F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C247979-9E26-950A-DEB6-A754CBF20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5AF35B9B-116D-0D57-A5BB-63DEB9CAC2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5679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6CDF0D02-C261-1773-C270-E43F759B0E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8714019"/>
              </p:ext>
            </p:extLst>
          </p:nvPr>
        </p:nvGraphicFramePr>
        <p:xfrm>
          <a:off x="2279650" y="1196752"/>
          <a:ext cx="7920806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1F90705-F231-A74D-CD4A-0602C306F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670900" y="6597650"/>
            <a:ext cx="3059112" cy="260350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к.е.н., доцент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Возьний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К.З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7DDF1-DB5F-38C4-F38C-177F31A62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E7183-519D-9841-8D96-37AF6A9B4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altLang="uk-UA" sz="4400" b="1" dirty="0"/>
              <a:t>Основні домінанти епохи ШІ:</a:t>
            </a:r>
            <a:endParaRPr lang="en-US" sz="4400" b="1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1EE0D9A-11BC-F3AC-ED0B-34ED10D71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uk-UA" sz="4400" noProof="0" dirty="0"/>
          </a:p>
          <a:p>
            <a:pPr algn="just"/>
            <a:r>
              <a:rPr lang="uk-UA" sz="4400" b="1" noProof="0" dirty="0"/>
              <a:t>ШІ є;</a:t>
            </a:r>
          </a:p>
          <a:p>
            <a:pPr algn="just"/>
            <a:r>
              <a:rPr lang="uk-UA" sz="4400" b="1" dirty="0"/>
              <a:t>ШІ буде;</a:t>
            </a:r>
          </a:p>
          <a:p>
            <a:pPr algn="just"/>
            <a:r>
              <a:rPr lang="uk-UA" sz="4400" b="1" noProof="0" dirty="0"/>
              <a:t>ШІ буде актуалізуватися надалі </a:t>
            </a:r>
            <a:endParaRPr lang="uk-UA" sz="4400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24EB9-9522-CFBF-B881-3E7F2D21D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EB4CC9-9A81-49A9-A6E1-851818FC68D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263F8-B90C-BC16-507A-97663C273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502BD-58D5-DE0E-A0DD-1B27DCA5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371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793B7-AF67-1904-90F2-3A34D12D3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943E1D8-4ABE-5A6B-7985-6738540476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29" y="1566453"/>
            <a:ext cx="10515600" cy="401138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dirty="0"/>
              <a:t>Закон України «Про академічну доброчесність»: ШІ-контекст</a:t>
            </a:r>
          </a:p>
          <a:p>
            <a:pPr marL="0" indent="0" algn="ctr">
              <a:lnSpc>
                <a:spcPct val="150000"/>
              </a:lnSpc>
              <a:buNone/>
            </a:pPr>
            <a:endParaRPr lang="uk-UA" sz="4500" dirty="0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7C75C0F-248B-9BF4-CEA3-0A28BCAF6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6F7578F-5225-C199-C72C-3AD779138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E97EF2D-EA22-C7B8-C758-1321A7CD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7270C1B3-3DCB-7E61-6AF3-3A12B64823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48988B8-8E1E-356B-9844-4357A1504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542" y="2492829"/>
            <a:ext cx="10091057" cy="308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0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C2409-5265-A2F3-DFBE-3954B240E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DEC2D2B-524D-9521-AEE0-E2E19E53D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29" y="1566453"/>
            <a:ext cx="10515600" cy="401138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uk-UA" sz="4500" dirty="0"/>
              <a:t>Закон України «Про академічну доброчесність»: ШІ-контекст</a:t>
            </a:r>
          </a:p>
          <a:p>
            <a:pPr algn="just">
              <a:lnSpc>
                <a:spcPct val="150000"/>
              </a:lnSpc>
            </a:pPr>
            <a:r>
              <a:rPr lang="uk-UA" sz="4400" dirty="0"/>
              <a:t>Повідом про використання ШІ (Ст. 8, п.4);</a:t>
            </a:r>
          </a:p>
          <a:p>
            <a:pPr algn="just">
              <a:lnSpc>
                <a:spcPct val="150000"/>
              </a:lnSpc>
            </a:pPr>
            <a:r>
              <a:rPr lang="uk-UA" sz="4400" dirty="0"/>
              <a:t>Недоброчесне використанні ШІ – вид порушення АД (Ст. 18, п.1/7);</a:t>
            </a:r>
          </a:p>
          <a:p>
            <a:pPr algn="just">
              <a:lnSpc>
                <a:spcPct val="150000"/>
              </a:lnSpc>
            </a:pPr>
            <a:r>
              <a:rPr lang="uk-UA" sz="4400" dirty="0"/>
              <a:t>Недоброчесне використання ШІ (Ст. 29, пп.1-2).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50CFA20-FB64-0515-93B6-D0A640767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545CA9C-22F2-49D7-302E-6CCFE584E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3BD5F70-4A9E-4E74-5F1A-0043C062C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C05C43F4-F33C-8014-A67D-1959F69FB1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76637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25175-B1DC-A70E-8B9B-588CDF787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7">
            <a:extLst>
              <a:ext uri="{FF2B5EF4-FFF2-40B4-BE49-F238E27FC236}">
                <a16:creationId xmlns:a16="http://schemas.microsoft.com/office/drawing/2014/main" id="{FD703033-8304-0AF7-3883-88EEECF4BA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5245" y="1274426"/>
            <a:ext cx="5302423" cy="4564081"/>
          </a:xfrm>
          <a:prstGeom prst="rect">
            <a:avLst/>
          </a:prstGeom>
        </p:spPr>
      </p:pic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4BE45D9-3FFD-A51D-4DC4-0C87C14A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D7BB42-FEBF-6575-BC10-5219D623D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8CA2FD8-C502-D41F-FCDF-FF4514D88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3E53B0EB-8DF3-F8C9-22CC-62B691A214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E71E072-54FC-924C-3781-31F0C6F27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7669" y="1245053"/>
            <a:ext cx="5349788" cy="420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342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81FA4-C849-C9DF-C53E-26BC02314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EBFF66A-FCBA-EEE8-061C-185E7E92C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2228" y="1284513"/>
            <a:ext cx="10232571" cy="4293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ШІ в освітньому процесі та науковій діяльності ЗУНУ: основні тези</a:t>
            </a:r>
          </a:p>
          <a:p>
            <a:pPr algn="just"/>
            <a:r>
              <a:rPr lang="uk-UA" b="1" dirty="0">
                <a:solidFill>
                  <a:srgbClr val="FF0000"/>
                </a:solidFill>
                <a:latin typeface="+mj-lt"/>
              </a:rPr>
              <a:t>Мета</a:t>
            </a:r>
            <a:r>
              <a:rPr lang="uk-UA" dirty="0">
                <a:latin typeface="+mj-lt"/>
              </a:rPr>
              <a:t> впровадження Політики використання ШІ в освітньому процесі та науковій діяльності ЗУНУ – забезпечення етичного та відповідального використання ШІ, дотримання академічної доброчесності науково-педагогічним персоналом та здобувачами вищої освіти, розуміння можливостей інструментів генеративного штучного інтелекту й усвідомленням його ризиків, гарантування прозорості щодо використання ШІ та підвищення якості освіти (розділ 2 Політики);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D6820C4-3D5F-9511-5F44-C2945DCFC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E45518B-BC19-CE97-35CE-8451BBCE9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BDA25BC-4A46-81C0-51C9-E5304ADF1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FF91B62D-65A7-AB04-68E7-C1B10D6826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r>
              <a:rPr lang="uk-UA" dirty="0"/>
              <a:t>Джерело:</a:t>
            </a:r>
          </a:p>
        </p:txBody>
      </p:sp>
    </p:spTree>
    <p:extLst>
      <p:ext uri="{BB962C8B-B14F-4D97-AF65-F5344CB8AC3E}">
        <p14:creationId xmlns:p14="http://schemas.microsoft.com/office/powerpoint/2010/main" val="1766849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B9B0D-94A6-3591-A4C1-1A475F22B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47ED3F5-180D-6FD2-269A-9EF064C6B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2228" y="1284513"/>
            <a:ext cx="10232571" cy="429332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ШІ в освітньому процесі та науковій діяльності ЗУНУ: основні тези</a:t>
            </a:r>
          </a:p>
          <a:p>
            <a:pPr algn="just"/>
            <a:r>
              <a:rPr lang="uk-UA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Політикою не рекомендовано використовувати штучний інтелект у якості основного чи єдиного засобу отримання результатів (розділ 4 Політики);</a:t>
            </a:r>
          </a:p>
          <a:p>
            <a:pPr algn="just"/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написанні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кваліфікаційних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курсових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ШІ повинен бути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зазначеним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noProof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noProof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Декларація</a:t>
            </a:r>
            <a:r>
              <a:rPr lang="ru-RU" b="1" noProof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noProof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доброчесності</a:t>
            </a:r>
            <a:r>
              <a:rPr lang="ru-RU" b="1" noProof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вказуванням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назви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інструменту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характеру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структурної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частки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матеріалу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згенерованого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ШІ і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включеного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текст </a:t>
            </a:r>
            <a:r>
              <a:rPr lang="ru-RU" noProof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(розділ 4 Політики);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B382DD6-CFCD-E307-588E-8C04AF986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F613B4C-0205-B25A-4531-C4C2EC7A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5AD759F-4DB1-5B54-460E-460C61C7E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FEFFDD8D-8D0D-FAEE-E7AC-B780905AC4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r>
              <a:rPr lang="uk-UA" dirty="0"/>
              <a:t>Джерело:</a:t>
            </a:r>
          </a:p>
        </p:txBody>
      </p:sp>
    </p:spTree>
    <p:extLst>
      <p:ext uri="{BB962C8B-B14F-4D97-AF65-F5344CB8AC3E}">
        <p14:creationId xmlns:p14="http://schemas.microsoft.com/office/powerpoint/2010/main" val="2444322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3009C8-8DB2-DAFF-CB86-C5375698A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633FD16-3825-3A1F-622D-A5E46402B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2228" y="1284513"/>
            <a:ext cx="10232571" cy="42933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ШІ в освітньому процесі та науковій діяльності ЗУНУ: основні тези</a:t>
            </a:r>
          </a:p>
          <a:p>
            <a:pPr algn="just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 використання ШІ для редакцій наукових журналів ЗУНУ визначає, що авторам дозволено використовувати генеративний штучний інтелект та технології за допомогою штучного інтелекту в процесі написання перед поданням статті, але лише для покращення читабельності, емпіричної аргументованості та виправлення граматичних помилок своєї статті та з відповідним розкриттям інформації (розділ 5 Політики). 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0940CFE-3E3B-3B9B-9A66-58DC9175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920278-0C3D-4E02-A765-1806E7F24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2/12/2026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732B62E-AC8D-7D37-3301-C4345BCFB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к.е.н., доцент Возьний К.З.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F9449FE-80A7-DA3B-BE8D-DF099D2B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24A37E-F533-4D8F-B767-49DD719542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Місце для тексту 6">
            <a:extLst>
              <a:ext uri="{FF2B5EF4-FFF2-40B4-BE49-F238E27FC236}">
                <a16:creationId xmlns:a16="http://schemas.microsoft.com/office/drawing/2014/main" id="{1CC8D2FA-B86E-E2C9-D457-1FB4844C5C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838507"/>
            <a:ext cx="10523537" cy="257175"/>
          </a:xfrm>
        </p:spPr>
        <p:txBody>
          <a:bodyPr/>
          <a:lstStyle/>
          <a:p>
            <a:r>
              <a:rPr lang="uk-UA" dirty="0"/>
              <a:t>Джерело:</a:t>
            </a:r>
          </a:p>
        </p:txBody>
      </p:sp>
    </p:spTree>
    <p:extLst>
      <p:ext uri="{BB962C8B-B14F-4D97-AF65-F5344CB8AC3E}">
        <p14:creationId xmlns:p14="http://schemas.microsoft.com/office/powerpoint/2010/main" val="3848253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1956</TotalTime>
  <Words>961</Words>
  <Application>Microsoft Office PowerPoint</Application>
  <PresentationFormat>Широкий екран</PresentationFormat>
  <Paragraphs>110</Paragraphs>
  <Slides>13</Slides>
  <Notes>12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слайдів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1_Custom Design</vt:lpstr>
      <vt:lpstr>2_Custom Design</vt:lpstr>
      <vt:lpstr>Тема Office</vt:lpstr>
      <vt:lpstr>Доброчесність і використання ШІ в навчальному та освітньому процесах   Тернопіль, 11 лютого 2026 року</vt:lpstr>
      <vt:lpstr>Презентація PowerPoint</vt:lpstr>
      <vt:lpstr>Основні домінанти епохи ШІ: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Декларація доброчесності: взірець</vt:lpstr>
      <vt:lpstr>Декларація доброчесності: взірець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Вебінар на тему: «Вікіпедія і Бібліотека: можливості і партнерство на межі»</dc:title>
  <dc:creator>Tania Tania</dc:creator>
  <cp:lastModifiedBy>prorector</cp:lastModifiedBy>
  <cp:revision>188</cp:revision>
  <dcterms:created xsi:type="dcterms:W3CDTF">2024-02-04T22:39:47Z</dcterms:created>
  <dcterms:modified xsi:type="dcterms:W3CDTF">2026-02-12T10:10:34Z</dcterms:modified>
</cp:coreProperties>
</file>