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4" r:id="rId3"/>
    <p:sldId id="267" r:id="rId4"/>
    <p:sldId id="268" r:id="rId5"/>
    <p:sldId id="269" r:id="rId6"/>
    <p:sldId id="270" r:id="rId7"/>
    <p:sldId id="273" r:id="rId8"/>
    <p:sldId id="274" r:id="rId9"/>
    <p:sldId id="275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4"/>
            <p14:sldId id="267"/>
            <p14:sldId id="268"/>
            <p14:sldId id="269"/>
            <p14:sldId id="270"/>
            <p14:sldId id="273"/>
            <p14:sldId id="274"/>
            <p14:sldId id="275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5BA"/>
    <a:srgbClr val="3A5896"/>
    <a:srgbClr val="F3F0ED"/>
    <a:srgbClr val="E1DAD2"/>
    <a:srgbClr val="FEFEFE"/>
    <a:srgbClr val="C1C9CD"/>
    <a:srgbClr val="7C96A3"/>
    <a:srgbClr val="FFFFFF"/>
    <a:srgbClr val="003374"/>
    <a:srgbClr val="385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8655" autoAdjust="0"/>
  </p:normalViewPr>
  <p:slideViewPr>
    <p:cSldViewPr snapToGrid="0">
      <p:cViewPr varScale="1">
        <p:scale>
          <a:sx n="101" d="100"/>
          <a:sy n="101" d="100"/>
        </p:scale>
        <p:origin x="189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11/18/2025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7ED04-DC20-4D17-BE92-464B37361934}" type="datetimeFigureOut">
              <a:rPr lang="en-US" smtClean="0"/>
              <a:pPr/>
              <a:t>11/18/2025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C589C-F943-4510-A484-42A9A1E8D49B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26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6835-27CD-4E0F-936C-19336AB60388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60FBC-EC99-46FD-B39E-DB98CD57CA24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D95D-F056-4C1C-A013-0509A004741D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C2BCE-8D34-4B1D-A0DA-389BFF8F47E1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A0014-0199-45E4-A15B-F3D83DF009EC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64EF-738D-47B4-B7C6-D32A3AFA30D1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A38-6C03-4771-B51A-712DE0ADB51B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5F226-66D6-43F6-B601-953DF9DF4A25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7E93-975C-4BFA-87E3-6F8E66869A94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D1F5-07A8-454F-AD6F-05C96D84C0C2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0E73-B035-469D-8048-05686887C572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BA97D-1672-4926-9A9A-56A3CBAFE867}" type="datetime1">
              <a:rPr lang="en-US" smtClean="0"/>
              <a:pPr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library.wunu.edu.ua/?page_id=235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N91m8qtIB6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library.wunu.edu.ua/?page_id=235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library.wunu.edu.ua/?page_id=235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903"/>
            <a:ext cx="9144000" cy="6858000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427838" y="2852257"/>
            <a:ext cx="5343705" cy="16389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4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«Перші 6 кроків у великій науці»</a:t>
            </a:r>
          </a:p>
          <a:p>
            <a:r>
              <a:rPr lang="uk-UA" sz="2000" i="1" dirty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м. Тернопіль, 18 листопада 2025 р.</a:t>
            </a:r>
            <a:endParaRPr lang="en-US" sz="2000" i="1" dirty="0">
              <a:ln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r>
              <a:rPr lang="uk-UA" sz="1800" dirty="0" err="1">
                <a:solidFill>
                  <a:schemeClr val="tx1"/>
                </a:solidFill>
              </a:rPr>
              <a:t>к.е.н</a:t>
            </a:r>
            <a:r>
              <a:rPr lang="uk-UA" sz="1800" dirty="0">
                <a:solidFill>
                  <a:schemeClr val="tx1"/>
                </a:solidFill>
              </a:rPr>
              <a:t>., доцент </a:t>
            </a:r>
            <a:r>
              <a:rPr lang="uk-UA" sz="1800" dirty="0" err="1">
                <a:solidFill>
                  <a:schemeClr val="tx1"/>
                </a:solidFill>
              </a:rPr>
              <a:t>Возьний</a:t>
            </a:r>
            <a:r>
              <a:rPr lang="uk-UA" sz="1800" dirty="0">
                <a:solidFill>
                  <a:schemeClr val="tx1"/>
                </a:solidFill>
              </a:rPr>
              <a:t> К.З.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Фініш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>
                <a:solidFill>
                  <a:srgbClr val="C00000"/>
                </a:solidFill>
              </a:rPr>
              <a:t>Будьте з нами і буде Вам наука і поміч!!!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r>
              <a:rPr lang="uk-UA" sz="1800" dirty="0" err="1">
                <a:solidFill>
                  <a:schemeClr val="tx1"/>
                </a:solidFill>
              </a:rPr>
              <a:t>к.е.н</a:t>
            </a:r>
            <a:r>
              <a:rPr lang="uk-UA" sz="1800" dirty="0">
                <a:solidFill>
                  <a:schemeClr val="tx1"/>
                </a:solidFill>
              </a:rPr>
              <a:t>., доцент </a:t>
            </a:r>
            <a:r>
              <a:rPr lang="uk-UA" sz="1800" dirty="0" err="1">
                <a:solidFill>
                  <a:schemeClr val="tx1"/>
                </a:solidFill>
              </a:rPr>
              <a:t>Возьний</a:t>
            </a:r>
            <a:r>
              <a:rPr lang="uk-UA" sz="1800" dirty="0">
                <a:solidFill>
                  <a:schemeClr val="tx1"/>
                </a:solidFill>
              </a:rPr>
              <a:t> К.З.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VKZ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9513" y="4052888"/>
            <a:ext cx="2162175" cy="2114550"/>
          </a:xfrm>
          <a:prstGeom prst="rect">
            <a:avLst/>
          </a:prstGeom>
          <a:noFill/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A331B6-D8A6-9A96-5A22-479171BC0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434" y="1732758"/>
            <a:ext cx="31146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22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411891"/>
            <a:ext cx="7886698" cy="1779373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Два основні чинники, що визначають актуальність сучасного науковця:</a:t>
            </a:r>
            <a:br>
              <a:rPr lang="uk-UA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459" y="2372497"/>
            <a:ext cx="7869890" cy="3804466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Кількість публікацій;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uk-UA" dirty="0">
                <a:solidFill>
                  <a:srgbClr val="C00000"/>
                </a:solidFill>
              </a:rPr>
              <a:t>Кількість цитувань.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r>
              <a:rPr lang="uk-UA" sz="1800" dirty="0" err="1">
                <a:solidFill>
                  <a:schemeClr val="tx1"/>
                </a:solidFill>
              </a:rPr>
              <a:t>к.е.н</a:t>
            </a:r>
            <a:r>
              <a:rPr lang="uk-UA" sz="1800" dirty="0">
                <a:solidFill>
                  <a:schemeClr val="tx1"/>
                </a:solidFill>
              </a:rPr>
              <a:t>., доцент </a:t>
            </a:r>
            <a:r>
              <a:rPr lang="uk-UA" sz="1800" dirty="0" err="1">
                <a:solidFill>
                  <a:schemeClr val="tx1"/>
                </a:solidFill>
              </a:rPr>
              <a:t>Возьний</a:t>
            </a:r>
            <a:r>
              <a:rPr lang="uk-UA" sz="1800" dirty="0">
                <a:solidFill>
                  <a:schemeClr val="tx1"/>
                </a:solidFill>
              </a:rPr>
              <a:t> К.З.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VKZ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1456" y="3695483"/>
            <a:ext cx="2343150" cy="1952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392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uk-UA" dirty="0"/>
            </a:br>
            <a:r>
              <a:rPr lang="uk-UA" b="1" dirty="0">
                <a:solidFill>
                  <a:srgbClr val="C00000"/>
                </a:solidFill>
              </a:rPr>
              <a:t>Крок 1</a:t>
            </a:r>
            <a:r>
              <a:rPr lang="uk-UA" dirty="0">
                <a:solidFill>
                  <a:srgbClr val="C00000"/>
                </a:solidFill>
              </a:rPr>
              <a:t> </a:t>
            </a:r>
            <a:br>
              <a:rPr lang="uk-UA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Отримайте свою персональну пошту в домені </a:t>
            </a:r>
            <a:r>
              <a:rPr lang="en-US" dirty="0">
                <a:solidFill>
                  <a:srgbClr val="C00000"/>
                </a:solidFill>
              </a:rPr>
              <a:t>WUNU</a:t>
            </a:r>
            <a:endParaRPr lang="uk-UA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r>
              <a:rPr lang="uk-UA" sz="1800" dirty="0" err="1">
                <a:solidFill>
                  <a:schemeClr val="tx1"/>
                </a:solidFill>
              </a:rPr>
              <a:t>к.е.н</a:t>
            </a:r>
            <a:r>
              <a:rPr lang="uk-UA" sz="1800" dirty="0">
                <a:solidFill>
                  <a:schemeClr val="tx1"/>
                </a:solidFill>
              </a:rPr>
              <a:t>., доцент </a:t>
            </a:r>
            <a:r>
              <a:rPr lang="uk-UA" sz="1800" dirty="0" err="1">
                <a:solidFill>
                  <a:schemeClr val="tx1"/>
                </a:solidFill>
              </a:rPr>
              <a:t>Возьний</a:t>
            </a:r>
            <a:r>
              <a:rPr lang="uk-UA" sz="1800" dirty="0">
                <a:solidFill>
                  <a:schemeClr val="tx1"/>
                </a:solidFill>
              </a:rPr>
              <a:t> К.З.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VKZ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0900" y="3787775"/>
            <a:ext cx="2143125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2557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Крок 2</a:t>
            </a:r>
            <a:r>
              <a:rPr lang="uk-UA" dirty="0">
                <a:solidFill>
                  <a:srgbClr val="C00000"/>
                </a:solidFill>
              </a:rPr>
              <a:t> </a:t>
            </a:r>
            <a:br>
              <a:rPr lang="uk-UA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Створіть свій персональний афілійований профіль в </a:t>
            </a:r>
            <a:r>
              <a:rPr lang="en-US" dirty="0">
                <a:solidFill>
                  <a:srgbClr val="C00000"/>
                </a:solidFill>
              </a:rPr>
              <a:t>Google Scholar</a:t>
            </a:r>
            <a:endParaRPr lang="uk-UA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  <a:hlinkClick r:id="rId2"/>
              </a:rPr>
              <a:t>https://library.wunu.edu.ua/?page_id=2357</a:t>
            </a:r>
            <a:r>
              <a:rPr lang="uk-UA" dirty="0">
                <a:solidFill>
                  <a:srgbClr val="C00000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r>
              <a:rPr lang="uk-UA" sz="1800" dirty="0" err="1">
                <a:solidFill>
                  <a:schemeClr val="tx1"/>
                </a:solidFill>
              </a:rPr>
              <a:t>к.е.н</a:t>
            </a:r>
            <a:r>
              <a:rPr lang="uk-UA" sz="1800" dirty="0">
                <a:solidFill>
                  <a:schemeClr val="tx1"/>
                </a:solidFill>
              </a:rPr>
              <a:t>., доцент </a:t>
            </a:r>
            <a:r>
              <a:rPr lang="uk-UA" sz="1800" dirty="0" err="1">
                <a:solidFill>
                  <a:schemeClr val="tx1"/>
                </a:solidFill>
              </a:rPr>
              <a:t>Возьний</a:t>
            </a:r>
            <a:r>
              <a:rPr lang="uk-UA" sz="1800" dirty="0">
                <a:solidFill>
                  <a:schemeClr val="tx1"/>
                </a:solidFill>
              </a:rPr>
              <a:t> К.З.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VKZ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4863" y="3438525"/>
            <a:ext cx="2133600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38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Крок 3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Створіть свій персональний профіль в інституційному </a:t>
            </a:r>
            <a:r>
              <a:rPr lang="uk-UA" dirty="0" err="1">
                <a:solidFill>
                  <a:srgbClr val="C00000"/>
                </a:solidFill>
              </a:rPr>
              <a:t>репозитарії</a:t>
            </a:r>
            <a:r>
              <a:rPr lang="uk-UA" dirty="0">
                <a:solidFill>
                  <a:srgbClr val="C00000"/>
                </a:solidFill>
              </a:rPr>
              <a:t> бібліотеки ЗУНУ (</a:t>
            </a:r>
            <a:r>
              <a:rPr lang="en-US" dirty="0" err="1">
                <a:solidFill>
                  <a:srgbClr val="C00000"/>
                </a:solidFill>
              </a:rPr>
              <a:t>DSpace</a:t>
            </a:r>
            <a:r>
              <a:rPr lang="uk-UA" dirty="0">
                <a:solidFill>
                  <a:srgbClr val="C00000"/>
                </a:solidFill>
              </a:rPr>
              <a:t>) та наповніть його</a:t>
            </a:r>
          </a:p>
          <a:p>
            <a:r>
              <a:rPr lang="en-US" u="sng" dirty="0">
                <a:hlinkClick r:id="rId2"/>
              </a:rPr>
              <a:t>https://www.youtube.com/watch?v=N91m8qtIB6E</a:t>
            </a:r>
            <a:r>
              <a:rPr lang="uk-UA" u="sng" dirty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r>
              <a:rPr lang="uk-UA" sz="1800" dirty="0" err="1">
                <a:solidFill>
                  <a:schemeClr val="tx1"/>
                </a:solidFill>
              </a:rPr>
              <a:t>к.е.н</a:t>
            </a:r>
            <a:r>
              <a:rPr lang="uk-UA" sz="1800" dirty="0">
                <a:solidFill>
                  <a:schemeClr val="tx1"/>
                </a:solidFill>
              </a:rPr>
              <a:t>., доцент </a:t>
            </a:r>
            <a:r>
              <a:rPr lang="uk-UA" sz="1800" dirty="0" err="1">
                <a:solidFill>
                  <a:schemeClr val="tx1"/>
                </a:solidFill>
              </a:rPr>
              <a:t>Возьний</a:t>
            </a:r>
            <a:r>
              <a:rPr lang="uk-UA" sz="1800" dirty="0">
                <a:solidFill>
                  <a:schemeClr val="tx1"/>
                </a:solidFill>
              </a:rPr>
              <a:t> К.З.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VKZ\Desktop\images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1713" y="4210050"/>
            <a:ext cx="2343150" cy="1952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4883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Крок 4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Створіть свій персональний профіль в </a:t>
            </a:r>
            <a:r>
              <a:rPr lang="ru-RU" dirty="0">
                <a:solidFill>
                  <a:srgbClr val="C00000"/>
                </a:solidFill>
              </a:rPr>
              <a:t>ОRCID </a:t>
            </a:r>
            <a:endParaRPr lang="uk-UA" dirty="0">
              <a:solidFill>
                <a:srgbClr val="C00000"/>
              </a:solidFill>
            </a:endParaRPr>
          </a:p>
          <a:p>
            <a:r>
              <a:rPr lang="en-US" u="sng" dirty="0">
                <a:hlinkClick r:id="rId2"/>
              </a:rPr>
              <a:t>https://library.wunu.edu.ua/?page_id=2357</a:t>
            </a:r>
            <a:r>
              <a:rPr lang="uk-UA" u="sng" dirty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r>
              <a:rPr lang="uk-UA" sz="1800" dirty="0" err="1">
                <a:solidFill>
                  <a:schemeClr val="tx1"/>
                </a:solidFill>
              </a:rPr>
              <a:t>к.е.н</a:t>
            </a:r>
            <a:r>
              <a:rPr lang="uk-UA" sz="1800" dirty="0">
                <a:solidFill>
                  <a:schemeClr val="tx1"/>
                </a:solidFill>
              </a:rPr>
              <a:t>., доцент </a:t>
            </a:r>
            <a:r>
              <a:rPr lang="uk-UA" sz="1800" dirty="0" err="1">
                <a:solidFill>
                  <a:schemeClr val="tx1"/>
                </a:solidFill>
              </a:rPr>
              <a:t>Возьний</a:t>
            </a:r>
            <a:r>
              <a:rPr lang="uk-UA" sz="1800" dirty="0">
                <a:solidFill>
                  <a:schemeClr val="tx1"/>
                </a:solidFill>
              </a:rPr>
              <a:t> К.З.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8194" name="Picture 2" descr="C:\Users\VKZ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2800" y="3763963"/>
            <a:ext cx="2143125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6913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Крок 5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Створіть свій персональний профіль в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Web of Science</a:t>
            </a:r>
          </a:p>
          <a:p>
            <a:r>
              <a:rPr lang="en-US" dirty="0">
                <a:hlinkClick r:id="rId2"/>
              </a:rPr>
              <a:t>https://library.wunu.edu.ua/?page_id=2357</a:t>
            </a:r>
            <a:r>
              <a:rPr lang="uk-UA" dirty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r>
              <a:rPr lang="uk-UA" sz="1800" dirty="0" err="1">
                <a:solidFill>
                  <a:schemeClr val="tx1"/>
                </a:solidFill>
              </a:rPr>
              <a:t>к.е.н</a:t>
            </a:r>
            <a:r>
              <a:rPr lang="uk-UA" sz="1800" dirty="0">
                <a:solidFill>
                  <a:schemeClr val="tx1"/>
                </a:solidFill>
              </a:rPr>
              <a:t>., доцент </a:t>
            </a:r>
            <a:r>
              <a:rPr lang="uk-UA" sz="1800" dirty="0" err="1">
                <a:solidFill>
                  <a:schemeClr val="tx1"/>
                </a:solidFill>
              </a:rPr>
              <a:t>Возьний</a:t>
            </a:r>
            <a:r>
              <a:rPr lang="uk-UA" sz="1800" dirty="0">
                <a:solidFill>
                  <a:schemeClr val="tx1"/>
                </a:solidFill>
              </a:rPr>
              <a:t> К.З.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9218" name="Picture 2" descr="C:\Users\VKZ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8088" y="4044950"/>
            <a:ext cx="2028825" cy="2257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2410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8E5883-D79B-A4D6-3D39-01300EAF0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3CBC1-04D6-062C-D5ED-BC60434BA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Крок 6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11BE6-FCA1-5A90-1096-7356A73D6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Надайте інформацію про свої </a:t>
            </a:r>
            <a:r>
              <a:rPr lang="uk-UA" dirty="0" err="1">
                <a:solidFill>
                  <a:srgbClr val="FF0000"/>
                </a:solidFill>
              </a:rPr>
              <a:t>наукометричні</a:t>
            </a:r>
            <a:r>
              <a:rPr lang="uk-UA" dirty="0">
                <a:solidFill>
                  <a:srgbClr val="FF0000"/>
                </a:solidFill>
              </a:rPr>
              <a:t> профілі в центр публікаційної підтримки бібліотеки ім. Л. </a:t>
            </a:r>
            <a:r>
              <a:rPr lang="uk-UA" dirty="0" err="1">
                <a:solidFill>
                  <a:srgbClr val="FF0000"/>
                </a:solidFill>
              </a:rPr>
              <a:t>Каніщенка</a:t>
            </a:r>
            <a:r>
              <a:rPr lang="uk-UA" dirty="0">
                <a:solidFill>
                  <a:srgbClr val="FF0000"/>
                </a:solidFill>
              </a:rPr>
              <a:t> ЗУНУ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22282C-8E8D-A92F-2711-65B27DF5A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E8DF1E-33BB-4377-9A26-35481BA06C7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1A4FC31D-A88A-9249-098A-76AE13718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к.е.н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., доцент </a:t>
            </a: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Возьний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К.З.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3A57BB-A3DD-C941-DBDB-A889EE0F4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7" y="2624313"/>
            <a:ext cx="5114925" cy="35337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396085A-21C6-711E-1A7F-42102C47E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323" y="4244829"/>
            <a:ext cx="2970653" cy="194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82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D8E966-1EF2-7D81-B7B5-6A5FA4040E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80A2D-95E4-5ED4-7617-B3C40D1C8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Майже фініш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68DA5-EF0F-E2EA-71C2-D30795AAF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uk-UA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uk-UA" dirty="0">
                <a:solidFill>
                  <a:srgbClr val="C00000"/>
                </a:solidFill>
              </a:rPr>
              <a:t>Не </a:t>
            </a:r>
            <a:r>
              <a:rPr lang="uk-UA" dirty="0" err="1">
                <a:solidFill>
                  <a:srgbClr val="C00000"/>
                </a:solidFill>
              </a:rPr>
              <a:t>забудьте</a:t>
            </a:r>
            <a:r>
              <a:rPr lang="uk-UA" dirty="0">
                <a:solidFill>
                  <a:srgbClr val="C00000"/>
                </a:solidFill>
              </a:rPr>
              <a:t> про академічну доброчесність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814C00-981A-CAB9-0A10-C8094D936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E8DF1E-33BB-4377-9A26-35481BA06C7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DC810E53-DD36-088A-2810-A85A53B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7767" y="6375224"/>
            <a:ext cx="30861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к.е.н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., доцент </a:t>
            </a: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Возьний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К.З.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A43DCE3-7034-E05B-C496-6303F22AD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950" y="4345496"/>
            <a:ext cx="2334708" cy="177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49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316</Words>
  <Application>Microsoft Office PowerPoint</Application>
  <PresentationFormat>Екран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Презентація PowerPoint</vt:lpstr>
      <vt:lpstr>Два основні чинники, що визначають актуальність сучасного науковця: </vt:lpstr>
      <vt:lpstr> Крок 1  </vt:lpstr>
      <vt:lpstr>Крок 2  </vt:lpstr>
      <vt:lpstr>Крок 3</vt:lpstr>
      <vt:lpstr>Крок 4</vt:lpstr>
      <vt:lpstr>Крок 5</vt:lpstr>
      <vt:lpstr>Крок 6</vt:lpstr>
      <vt:lpstr>Майже фініш</vt:lpstr>
      <vt:lpstr>Фініш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prorector</cp:lastModifiedBy>
  <cp:revision>160</cp:revision>
  <dcterms:created xsi:type="dcterms:W3CDTF">2016-11-18T14:12:19Z</dcterms:created>
  <dcterms:modified xsi:type="dcterms:W3CDTF">2025-11-18T11:42:40Z</dcterms:modified>
</cp:coreProperties>
</file>