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99" r:id="rId2"/>
    <p:sldMasterId id="2147483713" r:id="rId3"/>
  </p:sldMasterIdLst>
  <p:notesMasterIdLst>
    <p:notesMasterId r:id="rId16"/>
  </p:notesMasterIdLst>
  <p:handoutMasterIdLst>
    <p:handoutMasterId r:id="rId17"/>
  </p:handoutMasterIdLst>
  <p:sldIdLst>
    <p:sldId id="259" r:id="rId4"/>
    <p:sldId id="394" r:id="rId5"/>
    <p:sldId id="291" r:id="rId6"/>
    <p:sldId id="290" r:id="rId7"/>
    <p:sldId id="401" r:id="rId8"/>
    <p:sldId id="419" r:id="rId9"/>
    <p:sldId id="414" r:id="rId10"/>
    <p:sldId id="420" r:id="rId11"/>
    <p:sldId id="421" r:id="rId12"/>
    <p:sldId id="424" r:id="rId13"/>
    <p:sldId id="422" r:id="rId14"/>
    <p:sldId id="42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E6E6E6"/>
    <a:srgbClr val="002060"/>
    <a:srgbClr val="FFFFFF"/>
    <a:srgbClr val="7F86AF"/>
    <a:srgbClr val="2936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71" autoAdjust="0"/>
    <p:restoredTop sz="76842" autoAdjust="0"/>
  </p:normalViewPr>
  <p:slideViewPr>
    <p:cSldViewPr snapToGrid="0">
      <p:cViewPr varScale="1">
        <p:scale>
          <a:sx n="88" d="100"/>
          <a:sy n="88" d="100"/>
        </p:scale>
        <p:origin x="1284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2784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1F3602-6752-41CF-A641-8B9DD3758429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uk-UA"/>
        </a:p>
      </dgm:t>
    </dgm:pt>
    <dgm:pt modelId="{A7467423-2B2B-4AD3-8629-5D7FD8A3E95C}">
      <dgm:prSet/>
      <dgm:spPr/>
      <dgm:t>
        <a:bodyPr/>
        <a:lstStyle/>
        <a:p>
          <a:pPr algn="r" rtl="0"/>
          <a:r>
            <a:rPr lang="ru-RU" i="1" dirty="0"/>
            <a:t>«</a:t>
          </a:r>
          <a:r>
            <a:rPr lang="uk-UA" i="1" noProof="0" dirty="0"/>
            <a:t>Університет – бібліотека і прилеглі території</a:t>
          </a:r>
          <a:r>
            <a:rPr lang="uk-UA" i="1" dirty="0"/>
            <a:t>»</a:t>
          </a:r>
          <a:r>
            <a:rPr lang="ru-RU" i="1" dirty="0"/>
            <a:t> </a:t>
          </a:r>
          <a:endParaRPr lang="en-US" i="1" dirty="0"/>
        </a:p>
        <a:p>
          <a:pPr algn="r" rtl="0"/>
          <a:r>
            <a:rPr lang="ru-RU" i="1" dirty="0"/>
            <a:t>Василь </a:t>
          </a:r>
          <a:r>
            <a:rPr lang="ru-RU" i="1" dirty="0" err="1"/>
            <a:t>Вітенко</a:t>
          </a:r>
          <a:r>
            <a:rPr lang="ru-RU" i="1" dirty="0"/>
            <a:t> </a:t>
          </a:r>
          <a:endParaRPr lang="uk-UA" b="0" i="1" dirty="0"/>
        </a:p>
      </dgm:t>
    </dgm:pt>
    <dgm:pt modelId="{53204467-9014-41C4-A523-1602DA00BCCF}" type="parTrans" cxnId="{399DF598-4AF1-47F1-8E83-187BEF3F0E82}">
      <dgm:prSet/>
      <dgm:spPr/>
      <dgm:t>
        <a:bodyPr/>
        <a:lstStyle/>
        <a:p>
          <a:endParaRPr lang="uk-UA"/>
        </a:p>
      </dgm:t>
    </dgm:pt>
    <dgm:pt modelId="{AEB312A3-9CE8-4FB7-88DC-CCB18B63E6EA}" type="sibTrans" cxnId="{399DF598-4AF1-47F1-8E83-187BEF3F0E82}">
      <dgm:prSet/>
      <dgm:spPr/>
      <dgm:t>
        <a:bodyPr/>
        <a:lstStyle/>
        <a:p>
          <a:endParaRPr lang="uk-UA"/>
        </a:p>
      </dgm:t>
    </dgm:pt>
    <dgm:pt modelId="{E63AEA1C-B1AE-4F2D-A44B-8737C5575FCA}" type="pres">
      <dgm:prSet presAssocID="{2E1F3602-6752-41CF-A641-8B9DD3758429}" presName="linear" presStyleCnt="0">
        <dgm:presLayoutVars>
          <dgm:animLvl val="lvl"/>
          <dgm:resizeHandles val="exact"/>
        </dgm:presLayoutVars>
      </dgm:prSet>
      <dgm:spPr/>
    </dgm:pt>
    <dgm:pt modelId="{6EE2FB7A-F331-4D4A-9A1B-1D2437C1D7C3}" type="pres">
      <dgm:prSet presAssocID="{A7467423-2B2B-4AD3-8629-5D7FD8A3E95C}" presName="parentText" presStyleLbl="node1" presStyleIdx="0" presStyleCnt="1" custScaleY="133215" custLinFactNeighborX="-1" custLinFactNeighborY="41148">
        <dgm:presLayoutVars>
          <dgm:chMax val="0"/>
          <dgm:bulletEnabled val="1"/>
        </dgm:presLayoutVars>
      </dgm:prSet>
      <dgm:spPr/>
    </dgm:pt>
  </dgm:ptLst>
  <dgm:cxnLst>
    <dgm:cxn modelId="{58E2A94C-46B1-4A7C-964C-B19ABD610F71}" type="presOf" srcId="{A7467423-2B2B-4AD3-8629-5D7FD8A3E95C}" destId="{6EE2FB7A-F331-4D4A-9A1B-1D2437C1D7C3}" srcOrd="0" destOrd="0" presId="urn:microsoft.com/office/officeart/2005/8/layout/vList2"/>
    <dgm:cxn modelId="{399DF598-4AF1-47F1-8E83-187BEF3F0E82}" srcId="{2E1F3602-6752-41CF-A641-8B9DD3758429}" destId="{A7467423-2B2B-4AD3-8629-5D7FD8A3E95C}" srcOrd="0" destOrd="0" parTransId="{53204467-9014-41C4-A523-1602DA00BCCF}" sibTransId="{AEB312A3-9CE8-4FB7-88DC-CCB18B63E6EA}"/>
    <dgm:cxn modelId="{8E137CBC-0416-4B3A-B069-D6A50561A1A7}" type="presOf" srcId="{2E1F3602-6752-41CF-A641-8B9DD3758429}" destId="{E63AEA1C-B1AE-4F2D-A44B-8737C5575FCA}" srcOrd="0" destOrd="0" presId="urn:microsoft.com/office/officeart/2005/8/layout/vList2"/>
    <dgm:cxn modelId="{3C7C7E1C-8404-4FEA-9251-91B1EA6502DB}" type="presParOf" srcId="{E63AEA1C-B1AE-4F2D-A44B-8737C5575FCA}" destId="{6EE2FB7A-F331-4D4A-9A1B-1D2437C1D7C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E2FB7A-F331-4D4A-9A1B-1D2437C1D7C3}">
      <dsp:nvSpPr>
        <dsp:cNvPr id="0" name=""/>
        <dsp:cNvSpPr/>
      </dsp:nvSpPr>
      <dsp:spPr>
        <a:xfrm>
          <a:off x="0" y="71694"/>
          <a:ext cx="7920806" cy="280862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400" i="1" kern="1200" dirty="0"/>
            <a:t>«</a:t>
          </a:r>
          <a:r>
            <a:rPr lang="uk-UA" sz="3400" i="1" kern="1200" noProof="0" dirty="0"/>
            <a:t>Університет – бібліотека і прилеглі території</a:t>
          </a:r>
          <a:r>
            <a:rPr lang="uk-UA" sz="3400" i="1" kern="1200" dirty="0"/>
            <a:t>»</a:t>
          </a:r>
          <a:r>
            <a:rPr lang="ru-RU" sz="3400" i="1" kern="1200" dirty="0"/>
            <a:t> </a:t>
          </a:r>
          <a:endParaRPr lang="en-US" sz="3400" i="1" kern="1200" dirty="0"/>
        </a:p>
        <a:p>
          <a:pPr marL="0" lvl="0" indent="0" algn="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400" i="1" kern="1200" dirty="0"/>
            <a:t>Василь </a:t>
          </a:r>
          <a:r>
            <a:rPr lang="ru-RU" sz="3400" i="1" kern="1200" dirty="0" err="1"/>
            <a:t>Вітенко</a:t>
          </a:r>
          <a:r>
            <a:rPr lang="ru-RU" sz="3400" i="1" kern="1200" dirty="0"/>
            <a:t> </a:t>
          </a:r>
          <a:endParaRPr lang="uk-UA" sz="3400" b="0" i="1" kern="1200" dirty="0"/>
        </a:p>
      </dsp:txBody>
      <dsp:txXfrm>
        <a:off x="137106" y="208800"/>
        <a:ext cx="7646594" cy="2534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2684B9-4DE3-4371-BAA5-499AEF9A8F06}" type="datetime1">
              <a:rPr lang="en-US" smtClean="0"/>
              <a:t>10/13/2025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E9CA1-18C5-475B-BAF1-5ADFE01930AD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7404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13C10-B261-45E6-9603-DCBAE11C9753}" type="datetime1">
              <a:rPr lang="en-US" smtClean="0"/>
              <a:t>10/13/2025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F10B11-9E4E-4AE4-A6A8-C83365ED574C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12034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>
            <a:extLst>
              <a:ext uri="{FF2B5EF4-FFF2-40B4-BE49-F238E27FC236}">
                <a16:creationId xmlns:a16="http://schemas.microsoft.com/office/drawing/2014/main" id="{E32C9B72-BCDA-B23D-A179-CA9209485E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C9DE7CB9-AEBF-A9A3-5157-C83604B03C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uk-UA" dirty="0"/>
          </a:p>
        </p:txBody>
      </p:sp>
      <p:sp>
        <p:nvSpPr>
          <p:cNvPr id="9220" name="Номер слайда 3">
            <a:extLst>
              <a:ext uri="{FF2B5EF4-FFF2-40B4-BE49-F238E27FC236}">
                <a16:creationId xmlns:a16="http://schemas.microsoft.com/office/drawing/2014/main" id="{4775E65F-A76A-EB40-850E-43B7B49BCA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3614EC-D1BA-4FD6-9E1B-63B47688D83F}" type="slidenum">
              <a:rPr kumimoji="0" lang="uk-UA" alt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uk-UA" altLang="uk-U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68A066-A684-4B04-3C99-CBA0461A08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DA38A377-F8A2-8C60-02A3-EA4F5066DE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8153FA2A-7CDA-ADF7-7591-05739EA4EA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z="1200" noProof="0" dirty="0"/>
              <a:t>Читач – експерт, критик, інспектор і </a:t>
            </a:r>
            <a:r>
              <a:rPr lang="uk-UA" sz="1200" noProof="0" dirty="0" err="1"/>
              <a:t>т.ін</a:t>
            </a:r>
            <a:r>
              <a:rPr lang="uk-UA" sz="1200" noProof="0" dirty="0"/>
              <a:t>.</a:t>
            </a:r>
          </a:p>
          <a:p>
            <a:r>
              <a:rPr lang="uk-UA" sz="1200" noProof="0" dirty="0"/>
              <a:t>Джерело: Малюнок згенеровано за допомогою ШІ</a:t>
            </a:r>
            <a:endParaRPr lang="uk-UA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F371940-DE4D-8A6E-2661-400B3AD21BD7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A922007-56C9-BFAA-88B8-C664C2EBD4C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5896090-C211-EFF6-32E2-E99A75A2BF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3866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6569FA-B1B1-C99F-8389-C1A74D222D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742BC339-C0AD-EDA1-FD46-E2213380F2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B6A4F9C8-0E74-75CD-31FE-1E48E373F8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C7EF9C8-4180-1C57-EE43-D9676FC82AA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88C6D3F-171B-36D4-CC46-5A17437E47A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85B5138-37AA-8C6E-AC8E-44A6FC3B9A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815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Партнерство – системне явище, що є складовою суспільного прогресу і цивілізаційного поступу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10/13/2025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779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BFA58E-19AE-CCC0-EEF2-AD386FFD6D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C7604208-CADA-C50A-8DB1-8A66A29703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DD122F6F-8F55-AD49-EDEB-12CE7A3075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z="1200" noProof="0" dirty="0"/>
              <a:t>Головна риса — взаємність, довіра та рівноправність у взаєминах.</a:t>
            </a:r>
            <a:endParaRPr lang="uk-UA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C8D11A8-7453-2E24-C0C6-CBA5DBF5D26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D9A6927-C1BE-0A17-D97C-83594AAEB13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7E2CD67-BFB5-E004-4638-8BF9AABA5D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63649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CB31C4-7A55-1D3C-228E-4149B1D96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353A8510-DBBE-7665-7AFB-B0383F591B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52381FD4-451A-7696-0526-BDC437136B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Взаємна вигода — співпраця ґрунтується на отриманні економічного прибутку чи іншої користі для всіх </a:t>
            </a:r>
            <a:r>
              <a:rPr lang="uk-UA" dirty="0" err="1"/>
              <a:t>сторін.Договірні</a:t>
            </a:r>
            <a:r>
              <a:rPr lang="uk-UA" dirty="0"/>
              <a:t> відносини — партнерство формалізується угодою, що визначає обов’язки, права та частку участі </a:t>
            </a:r>
            <a:r>
              <a:rPr lang="uk-UA" dirty="0" err="1"/>
              <a:t>сторін.Розподіл</a:t>
            </a:r>
            <a:r>
              <a:rPr lang="uk-UA" dirty="0"/>
              <a:t> ресурсів і ризиків — кожен партнер вносить власні ресурси (капітал, технології, знання) і несе відповідну частку </a:t>
            </a:r>
            <a:r>
              <a:rPr lang="uk-UA" dirty="0" err="1"/>
              <a:t>ризику.Довгостроковість</a:t>
            </a:r>
            <a:r>
              <a:rPr lang="uk-UA" dirty="0"/>
              <a:t> взаємодії — партнерство орієнтоване на стабільну співпрацю, а не одноразову </a:t>
            </a:r>
            <a:r>
              <a:rPr lang="uk-UA" dirty="0" err="1"/>
              <a:t>угоду.Взаємна</a:t>
            </a:r>
            <a:r>
              <a:rPr lang="uk-UA" dirty="0"/>
              <a:t> відповідальність і контроль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517E316-ADE7-24B8-30A2-7A96B85C290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E0E8F5A-959C-E2B7-2EA8-E575BC0372E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56C5A50-70AE-465F-28C4-9D2737455F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7501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BDCD37-8B00-6FE6-E06B-D717572C6F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150E3AD1-31FB-DC62-64A7-BB3E5EBE00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3CF0D80D-6B4B-DB47-1557-B00017FAE2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z="1200" noProof="0" dirty="0"/>
              <a:t>Головна риса — взаємність, довіра та рівноправність у взаєминах.</a:t>
            </a:r>
            <a:endParaRPr lang="uk-UA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330B37B-E453-31B7-C2E7-B3C61E9FA147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81031AB-8410-D307-76F5-16727C3AC2F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FD39B18-A025-D508-4FB8-FBAE8B6058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3740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Читач – об'єкт чи суб’єкт  для бібліотеки? 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10/13/2025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0503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DF510B-E895-D064-5AED-D14D0D26EB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14704B7B-0930-CEA4-EAB0-D0C8367DF4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AB1BA1E1-6FE5-5569-03DD-67BAD1F749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Традиційні форми роботи з читачами:  читач – об'єкт! </a:t>
            </a:r>
          </a:p>
          <a:p>
            <a:r>
              <a:rPr lang="uk-UA" dirty="0"/>
              <a:t>Джерело: </a:t>
            </a:r>
            <a:r>
              <a:rPr lang="en-US" dirty="0"/>
              <a:t>https://bmet.org.ua/wp-content/uploads/2023/06/Psyho_2106_3.jpg</a:t>
            </a:r>
            <a:r>
              <a:rPr lang="uk-UA" dirty="0"/>
              <a:t> 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58BCAE8-8728-6495-F4E3-1AC3FC9D56B4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CED193B-88AB-C1A1-311B-E59F683310C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EC94D76-D50D-7253-D2D4-740158ADEA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44517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D11C31-C368-2F7F-712C-A7255159F9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62944084-278B-1BD1-F8E6-5993B38DD3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1C231BA7-30D6-10B6-4CA5-5618175CC7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z="1200" noProof="0" dirty="0"/>
              <a:t>Читач – рівноправний учасник процесів</a:t>
            </a:r>
          </a:p>
          <a:p>
            <a:r>
              <a:rPr lang="uk-UA" sz="1200" noProof="0" dirty="0"/>
              <a:t>Джерело: </a:t>
            </a:r>
            <a:r>
              <a:rPr lang="en-US" sz="1200" noProof="0" dirty="0"/>
              <a:t>https://encrypted-tbn0.gstatic.com/images?q=tbn:ANd9GcQeUO7wpmngKwcgTjh7wyEJg9OwmTDv9jj0Yg&amp;s</a:t>
            </a:r>
            <a:endParaRPr lang="uk-UA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F2558FE-CDD4-761F-B982-89462867F68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AB71251-B93D-11B2-72FA-37F1049A331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4640B31-2A49-D5B0-5989-5AF4F606BA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79893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8DE12-D946-2554-3E69-A219B4E75E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CC0C117E-725D-8E04-A57A-6ADE39A2C8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E16FC0A4-E04C-4BB3-8BB0-CB90C8130A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DEA672E-4D6B-EEFE-6680-C5B5FE924666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1BA64F2-6EA5-0621-43E0-2AB0755CE5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06598AC-A7C3-EDA1-ADCF-4B948911C7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8024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AEAEC-7FA6-41EF-A3C4-E200B9CB08C1}" type="datetime1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496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62F4-FC74-46A6-9B88-F743EAAB1F72}" type="datetime1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480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1739898"/>
            <a:ext cx="2628900" cy="44370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739899"/>
            <a:ext cx="7734300" cy="44370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F4A2B-48A4-4220-99C0-CC6A6254D83D}" type="datetime1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082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381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0278-0C3D-4E02-A765-1806E7F24CD6}" type="datetime1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30261" y="5889307"/>
            <a:ext cx="10523537" cy="25717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uk-UA" dirty="0"/>
              <a:t>Джерело: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228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edit Master sub</a:t>
            </a:r>
          </a:p>
          <a:p>
            <a:r>
              <a:rPr lang="en-US" dirty="0"/>
              <a:t>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BEC4-3AF6-4D3E-B7B9-B6C86E49918D}" type="datetime1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686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3680" y="177800"/>
            <a:ext cx="10136520" cy="749300"/>
          </a:xfrm>
          <a:ln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8130" y="1168400"/>
            <a:ext cx="9774570" cy="4586842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7A8D4-7C58-4C93-94C5-4869DABEB55A}" type="datetime1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3776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0088" y="92890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90088" y="380862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C355C-DB41-48CD-A2C9-047C1F13878D}" type="datetime1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968430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2730" y="411720"/>
            <a:ext cx="9863470" cy="75580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98625"/>
            <a:ext cx="4800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0" y="1698625"/>
            <a:ext cx="4800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558C0-25DB-4C6A-9184-D14723FA3BD8}" type="datetime1">
              <a:rPr lang="en-US" smtClean="0"/>
              <a:t>10/13/2025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4734604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5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55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5588" y="2505075"/>
            <a:ext cx="5157787" cy="326840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58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58000" y="2505075"/>
            <a:ext cx="5183188" cy="326840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C6245-0185-499A-B973-7194D491F9E0}" type="datetime1">
              <a:rPr lang="en-US" smtClean="0"/>
              <a:t>10/13/2025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611050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97745-DC07-4EF3-B153-DF733173D13A}" type="datetime1">
              <a:rPr lang="en-US" smtClean="0"/>
              <a:t>10/13/2025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6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750885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726BE-0D37-408E-A3B7-D1BF3321172F}" type="datetime1">
              <a:rPr lang="en-US" smtClean="0"/>
              <a:t>10/13/2025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5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732347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2EFB315-55D7-4783-A4C5-1C06AE5C93AF}" type="datetime1">
              <a:rPr lang="en-US" smtClean="0"/>
              <a:t>10/13/2025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621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33910"/>
            <a:ext cx="37511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9800" y="864135"/>
            <a:ext cx="5887948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6400" y="1934110"/>
            <a:ext cx="37511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3510A-3288-4CA9-8A3C-36352F2EC522}" type="datetime1">
              <a:rPr lang="en-US" smtClean="0"/>
              <a:t>10/13/2025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4679883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1" y="227171"/>
            <a:ext cx="34304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19800" y="757396"/>
            <a:ext cx="538451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6401" y="1827371"/>
            <a:ext cx="343041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641AA-64E7-457A-9348-992D31655462}" type="datetime1">
              <a:rPr lang="en-US" smtClean="0"/>
              <a:t>10/13/2025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692501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E971-A2D7-43EE-BCA6-07CA590451D6}" type="datetime1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4608184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21374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7048500" cy="521374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37959-E38D-416F-BCD0-96EB2FA0F337}" type="datetime1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890647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381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0278-0C3D-4E02-A765-1806E7F24CD6}" type="datetime1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30261" y="5889307"/>
            <a:ext cx="10523537" cy="25717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uk-UA" dirty="0"/>
              <a:t>Джерело: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5464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7435" y="620689"/>
            <a:ext cx="10363200" cy="1470025"/>
          </a:xfrm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67541" y="206084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8135A4-9B14-FC51-DCBA-452D48B68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0EA31-D442-4695-B9BF-3C5623941026}" type="datetime1">
              <a:rPr lang="ru-RU"/>
              <a:pPr>
                <a:defRPr/>
              </a:pPr>
              <a:t>13.10.2025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E19E3B-AAC9-D8CA-83C8-D76D3A989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D643D9-6A42-2EEC-B5BC-2BDB81A60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479E4-0627-4C74-AB0D-F912AD4A7CE9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890778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6A8323-20BD-0547-0BDF-6ED1AFBF6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3B96A-08F5-4954-8D57-E8999AD37D8A}" type="datetime1">
              <a:rPr lang="ru-RU"/>
              <a:pPr>
                <a:defRPr/>
              </a:pPr>
              <a:t>13.10.2025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6DC2E4-09C9-62C8-93FD-6E2AAA20E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5451ED-7E62-DACA-6D87-54B6FE159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DE82B-999E-4334-B074-4BD0D7790450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2959192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21C84F-05EA-813F-BCCC-561C0926D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9FC28-7199-4AC2-9B88-E2DE70AC2D1D}" type="datetime1">
              <a:rPr lang="ru-RU"/>
              <a:pPr>
                <a:defRPr/>
              </a:pPr>
              <a:t>13.10.2025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65DF57-93E7-02EA-7392-C48D81CA0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0C7D90-12E3-0815-B3C8-42330F5D6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B4729-2E6D-4EDB-BBFE-F76B891549A6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3430374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80AA38B9-F874-371B-EAA8-F8FC2C617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08CA4-B610-4485-99A3-7E23C40F1589}" type="datetime1">
              <a:rPr lang="ru-RU"/>
              <a:pPr>
                <a:defRPr/>
              </a:pPr>
              <a:t>13.10.2025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5373AA4B-E3A5-81E6-9178-C7B332EC1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37583FA8-B5DC-8DF7-DB14-FC6354CA8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81AB5-0327-45A1-BCD6-CDAB1988455D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168914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7740C671-257D-1069-8132-8D9866A4C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A3C13-380A-4A2D-960D-6F73534E03FA}" type="datetime1">
              <a:rPr lang="ru-RU"/>
              <a:pPr>
                <a:defRPr/>
              </a:pPr>
              <a:t>13.10.2025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A5B68212-8837-7569-0806-B3EF9527A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33B357EA-36BB-6C6F-93E5-B373DB319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4A45F-11DE-4B29-BFEF-7C5D658C0C2F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876340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ACF4-D50A-47B2-86ED-4776B143652F}" type="datetime1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0809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95595E91-EBD6-2CF6-584E-749AD4544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A5507-E142-4133-89E1-A2DDA4E0B698}" type="datetime1">
              <a:rPr lang="ru-RU"/>
              <a:pPr>
                <a:defRPr/>
              </a:pPr>
              <a:t>13.10.2025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E06FEA73-5F11-378B-61DD-CAE129ACA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F26C0B10-DC41-C3B1-D907-9D3E1B019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36214-C83E-4C5A-BA10-EE23B41635D4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3583620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9AE8E6B8-FCA4-6C7F-7FBE-A03F96F9B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2A0BB-A931-4C50-B5BD-DCACA417B1CD}" type="datetime1">
              <a:rPr lang="ru-RU"/>
              <a:pPr>
                <a:defRPr/>
              </a:pPr>
              <a:t>13.10.2025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DD8D4610-0B7B-9658-CCA4-0C5E181F7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D010EAC2-F918-64BE-5CF5-D37615C45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5486A-9FF5-498B-A13F-A0FE9B82DEC1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270765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2DA879E7-124D-AF29-9A12-B8528697B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14AC0-8550-4F4A-9685-C96512C3FC2C}" type="datetime1">
              <a:rPr lang="ru-RU"/>
              <a:pPr>
                <a:defRPr/>
              </a:pPr>
              <a:t>13.10.2025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6E072F37-5015-0E0F-8A6F-939A3BF7B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8AAD2E2D-89BA-1CA6-65F4-603655F2D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975FB-B369-438B-B0E5-2794BACA5063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922354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B6D658F2-56A5-0A31-4158-2F7EFBD6D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DAE2D-7F29-4581-B9A0-D090D05A3DF9}" type="datetime1">
              <a:rPr lang="ru-RU"/>
              <a:pPr>
                <a:defRPr/>
              </a:pPr>
              <a:t>13.10.2025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24919BAC-1158-13B8-454B-7055735E1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3EF35E00-B193-D1A8-4B50-302521D8E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B507C-FD07-4A96-B148-465AD0425342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8888490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50BBAC-354C-78E8-440B-176EFCAC3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C378C-DBDB-47AA-A68D-EC626DBEC4B6}" type="datetime1">
              <a:rPr lang="ru-RU"/>
              <a:pPr>
                <a:defRPr/>
              </a:pPr>
              <a:t>13.10.2025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D65263-AFBA-2437-C184-8AB8FA3E7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599967-4FC8-19C9-775F-97D104929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75BB6-8D32-411A-9D8C-885EEA0F1E72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199039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E22BEB-B7EB-1F07-7BC0-4E6AC9B06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3A7B3-53D4-4B41-ACD9-6FF93817996E}" type="datetime1">
              <a:rPr lang="ru-RU"/>
              <a:pPr>
                <a:defRPr/>
              </a:pPr>
              <a:t>13.10.2025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B2DE70-3D24-695C-111C-DCFF40625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C49F91-261D-F37F-7FA0-30B741BD4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2C79A-196E-42FF-9887-9126107C757A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215781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1E29-397F-49BD-B447-605E2EE86E50}" type="datetime1">
              <a:rPr lang="en-US" smtClean="0"/>
              <a:t>10/13/2025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612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A74-AAE0-46BE-A030-8B4DA32B41AD}" type="datetime1">
              <a:rPr lang="en-US" smtClean="0"/>
              <a:t>10/13/2025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356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3155-9A5A-4B75-A006-35D15D0FD532}" type="datetime1">
              <a:rPr lang="en-US" smtClean="0"/>
              <a:t>10/13/2025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44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EB80-BEDD-46AC-A1EF-E1CF32E479DA}" type="datetime1">
              <a:rPr lang="en-US" smtClean="0"/>
              <a:t>10/13/2025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35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765300"/>
            <a:ext cx="3932237" cy="10858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765300"/>
            <a:ext cx="6172200" cy="40957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098800"/>
            <a:ext cx="3932237" cy="2770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EDB98-99C7-4F2D-9741-2F467B3BA623}" type="datetime1">
              <a:rPr lang="en-US" smtClean="0"/>
              <a:t>10/13/2025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7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6AE5-2A84-41B0-94D1-3398C6A372CD}" type="datetime1">
              <a:rPr lang="en-US" smtClean="0"/>
              <a:t>10/13/2025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08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hyperlink" Target="http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6"/>
          <p:cNvSpPr/>
          <p:nvPr userDrawn="1"/>
        </p:nvSpPr>
        <p:spPr bwMode="auto">
          <a:xfrm>
            <a:off x="-4666" y="6319467"/>
            <a:ext cx="12176126" cy="53853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842" y="1733021"/>
            <a:ext cx="10515600" cy="819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012548"/>
            <a:ext cx="10515600" cy="31644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73E8BD7C-93EB-4C10-B105-FF43442C2382}" type="datetime1">
              <a:rPr lang="en-US" smtClean="0"/>
              <a:t>10/13/2025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uk-UA"/>
              <a:t>к.е.н., доцент Возьний К.З.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8BFAA22-95AF-4477-B602-D8E5A1273D9E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7" name="Пирог 9"/>
          <p:cNvSpPr/>
          <p:nvPr userDrawn="1"/>
        </p:nvSpPr>
        <p:spPr bwMode="auto">
          <a:xfrm rot="5400000">
            <a:off x="-1972108" y="-2132541"/>
            <a:ext cx="3934884" cy="4271433"/>
          </a:xfrm>
          <a:prstGeom prst="pie">
            <a:avLst>
              <a:gd name="adj1" fmla="val 16177944"/>
              <a:gd name="adj2" fmla="val 7593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2400">
              <a:solidFill>
                <a:schemeClr val="tx1"/>
              </a:solidFill>
            </a:endParaRPr>
          </a:p>
        </p:txBody>
      </p:sp>
      <p:pic>
        <p:nvPicPr>
          <p:cNvPr id="8" name="Picture 2" descr="D:\Мої документи\Проект ТЕОРІЯ ХАОСУ\!!!!!!__Сезон 2\ЗУНУ 2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818" y="0"/>
            <a:ext cx="3983567" cy="975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8"/>
          <p:cNvSpPr/>
          <p:nvPr userDrawn="1"/>
        </p:nvSpPr>
        <p:spPr bwMode="auto">
          <a:xfrm>
            <a:off x="57245" y="0"/>
            <a:ext cx="12215284" cy="105621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2400"/>
          </a:p>
        </p:txBody>
      </p:sp>
      <p:pic>
        <p:nvPicPr>
          <p:cNvPr id="11" name="Picture 2" descr="D:\Мої документи\Проект ТЕОРІЯ ХАОСУ\!!!!!!__Сезон 2\ЗУНУ 2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559" y="0"/>
            <a:ext cx="3983567" cy="975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14"/>
          <p:cNvSpPr/>
          <p:nvPr userDrawn="1"/>
        </p:nvSpPr>
        <p:spPr>
          <a:xfrm>
            <a:off x="57245" y="114300"/>
            <a:ext cx="1441451" cy="1439333"/>
          </a:xfrm>
          <a:prstGeom prst="ellipse">
            <a:avLst/>
          </a:prstGeom>
          <a:blipFill>
            <a:blip r:embed="rId15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375148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711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alphaModFix amt="22000"/>
            <a:lum/>
          </a:blip>
          <a:srcRect/>
          <a:stretch>
            <a:fillRect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8280" y="225505"/>
            <a:ext cx="9863470" cy="755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3680" y="1403904"/>
            <a:ext cx="97745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1718D-0A9F-4503-9FCD-24749A49E974}" type="datetime1">
              <a:rPr lang="en-US" smtClean="0"/>
              <a:t>10/13/2025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244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964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7" name="Прямоугольник 8"/>
          <p:cNvSpPr/>
          <p:nvPr userDrawn="1"/>
        </p:nvSpPr>
        <p:spPr bwMode="auto">
          <a:xfrm rot="16200000">
            <a:off x="-2590800" y="2848847"/>
            <a:ext cx="6858000" cy="116030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9" y="61754"/>
            <a:ext cx="1482061" cy="1484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019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9A51AD50-B732-D369-82FA-389284F99EF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28C693E0-15C0-ABFA-43C6-91E3F9388A4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/>
              <a:t>Образец текста</a:t>
            </a:r>
          </a:p>
          <a:p>
            <a:pPr lvl="1"/>
            <a:r>
              <a:rPr lang="ru-RU" altLang="uk-UA"/>
              <a:t>Второй уровень</a:t>
            </a:r>
          </a:p>
          <a:p>
            <a:pPr lvl="2"/>
            <a:r>
              <a:rPr lang="ru-RU" altLang="uk-UA"/>
              <a:t>Третий уровень</a:t>
            </a:r>
          </a:p>
          <a:p>
            <a:pPr lvl="3"/>
            <a:r>
              <a:rPr lang="ru-RU" altLang="uk-UA"/>
              <a:t>Четвертый уровень</a:t>
            </a:r>
          </a:p>
          <a:p>
            <a:pPr lvl="4"/>
            <a:r>
              <a:rPr lang="ru-RU" altLang="uk-UA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28FF92-B6DD-B1AC-8422-9E19EC9C0C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5388A3-A4D3-477C-935C-287159B91E1B}" type="datetime1">
              <a:rPr lang="ru-RU"/>
              <a:pPr>
                <a:defRPr/>
              </a:pPr>
              <a:t>13.10.2025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C6CE86-C54F-53ED-7720-1F0966914B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E37FDA-F3F4-F939-EFB9-F0CC110414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5BA4824-8080-4932-A99E-12CEEA38E8F1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  <p:sp>
        <p:nvSpPr>
          <p:cNvPr id="1031" name="Прямоугольник 6">
            <a:extLst>
              <a:ext uri="{FF2B5EF4-FFF2-40B4-BE49-F238E27FC236}">
                <a16:creationId xmlns:a16="http://schemas.microsoft.com/office/drawing/2014/main" id="{C9C43065-EA70-6883-671B-6834A5B3817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450875" y="6488114"/>
            <a:ext cx="3206583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uk-UA" sz="1800">
                <a:latin typeface="Calibri" panose="020F0502020204030204" pitchFamily="34" charset="0"/>
                <a:hlinkClick r:id="rId14"/>
              </a:rPr>
              <a:t>http://presentation-creation.ru/</a:t>
            </a:r>
            <a:endParaRPr lang="en-US" altLang="uk-UA" sz="3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93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library.wunu.edu.ua/?page_id=3587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h4.googleusercontent.com/proxy/CQVV2A1ExEmWjUUi0phyGhbl_ZIzWS7eLlfJ7CXFglZ-J9Xs9l5jhCNa1i_1dnJHC_xcQIz9N_A2RzCld1qPDb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nus.org.ua/wp-content/uploads/2019/06/Na-botsi-chytacha-dumka-psyhologa-j-bibliotekarya-pro-buling-u-literaturi-e1559653526969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25" y="1608464"/>
            <a:ext cx="11344234" cy="2445744"/>
          </a:xfrm>
        </p:spPr>
        <p:txBody>
          <a:bodyPr>
            <a:normAutofit/>
          </a:bodyPr>
          <a:lstStyle/>
          <a:p>
            <a:pPr lvl="0" algn="ctr"/>
            <a:r>
              <a:rPr lang="uk-UA" sz="4000" dirty="0">
                <a:ea typeface="Calibri" panose="020F0502020204030204" pitchFamily="34" charset="0"/>
                <a:cs typeface="Times New Roman" panose="02020603050405020304" pitchFamily="18" charset="0"/>
              </a:rPr>
              <a:t>Бібліотечне партнерство: соціальний вимір</a:t>
            </a:r>
            <a:br>
              <a:rPr lang="uk-UA" sz="36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uk-UA" sz="36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день бібліотечного фахівця</a:t>
            </a:r>
            <a:br>
              <a:rPr lang="uk-UA" sz="28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Тернопіль, 16 жовтня 2025 року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019" y="5089793"/>
            <a:ext cx="7437467" cy="811746"/>
          </a:xfrm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uk-UA" sz="2400" dirty="0"/>
              <a:t>Директор бібліотеки ім. Л. </a:t>
            </a:r>
            <a:r>
              <a:rPr lang="uk-UA" sz="2400" dirty="0" err="1"/>
              <a:t>Каніщенка</a:t>
            </a:r>
            <a:r>
              <a:rPr lang="uk-UA" sz="2400" dirty="0"/>
              <a:t> ЗУНУ,</a:t>
            </a:r>
          </a:p>
          <a:p>
            <a:pPr marL="0" lvl="0" indent="0" algn="ctr">
              <a:buNone/>
            </a:pPr>
            <a:r>
              <a:rPr lang="uk-UA" sz="2400" dirty="0" err="1"/>
              <a:t>к.е.н</a:t>
            </a:r>
            <a:r>
              <a:rPr lang="uk-UA" sz="2400" dirty="0"/>
              <a:t>., доцент Казимир </a:t>
            </a:r>
            <a:r>
              <a:rPr lang="uk-UA" sz="2400" dirty="0" err="1"/>
              <a:t>Возьний</a:t>
            </a:r>
            <a:endParaRPr lang="uk-UA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43CC-397D-44BF-ACC2-F5815E86F371}" type="datetime1">
              <a:rPr lang="en-US" smtClean="0"/>
              <a:t>10/13/2025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132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C81FA4-C849-C9DF-C53E-26BC023141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EBFF66A-FCBA-EEE8-061C-185E7E92C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4514"/>
            <a:ext cx="10515600" cy="401138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uk-UA" sz="3200" b="1" dirty="0">
                <a:solidFill>
                  <a:srgbClr val="FF0000"/>
                </a:solidFill>
              </a:rPr>
              <a:t>Приклади </a:t>
            </a:r>
            <a:r>
              <a:rPr lang="uk-UA" sz="3200" b="1" dirty="0" err="1">
                <a:solidFill>
                  <a:srgbClr val="FF0000"/>
                </a:solidFill>
              </a:rPr>
              <a:t>колаборації</a:t>
            </a:r>
            <a:r>
              <a:rPr lang="uk-UA" sz="3200" b="1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D6820C4-3D5F-9511-5F44-C2945DCFC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920278-0C3D-4E02-A765-1806E7F24C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E45518B-BC19-CE97-35CE-8451BBCE9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BDA25BC-4A46-81C0-51C9-E5304ADF1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Місце для тексту 6">
            <a:extLst>
              <a:ext uri="{FF2B5EF4-FFF2-40B4-BE49-F238E27FC236}">
                <a16:creationId xmlns:a16="http://schemas.microsoft.com/office/drawing/2014/main" id="{FF91B62D-65A7-AB04-68E7-C1B10D6826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5838507"/>
            <a:ext cx="10523537" cy="257175"/>
          </a:xfrm>
        </p:spPr>
        <p:txBody>
          <a:bodyPr/>
          <a:lstStyle/>
          <a:p>
            <a:r>
              <a:rPr lang="uk-UA" dirty="0"/>
              <a:t>Джерело: </a:t>
            </a:r>
            <a:r>
              <a:rPr lang="en-US" dirty="0">
                <a:hlinkClick r:id="rId3"/>
              </a:rPr>
              <a:t>https://library.wunu.edu.ua/?page_id=3587</a:t>
            </a:r>
            <a:r>
              <a:rPr lang="uk-UA" dirty="0"/>
              <a:t> 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502047C-607D-B741-283C-21FABA34F2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0843" y="2286000"/>
            <a:ext cx="4592475" cy="328120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A542542-8BFB-76DF-AB91-BEFCADC226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1229" y="2286000"/>
            <a:ext cx="4319928" cy="3270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849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AFEB8D-CBFB-F986-F715-53BFDE0578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2538E-3E31-05BB-781D-08D280561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uk-UA" b="1" dirty="0"/>
              <a:t>Соціальний вимір бібліотечного партнерства</a:t>
            </a:r>
            <a:endParaRPr lang="en-US" b="1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0AEDBAA-3E91-DDE0-0FF6-586FC3741E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uk-UA" sz="4400" noProof="0" dirty="0"/>
          </a:p>
          <a:p>
            <a:pPr marL="0" indent="0" algn="ctr">
              <a:buNone/>
            </a:pPr>
            <a:r>
              <a:rPr lang="uk-UA" sz="3600" b="1" noProof="0" dirty="0">
                <a:solidFill>
                  <a:srgbClr val="FF0000"/>
                </a:solidFill>
              </a:rPr>
              <a:t>Партнерство</a:t>
            </a:r>
            <a:r>
              <a:rPr lang="uk-UA" sz="3600" noProof="0" dirty="0"/>
              <a:t> через критику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85088-A6EB-2430-F802-E5080AF01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B4CC9-9A81-49A9-A6E1-851818FC68D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5A8C7F-C7A5-2200-01CD-D9D853DCC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AB774-9C5F-829D-D9C2-105A768B3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8F63414-E283-1006-9206-39B9BF2AF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884714"/>
            <a:ext cx="4419600" cy="311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656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141AD6-9EDC-6F35-1B06-741483DC82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B232404-5151-A99A-6D32-02A5DC277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4514"/>
            <a:ext cx="10515600" cy="401138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endParaRPr lang="uk-UA" sz="4400" b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uk-UA" sz="4400" b="1" i="1" dirty="0">
                <a:solidFill>
                  <a:srgbClr val="FF0000"/>
                </a:solidFill>
              </a:rPr>
              <a:t>Дякую за співпрацю, критику і взаємодію </a:t>
            </a:r>
            <a:endParaRPr lang="uk-UA" sz="4400" i="1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AC35747-2E1A-8C01-B6FA-F6B759FD3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920278-0C3D-4E02-A765-1806E7F24C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F8756BA-2FDF-0CBD-08F4-AF0E8BA1F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C247979-9E26-950A-DEB6-A754CBF20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Місце для тексту 6">
            <a:extLst>
              <a:ext uri="{FF2B5EF4-FFF2-40B4-BE49-F238E27FC236}">
                <a16:creationId xmlns:a16="http://schemas.microsoft.com/office/drawing/2014/main" id="{5AF35B9B-116D-0D57-A5BB-63DEB9CAC2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5838507"/>
            <a:ext cx="10523537" cy="257175"/>
          </a:xfrm>
        </p:spPr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5679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6CDF0D02-C261-1773-C270-E43F759B0E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0826406"/>
              </p:ext>
            </p:extLst>
          </p:nvPr>
        </p:nvGraphicFramePr>
        <p:xfrm>
          <a:off x="2279650" y="1196752"/>
          <a:ext cx="7920806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1F90705-F231-A74D-CD4A-0602C306F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08888" y="6597650"/>
            <a:ext cx="3059112" cy="260350"/>
          </a:xfrm>
          <a:solidFill>
            <a:schemeClr val="accent4">
              <a:lumMod val="75000"/>
            </a:schemeClr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к.е.н., доцент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Возьний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К.З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206333-9BC4-2130-F116-4E215A0271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A7562-E0A6-CB77-9564-069B79699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/>
              <a:t>Партнерство – інституційний пріоритет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46FDD9-9C5C-8B19-2393-7E1CA17A2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54163B-A6DE-47F5-91F3-4CFA2FD5154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B83765-1D24-4926-3F58-E45F0F9B5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B26AFE-F04D-584A-7A3B-5E472778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FEC813-B1C6-4760-1622-999A93B31B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0261" y="5889307"/>
            <a:ext cx="10523537" cy="467043"/>
          </a:xfrm>
        </p:spPr>
        <p:txBody>
          <a:bodyPr/>
          <a:lstStyle/>
          <a:p>
            <a:r>
              <a:rPr lang="uk-UA" dirty="0"/>
              <a:t>Джерело: </a:t>
            </a:r>
            <a:r>
              <a:rPr lang="en-US" dirty="0">
                <a:hlinkClick r:id="rId3"/>
              </a:rPr>
              <a:t>https://lh4.googleusercontent.com/proxy/CQVV2A1ExEmWjUUi0phyGhbl_ZIzWS7eLlfJ7CXFglZ-J9Xs9l5jhCNa1i_1dnJHC_xcQIz9N_A2RzCld1qPDbA</a:t>
            </a:r>
            <a:r>
              <a:rPr lang="uk-UA" dirty="0"/>
              <a:t> </a:t>
            </a:r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D56EE09-70C8-317F-2275-01CAFCBD43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0" y="1191181"/>
            <a:ext cx="6955971" cy="426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004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F7DDF1-DB5F-38C4-F38C-177F31A622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E7183-519D-9841-8D96-37AF6A9B4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uk-UA" sz="4400" b="1" dirty="0"/>
              <a:t>Виміри партнерства: загальний</a:t>
            </a:r>
            <a:endParaRPr lang="en-US" sz="4400" b="1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1EE0D9A-11BC-F3AC-ED0B-34ED10D71B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uk-UA" sz="4400" noProof="0" dirty="0"/>
          </a:p>
          <a:p>
            <a:pPr marL="0" indent="0" algn="just">
              <a:buNone/>
            </a:pPr>
            <a:r>
              <a:rPr lang="uk-UA" sz="4400" b="1" noProof="0" dirty="0">
                <a:solidFill>
                  <a:srgbClr val="FF0000"/>
                </a:solidFill>
              </a:rPr>
              <a:t>Партнерство</a:t>
            </a:r>
            <a:r>
              <a:rPr lang="uk-UA" sz="4400" noProof="0" dirty="0"/>
              <a:t> – форма співпраці між двома чи більше сторонами, які мають спільні цілі, інтереси або вигоди.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724EB9-9522-CFBF-B881-3E7F2D21D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B4CC9-9A81-49A9-A6E1-851818FC68D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2263F8-B90C-BC16-507A-97663C273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502BD-58D5-DE0E-A0DD-1B27DCA5F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3719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3C2409-5265-A2F3-DFBE-3954B240ED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DEC2D2B-524D-9521-AEE0-E2E19E53D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4514"/>
            <a:ext cx="10515600" cy="4011386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uk-UA" sz="5700" b="1" dirty="0">
                <a:solidFill>
                  <a:srgbClr val="FF0000"/>
                </a:solidFill>
              </a:rPr>
              <a:t>Пріоритети традиційного партнерства:</a:t>
            </a:r>
          </a:p>
          <a:p>
            <a:pPr algn="just">
              <a:lnSpc>
                <a:spcPct val="150000"/>
              </a:lnSpc>
            </a:pPr>
            <a:r>
              <a:rPr lang="uk-UA" sz="4400" dirty="0"/>
              <a:t>Взаємна вигода;</a:t>
            </a:r>
          </a:p>
          <a:p>
            <a:pPr algn="just">
              <a:lnSpc>
                <a:spcPct val="150000"/>
              </a:lnSpc>
            </a:pPr>
            <a:r>
              <a:rPr lang="uk-UA" sz="4400" dirty="0"/>
              <a:t>Договірні відносини;</a:t>
            </a:r>
          </a:p>
          <a:p>
            <a:pPr algn="just">
              <a:lnSpc>
                <a:spcPct val="150000"/>
              </a:lnSpc>
            </a:pPr>
            <a:r>
              <a:rPr lang="uk-UA" sz="4400" dirty="0"/>
              <a:t>Розподіл (консолідація) ресурсів і диверсифікація ризиків;</a:t>
            </a:r>
          </a:p>
          <a:p>
            <a:pPr algn="just">
              <a:lnSpc>
                <a:spcPct val="150000"/>
              </a:lnSpc>
            </a:pPr>
            <a:r>
              <a:rPr lang="uk-UA" sz="4400" dirty="0" err="1"/>
              <a:t>Довгостроковість</a:t>
            </a:r>
            <a:r>
              <a:rPr lang="uk-UA" sz="4400" dirty="0"/>
              <a:t> взаємодії;</a:t>
            </a:r>
          </a:p>
          <a:p>
            <a:pPr algn="just">
              <a:lnSpc>
                <a:spcPct val="150000"/>
              </a:lnSpc>
            </a:pPr>
            <a:r>
              <a:rPr lang="uk-UA" sz="4400" dirty="0"/>
              <a:t>Взаємна відповідальність і контроль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50CFA20-FB64-0515-93B6-D0A640767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920278-0C3D-4E02-A765-1806E7F24C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545CA9C-22F2-49D7-302E-6CCFE584E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3BD5F70-4A9E-4E74-5F1A-0043C062C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Місце для тексту 6">
            <a:extLst>
              <a:ext uri="{FF2B5EF4-FFF2-40B4-BE49-F238E27FC236}">
                <a16:creationId xmlns:a16="http://schemas.microsoft.com/office/drawing/2014/main" id="{C05C43F4-F33C-8014-A67D-1959F69FB1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5838507"/>
            <a:ext cx="10523537" cy="257175"/>
          </a:xfrm>
        </p:spPr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76637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630B66-4618-DA28-83D5-E9E02831E7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B56A3-02D9-7AF9-D506-C00A510A2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uk-UA" sz="4400" b="1" dirty="0"/>
              <a:t>Виміри партнерства: соціальний</a:t>
            </a:r>
            <a:endParaRPr lang="en-US" sz="4400" b="1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658C0C9-354F-9591-DF80-2A7BA3F0B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uk-UA" sz="4400" noProof="0" dirty="0"/>
          </a:p>
          <a:p>
            <a:pPr marL="0" indent="0" algn="just">
              <a:buNone/>
            </a:pPr>
            <a:r>
              <a:rPr lang="uk-UA" sz="4400" b="1" noProof="0" dirty="0">
                <a:solidFill>
                  <a:srgbClr val="FF0000"/>
                </a:solidFill>
              </a:rPr>
              <a:t>Партнерство</a:t>
            </a:r>
            <a:r>
              <a:rPr lang="uk-UA" sz="4400" noProof="0" dirty="0"/>
              <a:t> – взаємодія між людьми, громадами, організаціями на основі взаємоповаги, узгоджених цінностей і спільної відповідальності за результат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36623B-87BC-6EA2-500A-4B65BBE58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B4CC9-9A81-49A9-A6E1-851818FC68D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2C524B-90DC-C9E3-9452-BE1372C8D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C5A519-7CEB-3FBB-9D3F-761885303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0482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177C57-EDEA-87AC-62CA-2E1770B10D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B15D6-0266-186C-E4EC-FAA49424D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/>
              <a:t>Читач – партнер?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5070B-8524-2B4D-1755-D73BFE67F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54163B-A6DE-47F5-91F3-4CFA2FD5154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C7854B-76E9-219A-84D0-5EEFD342A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1394B5-E869-B12C-F285-6E0379DBB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5DB7C0-05B5-9AC6-CC46-943DBA2B00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 </a:t>
            </a:r>
            <a:r>
              <a:rPr lang="en-US" dirty="0">
                <a:hlinkClick r:id="rId3"/>
              </a:rPr>
              <a:t>https://nus.org.ua/wp-content/uploads/2019/06/Na-botsi-chytacha-dumka-psyhologa-j-bibliotekarya-pro-buling-u-literaturi-e1559653526969.jpg</a:t>
            </a:r>
            <a:r>
              <a:rPr lang="uk-UA" dirty="0"/>
              <a:t> </a:t>
            </a:r>
            <a:endParaRPr lang="en-US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4FDF99C-ED3D-2A8E-13E5-BB27A0777B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8372" y="1191181"/>
            <a:ext cx="6618514" cy="4406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434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8ADB58-7AAE-CB2F-4DBA-074A11664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F026B-1A6A-E21E-B08C-8492C1EAC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uk-UA" b="1" dirty="0"/>
              <a:t>Соціальний вимір бібліотечного партнерства</a:t>
            </a:r>
            <a:endParaRPr lang="en-US" b="1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20755FD-9419-9FE2-F817-CEE12DBD30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uk-UA" sz="4400" noProof="0" dirty="0"/>
          </a:p>
          <a:p>
            <a:pPr marL="0" indent="0" algn="ctr">
              <a:buNone/>
            </a:pPr>
            <a:r>
              <a:rPr lang="uk-UA" sz="3600" b="1" noProof="0" dirty="0">
                <a:solidFill>
                  <a:srgbClr val="FF0000"/>
                </a:solidFill>
              </a:rPr>
              <a:t>Партнерство</a:t>
            </a:r>
            <a:r>
              <a:rPr lang="uk-UA" sz="3600" noProof="0" dirty="0"/>
              <a:t> через взаємодію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F4D1D-3E36-E83B-4118-F5EA560BB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B4CC9-9A81-49A9-A6E1-851818FC68D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FD18CB-8C0E-98AB-E6C5-EC504E4BD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B94E2B-BE78-994F-B7F7-352D36217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1C8B0A8-EBC0-BD2B-D595-16F67FD703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2717150"/>
            <a:ext cx="3552527" cy="2711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509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93A139-0AD6-C1B6-88ED-3CCB91B73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6ECC4-F6EC-72A9-D0D4-E662F3009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uk-UA" b="1" dirty="0"/>
              <a:t>Соціальний вимір бібліотечного партнерства</a:t>
            </a:r>
            <a:endParaRPr lang="en-US" b="1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E4FC414-89D4-46D9-E8EF-948CFFE5C3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uk-UA" sz="4400" noProof="0" dirty="0"/>
          </a:p>
          <a:p>
            <a:pPr marL="0" indent="0" algn="ctr">
              <a:buNone/>
            </a:pPr>
            <a:r>
              <a:rPr lang="uk-UA" sz="3600" b="1" noProof="0" dirty="0">
                <a:solidFill>
                  <a:srgbClr val="FF0000"/>
                </a:solidFill>
              </a:rPr>
              <a:t>Партнерство</a:t>
            </a:r>
            <a:r>
              <a:rPr lang="uk-UA" sz="3600" noProof="0" dirty="0"/>
              <a:t> через </a:t>
            </a:r>
            <a:r>
              <a:rPr lang="uk-UA" sz="3600" noProof="0" dirty="0" err="1"/>
              <a:t>колаборацію</a:t>
            </a:r>
            <a:endParaRPr lang="uk-UA" sz="3600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B9A576-56D9-CCA9-2BC9-14A6A6BDF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B4CC9-9A81-49A9-A6E1-851818FC68D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10/13/2025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D45EF-3A47-D28D-1E85-0A5DB65AA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CFE2FF-317C-0679-A364-0A56513C4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0598C4C-C0AA-30BD-1DA2-A2A92C7C32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8607" y="3461821"/>
            <a:ext cx="3133616" cy="232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94839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1714</TotalTime>
  <Words>712</Words>
  <Application>Microsoft Office PowerPoint</Application>
  <PresentationFormat>Широкий екран</PresentationFormat>
  <Paragraphs>110</Paragraphs>
  <Slides>12</Slides>
  <Notes>11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3</vt:i4>
      </vt:variant>
      <vt:variant>
        <vt:lpstr>Заголовки слайдів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1_Custom Design</vt:lpstr>
      <vt:lpstr>2_Custom Design</vt:lpstr>
      <vt:lpstr>Тема Office</vt:lpstr>
      <vt:lpstr>Бібліотечне партнерство: соціальний вимір  день бібліотечного фахівця Тернопіль, 16 жовтня 2025 року</vt:lpstr>
      <vt:lpstr>Презентація PowerPoint</vt:lpstr>
      <vt:lpstr>Партнерство – інституційний пріоритет</vt:lpstr>
      <vt:lpstr>Виміри партнерства: загальний</vt:lpstr>
      <vt:lpstr>Презентація PowerPoint</vt:lpstr>
      <vt:lpstr>Виміри партнерства: соціальний</vt:lpstr>
      <vt:lpstr>Читач – партнер? </vt:lpstr>
      <vt:lpstr>Соціальний вимір бібліотечного партнерства</vt:lpstr>
      <vt:lpstr>Соціальний вимір бібліотечного партнерства</vt:lpstr>
      <vt:lpstr>Презентація PowerPoint</vt:lpstr>
      <vt:lpstr>Соціальний вимір бібліотечного партнерства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Вебінар на тему: «Вікіпедія і Бібліотека: можливості і партнерство на межі»</dc:title>
  <dc:creator>Tania Tania</dc:creator>
  <cp:lastModifiedBy>prorector</cp:lastModifiedBy>
  <cp:revision>168</cp:revision>
  <dcterms:created xsi:type="dcterms:W3CDTF">2024-02-04T22:39:47Z</dcterms:created>
  <dcterms:modified xsi:type="dcterms:W3CDTF">2025-10-13T11:33:05Z</dcterms:modified>
</cp:coreProperties>
</file>