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99" r:id="rId2"/>
  </p:sldMasterIdLst>
  <p:notesMasterIdLst>
    <p:notesMasterId r:id="rId16"/>
  </p:notesMasterIdLst>
  <p:handoutMasterIdLst>
    <p:handoutMasterId r:id="rId17"/>
  </p:handoutMasterIdLst>
  <p:sldIdLst>
    <p:sldId id="455" r:id="rId3"/>
    <p:sldId id="259" r:id="rId4"/>
    <p:sldId id="290" r:id="rId5"/>
    <p:sldId id="456" r:id="rId6"/>
    <p:sldId id="457" r:id="rId7"/>
    <p:sldId id="453" r:id="rId8"/>
    <p:sldId id="459" r:id="rId9"/>
    <p:sldId id="460" r:id="rId10"/>
    <p:sldId id="458" r:id="rId11"/>
    <p:sldId id="462" r:id="rId12"/>
    <p:sldId id="463" r:id="rId13"/>
    <p:sldId id="461" r:id="rId14"/>
    <p:sldId id="4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E6E6E6"/>
    <a:srgbClr val="002060"/>
    <a:srgbClr val="FFFFFF"/>
    <a:srgbClr val="7F86AF"/>
    <a:srgbClr val="2936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71" autoAdjust="0"/>
    <p:restoredTop sz="83769" autoAdjust="0"/>
  </p:normalViewPr>
  <p:slideViewPr>
    <p:cSldViewPr snapToGrid="0">
      <p:cViewPr varScale="1">
        <p:scale>
          <a:sx n="96" d="100"/>
          <a:sy n="96" d="100"/>
        </p:scale>
        <p:origin x="960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684B9-4DE3-4371-BAA5-499AEF9A8F06}" type="datetime1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E9CA1-18C5-475B-BAF1-5ADFE01930A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4042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13C10-B261-45E6-9603-DCBAE11C9753}" type="datetime1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10B11-9E4E-4AE4-A6A8-C83365ED574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2034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FA58E-19AE-CCC0-EEF2-AD386FFD6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C7604208-CADA-C50A-8DB1-8A66A29703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DD122F6F-8F55-AD49-EDEB-12CE7A307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C8D11A8-7453-2E24-C0C6-CBA5DBF5D26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D9A6927-C1BE-0A17-D97C-83594AAEB13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7E2CD67-BFB5-E004-4638-8BF9AABA5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3649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11A92-2A3D-23D7-24C4-E9212761D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4BFCD357-FADA-0C03-00DE-6D3287FB84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0732C47A-B0DE-AF61-DF24-92E72BFB0C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D5863C9-9525-73BB-F688-320B523202B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679EF-B210-3DB5-0070-912E7F6866B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B9DBD0A-E70F-FECF-841F-43A4677A58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9684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1B398-1F24-F20D-7F23-F6A345146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2096D5E3-1C90-00E0-9175-47434F5574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2700E2E7-B08D-F957-67C8-F6671FAE93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655CB-1D42-633D-A200-3EABC773648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4D06EF9-BB2C-44EE-46D0-545E011A9C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50DDC96-DBA5-AE90-D06A-8BFE32BF1E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0687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B7F7C-0868-00B6-A901-3D1B9351E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80B5094D-08F0-3ED1-AF72-7B2AD1C97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E409670E-024E-FB4C-A0DB-B29F3F6D8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5159975-0482-8003-15A2-F58EC3FDABA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B7F8FA0-DA06-2C60-55AA-C94371DA9A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4DBE32A-B535-FFA5-45D5-16EEBC7483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361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5C1E0-8A50-F482-D58C-17679D364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id="{75408C0B-8C75-CA90-CFE0-AF905BAF7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id="{87336A04-6B9A-5E83-78E1-03980776C1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DA667BA-4C72-4652-53A6-8D6B5B8C147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874BACB-0621-B0C7-2AD9-DA05A33AB5B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1A08BDF-24ED-204E-86AF-F2591CCD98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4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29F90-0ABE-3661-F3C1-77FA72BC7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960763E-0275-3092-F0AC-EE08ADE843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109847F-0FD5-4D81-0FEB-B11F97580B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E4EAE8-E46D-F604-3867-7A88524B851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1AE71D-F711-6527-E1CA-3C3CE6A418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CCEB05-16D3-C3B8-1AFB-8B7BB634C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938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2B715-D064-7268-8023-FBFDC2C80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DECCCE8-B6B7-76B6-302C-40D253FCDF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0A8999E-D27F-3A7C-5D49-AC2D50DC2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39D3D2-CB0E-3EE6-8E84-4AB827AB919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2D38D5-B25C-3085-FE86-CC2BBBD0811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85D109-F7C0-1E09-F497-D840938107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4648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DAC78-BB4C-59FD-E0F8-F58916FC7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3CE98DE-4721-50E5-4918-6692957528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881F6DB-72FB-367C-9204-B90205354D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D408AC-2795-2CB3-F864-6FAFDFBC148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845F59-8047-A835-443C-CEE6B2278A3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393A24-0AE8-667B-A1CB-5BCC48E14D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61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8CC53-0AFD-85ED-0A8B-24192E100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BAFA6DC-770C-CAAC-3471-47289C9F1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E5588B7-B33E-7E2F-0D30-29DBAA4D0D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F25E17-4827-931A-B129-74BA7DBA962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B5284E-7778-4528-336E-0A0C50BE718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7982E1-A85D-45F3-8D93-1B014E3C37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377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0C4DD-19D5-0AD2-E5C4-3A4C6D626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48E85E5-3086-E1A4-321B-CA9D92676E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9431217-FE8D-6BD9-0798-4E4B51459B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BDA04F-8D11-5096-F1DD-1D07805A63A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A3121A-F42A-26C7-D4CB-F7BDE51528E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175CED-FC06-05F6-C3D7-6C119BFDC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717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DA022-DD51-43E2-ED81-DD506136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18BC4EA-7A3E-8429-5DE7-BF7F87341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0E6254E-A58F-D900-2C6B-0EA4F4284D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E535D1-FFC8-12F7-4E1F-807B25F285B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1470BA-7847-A8EB-9E3C-C13FD4EC5E5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A966E8-9FC8-B80A-0BAB-F173D99C35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497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EAEC-7FA6-41EF-A3C4-E200B9CB08C1}" type="datetime1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9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2F4-FC74-46A6-9B88-F743EAAB1F72}" type="datetime1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48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739898"/>
            <a:ext cx="2628900" cy="44370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739899"/>
            <a:ext cx="7734300" cy="443706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4A2B-48A4-4220-99C0-CC6A6254D83D}" type="datetime1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82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sub</a:t>
            </a:r>
          </a:p>
          <a:p>
            <a:r>
              <a:rPr lang="en-US" dirty="0"/>
              <a:t>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BEC4-3AF6-4D3E-B7B9-B6C86E49918D}" type="datetime1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686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680" y="177800"/>
            <a:ext cx="10136520" cy="749300"/>
          </a:xfrm>
          <a:ln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8130" y="1168400"/>
            <a:ext cx="9774570" cy="458684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A8D4-7C58-4C93-94C5-4869DABEB55A}" type="datetime1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77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0088" y="9289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0088" y="38086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355C-DB41-48CD-A2C9-047C1F13878D}" type="datetime1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68430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2730" y="411720"/>
            <a:ext cx="9863470" cy="75580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698625"/>
            <a:ext cx="4800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0" y="1698625"/>
            <a:ext cx="4800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58C0-25DB-4C6A-9184-D14723FA3BD8}" type="datetime1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73460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55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55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5588" y="2505075"/>
            <a:ext cx="5157787" cy="326840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8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58000" y="2505075"/>
            <a:ext cx="5183188" cy="326840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C6245-0185-499A-B973-7194D491F9E0}" type="datetime1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11050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745-DC07-4EF3-B153-DF733173D13A}" type="datetime1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6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75088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26BE-0D37-408E-A3B7-D1BF3321172F}" type="datetime1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732347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33910"/>
            <a:ext cx="37511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9800" y="864135"/>
            <a:ext cx="58879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0" y="1934110"/>
            <a:ext cx="37511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3510A-3288-4CA9-8A3C-36352F2EC522}" type="datetime1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6798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EFB315-55D7-4783-A4C5-1C06AE5C93AF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2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1" y="227171"/>
            <a:ext cx="34304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19800" y="757396"/>
            <a:ext cx="538451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1" y="1827371"/>
            <a:ext cx="34304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41AA-64E7-457A-9348-992D31655462}" type="datetime1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925010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0E971-A2D7-43EE-BCA6-07CA590451D6}" type="datetime1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60818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1374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7048500" cy="521374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37959-E38D-416F-BCD0-96EB2FA0F337}" type="datetime1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89064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ACF4-D50A-47B2-86ED-4776B143652F}" type="datetime1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8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91E29-397F-49BD-B447-605E2EE86E50}" type="datetime1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612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DA74-AAE0-46BE-A030-8B4DA32B41AD}" type="datetime1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356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3155-9A5A-4B75-A006-35D15D0FD532}" type="datetime1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4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EB80-BEDD-46AC-A1EF-E1CF32E479DA}" type="datetime1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65300"/>
            <a:ext cx="3932237" cy="1085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65300"/>
            <a:ext cx="6172200" cy="40957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98800"/>
            <a:ext cx="3932237" cy="2770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DB98-99C7-4F2D-9741-2F467B3BA623}" type="datetime1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7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6AE5-2A84-41B0-94D1-3398C6A372CD}" type="datetime1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0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6"/>
          <p:cNvSpPr/>
          <p:nvPr userDrawn="1"/>
        </p:nvSpPr>
        <p:spPr bwMode="auto">
          <a:xfrm>
            <a:off x="-4666" y="6319467"/>
            <a:ext cx="12176126" cy="538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9842" y="1733021"/>
            <a:ext cx="10515600" cy="819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012548"/>
            <a:ext cx="10515600" cy="3164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3E8BD7C-93EB-4C10-B105-FF43442C2382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8BFAA22-95AF-4477-B602-D8E5A1273D9E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7" name="Пирог 9"/>
          <p:cNvSpPr/>
          <p:nvPr userDrawn="1"/>
        </p:nvSpPr>
        <p:spPr bwMode="auto">
          <a:xfrm rot="5400000">
            <a:off x="-1972108" y="-2132541"/>
            <a:ext cx="3934884" cy="4271433"/>
          </a:xfrm>
          <a:prstGeom prst="pie">
            <a:avLst>
              <a:gd name="adj1" fmla="val 16177944"/>
              <a:gd name="adj2" fmla="val 7593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8" name="Picture 2" descr="D:\Мої документи\Проект ТЕОРІЯ ХАОСУ\!!!!!!__Сезон 2\ЗУНУ 2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818" y="0"/>
            <a:ext cx="3983567" cy="97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8"/>
          <p:cNvSpPr/>
          <p:nvPr userDrawn="1"/>
        </p:nvSpPr>
        <p:spPr bwMode="auto">
          <a:xfrm>
            <a:off x="57245" y="0"/>
            <a:ext cx="12215284" cy="105621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pic>
        <p:nvPicPr>
          <p:cNvPr id="11" name="Picture 2" descr="D:\Мої документи\Проект ТЕОРІЯ ХАОСУ\!!!!!!__Сезон 2\ЗУНУ 2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559" y="0"/>
            <a:ext cx="3983567" cy="97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вал 14"/>
          <p:cNvSpPr/>
          <p:nvPr userDrawn="1"/>
        </p:nvSpPr>
        <p:spPr>
          <a:xfrm>
            <a:off x="57245" y="114300"/>
            <a:ext cx="1441451" cy="1439333"/>
          </a:xfrm>
          <a:prstGeom prst="ellipse">
            <a:avLst/>
          </a:prstGeom>
          <a:blipFill>
            <a:blip r:embed="rId14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375148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alphaModFix amt="22000"/>
            <a:lum/>
          </a:blip>
          <a:srcRect/>
          <a:stretch>
            <a:fillRect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8280" y="225505"/>
            <a:ext cx="9863470" cy="755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680" y="1403904"/>
            <a:ext cx="97745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718D-0A9F-4503-9FCD-24749A49E974}" type="datetime1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244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96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Прямоугольник 8"/>
          <p:cNvSpPr/>
          <p:nvPr userDrawn="1"/>
        </p:nvSpPr>
        <p:spPr bwMode="auto">
          <a:xfrm rot="16200000">
            <a:off x="-2590800" y="2848847"/>
            <a:ext cx="6858000" cy="11603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9" y="61754"/>
            <a:ext cx="1482061" cy="14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1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pilot.microsoft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E0DF4-7941-436A-6E72-6DB2C838F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19303-C71B-D147-648B-3A371E13D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625" y="1608464"/>
            <a:ext cx="11344234" cy="1929866"/>
          </a:xfrm>
        </p:spPr>
        <p:txBody>
          <a:bodyPr>
            <a:normAutofit/>
          </a:bodyPr>
          <a:lstStyle/>
          <a:p>
            <a:pPr lvl="0" algn="ctr"/>
            <a:r>
              <a:rPr lang="ru-RU" sz="3600" dirty="0"/>
              <a:t>«</a:t>
            </a:r>
            <a:r>
              <a:rPr lang="uk-UA" sz="3600" dirty="0"/>
              <a:t>Методика, критерії та підходи до оцінювання результатів </a:t>
            </a:r>
            <a:r>
              <a:rPr lang="uk-UA" sz="3600" dirty="0" err="1"/>
              <a:t>вікіпедійної</a:t>
            </a:r>
            <a:r>
              <a:rPr lang="uk-UA" sz="3600" dirty="0"/>
              <a:t> діяльності студентів</a:t>
            </a:r>
            <a:r>
              <a:rPr lang="ru-RU" sz="3600" dirty="0"/>
              <a:t>»</a:t>
            </a:r>
            <a:br>
              <a:rPr lang="ru-RU" sz="3600" dirty="0"/>
            </a:br>
            <a:r>
              <a:rPr lang="uk-UA" sz="2800" i="1" noProof="0" dirty="0"/>
              <a:t>з досвіду роботи </a:t>
            </a:r>
            <a:r>
              <a:rPr lang="uk-UA" sz="2800" i="1" noProof="0" dirty="0" err="1"/>
              <a:t>Вікістудії</a:t>
            </a:r>
            <a:r>
              <a:rPr lang="uk-UA" sz="2800" i="1" noProof="0" dirty="0"/>
              <a:t> ЗУНУ</a:t>
            </a:r>
            <a:endParaRPr lang="en-US" sz="28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A321D-6B63-75DC-5D8B-1D02E4636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9019" y="5089793"/>
            <a:ext cx="6169447" cy="811746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uk-UA" sz="2400" dirty="0"/>
              <a:t>Директор бібліотеки ім. Л. </a:t>
            </a:r>
            <a:r>
              <a:rPr lang="uk-UA" sz="2400" dirty="0" err="1"/>
              <a:t>Каніщенка</a:t>
            </a:r>
            <a:r>
              <a:rPr lang="uk-UA" sz="2400" dirty="0"/>
              <a:t>,</a:t>
            </a:r>
          </a:p>
          <a:p>
            <a:pPr marL="0" lvl="0" indent="0" algn="ctr">
              <a:buNone/>
            </a:pPr>
            <a:r>
              <a:rPr lang="uk-UA" sz="2400" dirty="0" err="1"/>
              <a:t>к.е.н</a:t>
            </a:r>
            <a:r>
              <a:rPr lang="uk-UA" sz="2400" dirty="0"/>
              <a:t>., доцент Казимир </a:t>
            </a:r>
            <a:r>
              <a:rPr lang="uk-UA" sz="2400" dirty="0" err="1"/>
              <a:t>Возьний</a:t>
            </a:r>
            <a:endParaRPr lang="uk-UA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CE8493-E8F7-0144-2D35-5BCECB457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43CC-397D-44BF-ACC2-F5815E86F371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94DC56D-ABFE-553C-8E53-8DB6606E4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86EBAE-E27A-E7BF-5870-04DC546A1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248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83D21-9343-6F9C-7124-2828E4580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EEE10-6ECD-8168-C0DF-FB6BEA53C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78" y="983974"/>
            <a:ext cx="9541566" cy="755374"/>
          </a:xfrm>
        </p:spPr>
        <p:txBody>
          <a:bodyPr>
            <a:normAutofit/>
          </a:bodyPr>
          <a:lstStyle/>
          <a:p>
            <a:pPr algn="ctr"/>
            <a:r>
              <a:rPr lang="uk-UA" sz="3200" i="1" dirty="0" err="1"/>
              <a:t>Вікістудія</a:t>
            </a:r>
            <a:r>
              <a:rPr lang="uk-UA" sz="3200" i="1" dirty="0"/>
              <a:t> ЗУНУ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7C7FAF-B465-C6CF-F2ED-1430F9367306}"/>
              </a:ext>
            </a:extLst>
          </p:cNvPr>
          <p:cNvSpPr txBox="1"/>
          <p:nvPr/>
        </p:nvSpPr>
        <p:spPr>
          <a:xfrm>
            <a:off x="457200" y="5943600"/>
            <a:ext cx="11328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Джерело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  <a:r>
              <a:rPr lang="en-US" sz="1400" dirty="0">
                <a:solidFill>
                  <a:prstClr val="black"/>
                </a:solidFill>
              </a:rPr>
              <a:t>https://uk.wikipedia.org/wiki/</a:t>
            </a:r>
            <a:r>
              <a:rPr lang="uk-UA" sz="1400" dirty="0" err="1">
                <a:solidFill>
                  <a:prstClr val="black"/>
                </a:solidFill>
              </a:rPr>
              <a:t>Вікіпедія:Проєкт:Вікістудія_ЗУНУ</a:t>
            </a:r>
            <a:r>
              <a:rPr lang="uk-UA" sz="1400" dirty="0">
                <a:solidFill>
                  <a:prstClr val="black"/>
                </a:solidFill>
              </a:rPr>
              <a:t> 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Місце для вмісту 7">
            <a:extLst>
              <a:ext uri="{FF2B5EF4-FFF2-40B4-BE49-F238E27FC236}">
                <a16:creationId xmlns:a16="http://schemas.microsoft.com/office/drawing/2014/main" id="{5C0C9E2C-238B-792F-F820-3595F593DB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96547" y="1848679"/>
            <a:ext cx="6789159" cy="390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987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E22D4-2583-B1E4-BFC4-9B4454AAE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63BDB-3CE7-4462-4930-C32B83E8F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78" y="983974"/>
            <a:ext cx="9541566" cy="755374"/>
          </a:xfrm>
        </p:spPr>
        <p:txBody>
          <a:bodyPr>
            <a:normAutofit/>
          </a:bodyPr>
          <a:lstStyle/>
          <a:p>
            <a:pPr algn="ctr"/>
            <a:r>
              <a:rPr lang="uk-UA" sz="3200" i="1" dirty="0" err="1"/>
              <a:t>Вікістудія</a:t>
            </a:r>
            <a:r>
              <a:rPr lang="uk-UA" sz="3200" i="1" dirty="0"/>
              <a:t> ЗУНУ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F16720-8437-A725-22BF-77256DDA3261}"/>
              </a:ext>
            </a:extLst>
          </p:cNvPr>
          <p:cNvSpPr txBox="1"/>
          <p:nvPr/>
        </p:nvSpPr>
        <p:spPr>
          <a:xfrm>
            <a:off x="457200" y="5943600"/>
            <a:ext cx="11328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Джерело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</a:t>
            </a:r>
            <a:r>
              <a:rPr lang="en-US" sz="1400" dirty="0">
                <a:solidFill>
                  <a:prstClr val="black"/>
                </a:solidFill>
              </a:rPr>
              <a:t>https://uk.wikipedia.org/wiki/</a:t>
            </a:r>
            <a:r>
              <a:rPr lang="uk-UA" sz="1400" dirty="0" err="1">
                <a:solidFill>
                  <a:prstClr val="black"/>
                </a:solidFill>
              </a:rPr>
              <a:t>Вікіпедія:Проєкт:Вікістудія_ЗУНУ</a:t>
            </a:r>
            <a:r>
              <a:rPr lang="uk-UA" sz="1400" dirty="0">
                <a:solidFill>
                  <a:prstClr val="black"/>
                </a:solidFill>
              </a:rPr>
              <a:t> 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2200E676-E9EF-9AD9-4566-A1AED4119E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60643" y="1605115"/>
            <a:ext cx="5963479" cy="43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604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C9AE5-AEF8-6A9B-A77D-FD347F651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CBB06-2C95-95C5-CCEC-79620C4A0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130" y="475974"/>
            <a:ext cx="10136520" cy="749300"/>
          </a:xfrm>
        </p:spPr>
        <p:txBody>
          <a:bodyPr>
            <a:noAutofit/>
          </a:bodyPr>
          <a:lstStyle/>
          <a:p>
            <a:pPr algn="ctr"/>
            <a:r>
              <a:rPr lang="uk-UA" altLang="uk-UA" b="1" dirty="0"/>
              <a:t>Оновлений підхід до оцінки</a:t>
            </a:r>
            <a:endParaRPr lang="en-US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3494813-CB06-03A6-7F4E-8916CA6AB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504" y="1580079"/>
            <a:ext cx="9774570" cy="3697842"/>
          </a:xfrm>
        </p:spPr>
        <p:txBody>
          <a:bodyPr/>
          <a:lstStyle/>
          <a:p>
            <a:pPr marL="0" lvl="0" indent="0" algn="ctr">
              <a:buNone/>
            </a:pPr>
            <a:r>
              <a:rPr lang="uk-UA" dirty="0">
                <a:solidFill>
                  <a:srgbClr val="FF0000"/>
                </a:solidFill>
              </a:rPr>
              <a:t>Складові  оцінювання </a:t>
            </a:r>
          </a:p>
          <a:p>
            <a:pPr lvl="0" algn="ctr"/>
            <a:r>
              <a:rPr lang="uk-UA" dirty="0"/>
              <a:t>Стаття у Вікіпедії (80%)</a:t>
            </a:r>
          </a:p>
          <a:p>
            <a:pPr lvl="0" algn="ctr"/>
            <a:r>
              <a:rPr lang="uk-UA" dirty="0"/>
              <a:t>Доповнення списку учасників війни (10%)</a:t>
            </a:r>
          </a:p>
          <a:p>
            <a:pPr lvl="0" algn="ctr"/>
            <a:r>
              <a:rPr lang="uk-UA" dirty="0"/>
              <a:t>Доповнення списку загиблих за підрозділами (10%)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449EE-687A-32AC-9A4C-927B0F71C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6F8F7-1BF3-4062-D466-83EDBA3EA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E52BF-E229-86AB-6AF5-3437FB059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245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D3C82-649C-B6A4-16FD-FAE14E722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D0297-C791-6D21-4678-DD36B23BC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130" y="475974"/>
            <a:ext cx="10136520" cy="749300"/>
          </a:xfrm>
        </p:spPr>
        <p:txBody>
          <a:bodyPr>
            <a:noAutofit/>
          </a:bodyPr>
          <a:lstStyle/>
          <a:p>
            <a:pPr algn="ctr"/>
            <a:r>
              <a:rPr lang="uk-UA" altLang="uk-UA" b="1" dirty="0"/>
              <a:t>Переваги оновленого підходу</a:t>
            </a:r>
            <a:endParaRPr lang="en-US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E6FDF7-0068-F29D-58B9-56465E723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504" y="1580079"/>
            <a:ext cx="9774570" cy="3697842"/>
          </a:xfrm>
        </p:spPr>
        <p:txBody>
          <a:bodyPr/>
          <a:lstStyle/>
          <a:p>
            <a:pPr marL="0" lvl="0" indent="0" algn="ctr">
              <a:buNone/>
            </a:pPr>
            <a:endParaRPr lang="uk-UA" dirty="0"/>
          </a:p>
          <a:p>
            <a:pPr marL="0" lvl="0" indent="0" algn="ctr">
              <a:buNone/>
            </a:pPr>
            <a:endParaRPr lang="uk-UA" dirty="0"/>
          </a:p>
          <a:p>
            <a:pPr marL="0" lvl="0" indent="0" algn="ctr">
              <a:buNone/>
            </a:pPr>
            <a:r>
              <a:rPr lang="uk-UA" dirty="0"/>
              <a:t>Зберігається навчальна і дослідницька складові (пошук джерел, систематизація, перевірка достовірності, уточнення даних, самостійне створення тексту статті та доповнення списків)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7D954-B30A-828F-710F-A52EDC854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347C2-077F-4F88-7485-86B2B50E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D2E5A-3247-8164-1D06-0C37FB3E7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791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625" y="1608464"/>
            <a:ext cx="11344234" cy="2445744"/>
          </a:xfrm>
        </p:spPr>
        <p:txBody>
          <a:bodyPr>
            <a:normAutofit/>
          </a:bodyPr>
          <a:lstStyle/>
          <a:p>
            <a:pPr lvl="0" algn="ctr"/>
            <a:r>
              <a:rPr lang="uk-UA" sz="4000" dirty="0">
                <a:ea typeface="Calibri" panose="020F0502020204030204" pitchFamily="34" charset="0"/>
                <a:cs typeface="Times New Roman" panose="02020603050405020304" pitchFamily="18" charset="0"/>
              </a:rPr>
              <a:t>Форум освітян </a:t>
            </a:r>
            <a:r>
              <a:rPr lang="uk-UA" sz="4000" dirty="0" err="1">
                <a:ea typeface="Calibri" panose="020F0502020204030204" pitchFamily="34" charset="0"/>
                <a:cs typeface="Times New Roman" panose="02020603050405020304" pitchFamily="18" charset="0"/>
              </a:rPr>
              <a:t>вікіспільноти</a:t>
            </a:r>
            <a:b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36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15 серпня 2026 р.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9019" y="5089793"/>
            <a:ext cx="6169447" cy="811746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uk-UA" sz="2400" dirty="0"/>
              <a:t>Директор бібліотеки ім. Л. </a:t>
            </a:r>
            <a:r>
              <a:rPr lang="uk-UA" sz="2400" dirty="0" err="1"/>
              <a:t>Каніщенка</a:t>
            </a:r>
            <a:r>
              <a:rPr lang="uk-UA" sz="2400" dirty="0"/>
              <a:t>,</a:t>
            </a:r>
          </a:p>
          <a:p>
            <a:pPr marL="0" lvl="0" indent="0" algn="ctr">
              <a:buNone/>
            </a:pPr>
            <a:r>
              <a:rPr lang="uk-UA" sz="2400" dirty="0" err="1"/>
              <a:t>к.е.н</a:t>
            </a:r>
            <a:r>
              <a:rPr lang="uk-UA" sz="2400" dirty="0"/>
              <a:t>., доцент Казимир </a:t>
            </a:r>
            <a:r>
              <a:rPr lang="uk-UA" sz="2400" dirty="0" err="1"/>
              <a:t>Возьний</a:t>
            </a:r>
            <a:endParaRPr lang="uk-UA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43CC-397D-44BF-ACC2-F5815E86F371}" type="datetime1">
              <a:rPr lang="en-US" smtClean="0"/>
              <a:t>8/17/2026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132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7DDF1-DB5F-38C4-F38C-177F31A62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E7183-519D-9841-8D96-37AF6A9B4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130" y="475974"/>
            <a:ext cx="10136520" cy="749300"/>
          </a:xfrm>
        </p:spPr>
        <p:txBody>
          <a:bodyPr>
            <a:noAutofit/>
          </a:bodyPr>
          <a:lstStyle/>
          <a:p>
            <a:pPr algn="ctr"/>
            <a:r>
              <a:rPr lang="uk-UA" altLang="uk-UA" b="1" dirty="0"/>
              <a:t>Базовий підхід епохи ДО ШІ:</a:t>
            </a:r>
            <a:endParaRPr lang="en-US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1EE0D9A-11BC-F3AC-ED0B-34ED10D71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504" y="1580079"/>
            <a:ext cx="9774570" cy="3697842"/>
          </a:xfrm>
        </p:spPr>
        <p:txBody>
          <a:bodyPr/>
          <a:lstStyle/>
          <a:p>
            <a:pPr marL="0" lvl="0" indent="0" algn="ctr">
              <a:buNone/>
            </a:pPr>
            <a:r>
              <a:rPr lang="uk-UA" dirty="0">
                <a:solidFill>
                  <a:srgbClr val="FF0000"/>
                </a:solidFill>
              </a:rPr>
              <a:t>Алгоритм </a:t>
            </a:r>
          </a:p>
          <a:p>
            <a:pPr lvl="0" algn="just"/>
            <a:r>
              <a:rPr lang="uk-UA" dirty="0"/>
              <a:t>пошук тематичних лакун;</a:t>
            </a:r>
          </a:p>
          <a:p>
            <a:pPr lvl="0" algn="just"/>
            <a:r>
              <a:rPr lang="uk-UA" dirty="0"/>
              <a:t>короткий вишкіл;</a:t>
            </a:r>
          </a:p>
          <a:p>
            <a:pPr lvl="0" algn="just"/>
            <a:r>
              <a:rPr lang="uk-UA" dirty="0"/>
              <a:t>підбір джерел:</a:t>
            </a:r>
          </a:p>
          <a:p>
            <a:pPr lvl="0" algn="just"/>
            <a:r>
              <a:rPr lang="uk-UA" dirty="0"/>
              <a:t>систематизація та впорядкування матеріалу;</a:t>
            </a:r>
          </a:p>
          <a:p>
            <a:pPr lvl="0" algn="just"/>
            <a:r>
              <a:rPr lang="uk-UA" dirty="0"/>
              <a:t>написання;</a:t>
            </a:r>
          </a:p>
          <a:p>
            <a:pPr lvl="0" algn="just"/>
            <a:r>
              <a:rPr lang="uk-UA" dirty="0"/>
              <a:t>оцінювання</a:t>
            </a:r>
          </a:p>
          <a:p>
            <a:pPr lvl="0" algn="ctr"/>
            <a:endParaRPr lang="uk-U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24EB9-9522-CFBF-B881-3E7F2D21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263F8-B90C-BC16-507A-97663C273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502BD-58D5-DE0E-A0DD-1B27DCA5F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719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9B17D-BED8-ADF8-7219-0EE05643C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86098-FFC2-E020-975C-109E31C9D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130" y="475974"/>
            <a:ext cx="10136520" cy="749300"/>
          </a:xfrm>
        </p:spPr>
        <p:txBody>
          <a:bodyPr>
            <a:noAutofit/>
          </a:bodyPr>
          <a:lstStyle/>
          <a:p>
            <a:pPr algn="ctr"/>
            <a:r>
              <a:rPr lang="uk-UA" altLang="uk-UA" b="1" dirty="0"/>
              <a:t>Базовий підхід епохи ДО ШІ:</a:t>
            </a:r>
            <a:endParaRPr lang="en-US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2DD020-3472-0CD3-01E4-5E17688AB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504" y="1580079"/>
            <a:ext cx="9774570" cy="3697842"/>
          </a:xfrm>
        </p:spPr>
        <p:txBody>
          <a:bodyPr/>
          <a:lstStyle/>
          <a:p>
            <a:pPr marL="0" lvl="0" indent="0" algn="ctr">
              <a:buNone/>
            </a:pPr>
            <a:r>
              <a:rPr lang="uk-UA" dirty="0">
                <a:solidFill>
                  <a:srgbClr val="FF0000"/>
                </a:solidFill>
              </a:rPr>
              <a:t>Критерії оцінювання </a:t>
            </a:r>
          </a:p>
          <a:p>
            <a:pPr lvl="0" algn="ctr"/>
            <a:r>
              <a:rPr lang="uk-UA" dirty="0"/>
              <a:t>змістовна якість матеріалу</a:t>
            </a:r>
          </a:p>
          <a:p>
            <a:pPr lvl="0" algn="ctr"/>
            <a:r>
              <a:rPr lang="uk-UA" dirty="0"/>
              <a:t>джерельна аргументованість</a:t>
            </a:r>
          </a:p>
          <a:p>
            <a:pPr lvl="0" algn="ctr"/>
            <a:r>
              <a:rPr lang="uk-UA" dirty="0"/>
              <a:t>відповідність формальним вимогам Вікіпедії</a:t>
            </a:r>
          </a:p>
          <a:p>
            <a:pPr lvl="0" algn="ctr"/>
            <a:r>
              <a:rPr lang="uk-UA" dirty="0"/>
              <a:t>дотримання дедлайну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D26D8-DEF5-D863-FA6F-D845E8329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C41CE-8D30-93D2-3ED6-E1E4DE29D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EB932-6AD6-05A8-2738-E62335FC0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456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13313-ED56-B60F-9DD3-3EFE209C6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20D78-7C7C-AAD7-882D-E9292D282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130" y="475974"/>
            <a:ext cx="10136520" cy="749300"/>
          </a:xfrm>
        </p:spPr>
        <p:txBody>
          <a:bodyPr>
            <a:noAutofit/>
          </a:bodyPr>
          <a:lstStyle/>
          <a:p>
            <a:pPr algn="ctr"/>
            <a:r>
              <a:rPr lang="uk-UA" altLang="uk-UA" b="1" dirty="0"/>
              <a:t>Підхід до оцінювання в епоху ШІ:</a:t>
            </a:r>
            <a:endParaRPr lang="en-US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186E5D3-399D-AE7D-8C08-BBB4012F5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504" y="1580079"/>
            <a:ext cx="9774570" cy="3697842"/>
          </a:xfrm>
        </p:spPr>
        <p:txBody>
          <a:bodyPr/>
          <a:lstStyle/>
          <a:p>
            <a:pPr marL="0" lvl="0" indent="0" algn="ctr">
              <a:buNone/>
            </a:pPr>
            <a:r>
              <a:rPr lang="uk-UA" dirty="0">
                <a:solidFill>
                  <a:srgbClr val="FF0000"/>
                </a:solidFill>
              </a:rPr>
              <a:t>Два ключові питання</a:t>
            </a:r>
          </a:p>
          <a:p>
            <a:pPr marL="0" lvl="0" indent="0" algn="just">
              <a:buNone/>
            </a:pPr>
            <a:r>
              <a:rPr lang="uk-UA" dirty="0"/>
              <a:t>1. Чи можна студенту використовувати ШІ як інструмент під час підготовки </a:t>
            </a:r>
            <a:r>
              <a:rPr lang="uk-UA" dirty="0" err="1"/>
              <a:t>вікіпедійної</a:t>
            </a:r>
            <a:r>
              <a:rPr lang="uk-UA" dirty="0"/>
              <a:t> статті?</a:t>
            </a:r>
          </a:p>
          <a:p>
            <a:pPr marL="0" lvl="0" indent="0" algn="just">
              <a:buNone/>
            </a:pPr>
            <a:r>
              <a:rPr lang="uk-UA" dirty="0"/>
              <a:t>2. Чи доцільно  викладачу зараховувати  та  оцінювати таку статтю як результат навчальної роботи?</a:t>
            </a:r>
          </a:p>
          <a:p>
            <a:pPr marL="0" lvl="0" indent="0" algn="ctr">
              <a:buNone/>
            </a:pP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A5234-CF64-2DDE-154E-208B2923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8/17/2026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E3912-DDB3-9D86-2D12-817BF302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2F082-DB64-7A5B-021A-ED09176D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296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CFAC4-FED1-FECA-1E71-011987873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7838B-E478-117B-7472-9820E0477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842" y="1411358"/>
            <a:ext cx="10515600" cy="964094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FF0000"/>
                </a:solidFill>
              </a:rPr>
              <a:t>Ключова проблема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4083C4-B46C-E722-1C83-40AB1E98FA45}"/>
              </a:ext>
            </a:extLst>
          </p:cNvPr>
          <p:cNvSpPr txBox="1"/>
          <p:nvPr/>
        </p:nvSpPr>
        <p:spPr>
          <a:xfrm>
            <a:off x="457200" y="5943600"/>
            <a:ext cx="11328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Джерело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BC93705-6316-7C30-B3DE-4BF8C0A46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842" y="2514600"/>
            <a:ext cx="10515600" cy="32500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3200" noProof="0" dirty="0">
              <a:latin typeface="+mj-lt"/>
            </a:endParaRPr>
          </a:p>
          <a:p>
            <a:pPr marL="0" indent="0" algn="ctr">
              <a:buNone/>
            </a:pPr>
            <a:r>
              <a:rPr lang="uk-UA" sz="3200" noProof="0" dirty="0">
                <a:latin typeface="+mj-lt"/>
              </a:rPr>
              <a:t>Як зберегти навчальну компоненту, а потім оцінити зроблене?</a:t>
            </a:r>
          </a:p>
        </p:txBody>
      </p:sp>
    </p:spTree>
    <p:extLst>
      <p:ext uri="{BB962C8B-B14F-4D97-AF65-F5344CB8AC3E}">
        <p14:creationId xmlns:p14="http://schemas.microsoft.com/office/powerpoint/2010/main" val="2185385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E7FCF-19D3-FE62-425B-D401949A1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B56A2-9040-244A-4E4F-A268E7335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842" y="1411358"/>
            <a:ext cx="10515600" cy="964094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NOTA BENE</a:t>
            </a:r>
            <a:r>
              <a:rPr lang="uk-UA" sz="3200" b="1" dirty="0">
                <a:solidFill>
                  <a:srgbClr val="FF0000"/>
                </a:solidFill>
              </a:rPr>
              <a:t>: Ефект </a:t>
            </a:r>
            <a:r>
              <a:rPr lang="uk-UA" sz="3200" b="1" dirty="0" err="1">
                <a:solidFill>
                  <a:srgbClr val="FF0000"/>
                </a:solidFill>
              </a:rPr>
              <a:t>ампліфаєр</a:t>
            </a:r>
            <a:r>
              <a:rPr lang="uk-UA" sz="3200" b="1" dirty="0">
                <a:solidFill>
                  <a:srgbClr val="FF0000"/>
                </a:solidFill>
              </a:rPr>
              <a:t> ШІ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FBF1A1-69DE-79A7-E2FE-21B380BC2FCE}"/>
              </a:ext>
            </a:extLst>
          </p:cNvPr>
          <p:cNvSpPr txBox="1"/>
          <p:nvPr/>
        </p:nvSpPr>
        <p:spPr>
          <a:xfrm>
            <a:off x="457200" y="5943600"/>
            <a:ext cx="11328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Джерело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ECE71A0-B8DA-4034-3130-5A3E8B0B2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842" y="2514600"/>
            <a:ext cx="10515600" cy="32500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3200" noProof="0" dirty="0">
              <a:latin typeface="+mj-lt"/>
            </a:endParaRPr>
          </a:p>
          <a:p>
            <a:pPr marL="0" indent="0" algn="ctr">
              <a:buNone/>
            </a:pPr>
            <a:r>
              <a:rPr lang="uk-UA" sz="3200" noProof="0" dirty="0">
                <a:latin typeface="+mj-lt"/>
              </a:rPr>
              <a:t>ШІ робить сильного студента ще сильнішим, а слабкого – ще слабшим</a:t>
            </a:r>
          </a:p>
        </p:txBody>
      </p:sp>
    </p:spTree>
    <p:extLst>
      <p:ext uri="{BB962C8B-B14F-4D97-AF65-F5344CB8AC3E}">
        <p14:creationId xmlns:p14="http://schemas.microsoft.com/office/powerpoint/2010/main" val="1618325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1CF81-3F62-E146-4C9B-E15D84171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85BB9-6F8E-E512-307B-6F726FD74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842" y="1411358"/>
            <a:ext cx="10515600" cy="964094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NOTA BENE</a:t>
            </a:r>
            <a:r>
              <a:rPr lang="uk-UA" sz="3200" b="1" dirty="0">
                <a:solidFill>
                  <a:srgbClr val="FF0000"/>
                </a:solidFill>
              </a:rPr>
              <a:t>: Ефект </a:t>
            </a:r>
            <a:r>
              <a:rPr lang="uk-UA" sz="3200" b="1" dirty="0" err="1">
                <a:solidFill>
                  <a:srgbClr val="FF0000"/>
                </a:solidFill>
              </a:rPr>
              <a:t>ампліфаєр</a:t>
            </a:r>
            <a:r>
              <a:rPr lang="uk-UA" sz="3200" b="1" dirty="0">
                <a:solidFill>
                  <a:srgbClr val="FF0000"/>
                </a:solidFill>
              </a:rPr>
              <a:t> ШІ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5DD0F9-C9A8-5AA3-0662-E117BB631E6C}"/>
              </a:ext>
            </a:extLst>
          </p:cNvPr>
          <p:cNvSpPr txBox="1"/>
          <p:nvPr/>
        </p:nvSpPr>
        <p:spPr>
          <a:xfrm>
            <a:off x="457200" y="5943600"/>
            <a:ext cx="11328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Джерело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Ілюстрацію згенеровано </a:t>
            </a:r>
            <a:r>
              <a:rPr lang="en-US" sz="1400" dirty="0">
                <a:solidFill>
                  <a:prstClr val="black"/>
                </a:solidFill>
                <a:hlinkClick r:id="rId3"/>
              </a:rPr>
              <a:t>https://copilot.microsoft.com/</a:t>
            </a:r>
            <a:r>
              <a:rPr lang="uk-UA" sz="1400" dirty="0">
                <a:solidFill>
                  <a:prstClr val="black"/>
                </a:solidFill>
              </a:rPr>
              <a:t> 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A587F24-0DB6-A5AB-52A6-801F9CA91F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903" y="2514600"/>
            <a:ext cx="4874419" cy="3249613"/>
          </a:xfrm>
        </p:spPr>
      </p:pic>
    </p:spTree>
    <p:extLst>
      <p:ext uri="{BB962C8B-B14F-4D97-AF65-F5344CB8AC3E}">
        <p14:creationId xmlns:p14="http://schemas.microsoft.com/office/powerpoint/2010/main" val="3871650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1C4A1-2289-F95B-DACC-3D5248EF2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F5574-6AE8-5081-BF45-C048BC7FB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077" y="1251850"/>
            <a:ext cx="9596277" cy="765312"/>
          </a:xfrm>
        </p:spPr>
        <p:txBody>
          <a:bodyPr>
            <a:normAutofit/>
          </a:bodyPr>
          <a:lstStyle/>
          <a:p>
            <a:pPr algn="ctr"/>
            <a:r>
              <a:rPr lang="uk-UA" sz="3200" i="1" dirty="0"/>
              <a:t>Літопис мужності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EE9D61-EAD6-903C-6388-D2F8F4019238}"/>
              </a:ext>
            </a:extLst>
          </p:cNvPr>
          <p:cNvSpPr txBox="1"/>
          <p:nvPr/>
        </p:nvSpPr>
        <p:spPr>
          <a:xfrm>
            <a:off x="457200" y="5943600"/>
            <a:ext cx="11328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Джерело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r>
              <a:rPr kumimoji="0" lang="uk-U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en-US" sz="1400" dirty="0">
                <a:solidFill>
                  <a:prstClr val="black"/>
                </a:solidFill>
              </a:rPr>
              <a:t>https://library.wunu.edu.ua/?page_id=3587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A7FF9C67-990F-783B-1021-AE9F8ED307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29473" y="2017162"/>
            <a:ext cx="6733054" cy="376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80982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2632</TotalTime>
  <Words>567</Words>
  <Application>Microsoft Office PowerPoint</Application>
  <PresentationFormat>Широкий екран</PresentationFormat>
  <Paragraphs>103</Paragraphs>
  <Slides>13</Slides>
  <Notes>11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1_Custom Design</vt:lpstr>
      <vt:lpstr>2_Custom Design</vt:lpstr>
      <vt:lpstr>«Методика, критерії та підходи до оцінювання результатів вікіпедійної діяльності студентів» з досвіду роботи Вікістудії ЗУНУ</vt:lpstr>
      <vt:lpstr>Форум освітян вікіспільноти  15 серпня 2026 р.</vt:lpstr>
      <vt:lpstr>Базовий підхід епохи ДО ШІ:</vt:lpstr>
      <vt:lpstr>Базовий підхід епохи ДО ШІ:</vt:lpstr>
      <vt:lpstr>Підхід до оцінювання в епоху ШІ:</vt:lpstr>
      <vt:lpstr>Ключова проблема</vt:lpstr>
      <vt:lpstr>NOTA BENE: Ефект ампліфаєр ШІ</vt:lpstr>
      <vt:lpstr>NOTA BENE: Ефект ампліфаєр ШІ</vt:lpstr>
      <vt:lpstr>Літопис мужності</vt:lpstr>
      <vt:lpstr>Вікістудія ЗУНУ</vt:lpstr>
      <vt:lpstr>Вікістудія ЗУНУ</vt:lpstr>
      <vt:lpstr>Оновлений підхід до оцінки</vt:lpstr>
      <vt:lpstr>Переваги оновленого підходу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Вебінар на тему: «Вікіпедія і Бібліотека: можливості і партнерство на межі»</dc:title>
  <dc:creator>Tania Tania</dc:creator>
  <cp:lastModifiedBy>prorector</cp:lastModifiedBy>
  <cp:revision>265</cp:revision>
  <dcterms:created xsi:type="dcterms:W3CDTF">2024-02-04T22:39:47Z</dcterms:created>
  <dcterms:modified xsi:type="dcterms:W3CDTF">2026-08-17T08:23:15Z</dcterms:modified>
</cp:coreProperties>
</file>