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  <p:sldMasterId id="2147483699" r:id="rId2"/>
    <p:sldMasterId id="2147483687" r:id="rId3"/>
  </p:sldMasterIdLst>
  <p:notesMasterIdLst>
    <p:notesMasterId r:id="rId51"/>
  </p:notesMasterIdLst>
  <p:handoutMasterIdLst>
    <p:handoutMasterId r:id="rId52"/>
  </p:handoutMasterIdLst>
  <p:sldIdLst>
    <p:sldId id="259" r:id="rId4"/>
    <p:sldId id="291" r:id="rId5"/>
    <p:sldId id="301" r:id="rId6"/>
    <p:sldId id="262" r:id="rId7"/>
    <p:sldId id="303" r:id="rId8"/>
    <p:sldId id="304" r:id="rId9"/>
    <p:sldId id="305" r:id="rId10"/>
    <p:sldId id="290" r:id="rId11"/>
    <p:sldId id="257" r:id="rId12"/>
    <p:sldId id="302" r:id="rId13"/>
    <p:sldId id="260" r:id="rId14"/>
    <p:sldId id="261" r:id="rId15"/>
    <p:sldId id="306" r:id="rId16"/>
    <p:sldId id="307" r:id="rId17"/>
    <p:sldId id="309" r:id="rId18"/>
    <p:sldId id="313" r:id="rId19"/>
    <p:sldId id="314" r:id="rId20"/>
    <p:sldId id="312" r:id="rId21"/>
    <p:sldId id="310" r:id="rId22"/>
    <p:sldId id="297" r:id="rId23"/>
    <p:sldId id="316" r:id="rId24"/>
    <p:sldId id="321" r:id="rId25"/>
    <p:sldId id="322" r:id="rId26"/>
    <p:sldId id="323" r:id="rId27"/>
    <p:sldId id="324" r:id="rId28"/>
    <p:sldId id="318" r:id="rId29"/>
    <p:sldId id="325" r:id="rId30"/>
    <p:sldId id="339" r:id="rId31"/>
    <p:sldId id="326" r:id="rId32"/>
    <p:sldId id="327" r:id="rId33"/>
    <p:sldId id="340" r:id="rId34"/>
    <p:sldId id="341" r:id="rId35"/>
    <p:sldId id="343" r:id="rId36"/>
    <p:sldId id="342" r:id="rId37"/>
    <p:sldId id="344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17" r:id="rId46"/>
    <p:sldId id="335" r:id="rId47"/>
    <p:sldId id="336" r:id="rId48"/>
    <p:sldId id="337" r:id="rId49"/>
    <p:sldId id="33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00"/>
    <a:srgbClr val="E6E6E6"/>
    <a:srgbClr val="002060"/>
    <a:srgbClr val="FFFFFF"/>
    <a:srgbClr val="7F86AF"/>
    <a:srgbClr val="2936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728" autoAdjust="0"/>
    <p:restoredTop sz="83769" autoAdjust="0"/>
  </p:normalViewPr>
  <p:slideViewPr>
    <p:cSldViewPr snapToGrid="0">
      <p:cViewPr varScale="1">
        <p:scale>
          <a:sx n="60" d="100"/>
          <a:sy n="60" d="100"/>
        </p:scale>
        <p:origin x="-1080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8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smtClean="0"/>
                      <a:t>6</a:t>
                    </a:r>
                    <a:r>
                      <a:rPr lang="en-US" smtClean="0"/>
                      <a:t>0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Percent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smtClean="0"/>
                      <a:t>2</a:t>
                    </a:r>
                    <a:r>
                      <a:rPr lang="en-US" smtClean="0"/>
                      <a:t>5</a:t>
                    </a:r>
                    <a:r>
                      <a:rPr smtClean="0"/>
                      <a:t>%</a:t>
                    </a:r>
                    <a:endParaRPr/>
                  </a:p>
                </c:rich>
              </c:tx>
              <c:showPercent val="1"/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Percent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Інформаційний контент</c:v>
                </c:pt>
                <c:pt idx="1">
                  <c:v>Контент, що залучає</c:v>
                </c:pt>
                <c:pt idx="2">
                  <c:v>Рекламний контент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</c:v>
                </c:pt>
                <c:pt idx="1">
                  <c:v>25</c:v>
                </c:pt>
                <c:pt idx="2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BE-45C8-AEA7-CC277B63538D}"/>
            </c:ext>
          </c:extLst>
        </c:ser>
        <c:dLbls>
          <c:showPercent val="1"/>
        </c:dLbls>
      </c:pie3DChart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5504160693391766"/>
          <c:y val="0.30156557379099053"/>
          <c:w val="0.32900484622134757"/>
          <c:h val="0.39686862507187043"/>
        </c:manualLayout>
      </c:layout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2684B9-4DE3-4371-BAA5-499AEF9A8F0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E9CA1-18C5-475B-BAF1-5ADFE01930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274042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F10B11-9E4E-4AE4-A6A8-C83365ED57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9120340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Звісно, що в даному випадку йдеться про актуальність бібліотеки як соціального інституту. Чи не розтратили ми свій авторитет йдучи дорогою часу від </a:t>
            </a:r>
            <a:r>
              <a:rPr lang="uk-UA" dirty="0" err="1"/>
              <a:t>Александрійської</a:t>
            </a:r>
            <a:r>
              <a:rPr lang="uk-UA" dirty="0"/>
              <a:t> бібліотеки до нашої?  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15404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7559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7559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7559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75598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59247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75598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5924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75598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84183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5528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5611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293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001560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6515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Звісно, що законодавчі регламентації усіх сфер нашої діяльності безперечно потрібні! Проте, якщо спиратися лише і виключно на них, чи не станемо ми соціальним анахронізмом? 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3610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ABFA58E-19AE-CCC0-EEF2-AD386FFD6D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xmlns="" id="{C7604208-CADA-C50A-8DB1-8A66A29703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>
            <a:extLst>
              <a:ext uri="{FF2B5EF4-FFF2-40B4-BE49-F238E27FC236}">
                <a16:creationId xmlns:a16="http://schemas.microsoft.com/office/drawing/2014/main" xmlns="" id="{DD122F6F-8F55-AD49-EDEB-12CE7A307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До читача сьогодні потрібно йти стежками, якими він ходить, говорити тією мовою, яку він розуміє, подавати «бібліотечне блюдо» за допомогою тих інструментів і засобів, якими послуговується наш потенційний читач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6C8D11A8-7453-2E24-C0C6-CBA5DBF5D26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513C10-B261-45E6-9603-DCBAE11C9753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8D9A6927-C1BE-0A17-D97C-83594AAEB13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к.е.н., доцент Возьний К.З.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D7E2CD67-BFB5-E004-4638-8BF9AABA5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10B11-9E4E-4AE4-A6A8-C83365ED574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6364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037107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Дата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AF513C10-B261-45E6-9603-DCBAE11C975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F10B11-9E4E-4AE4-A6A8-C83365ED574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0461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AEAEC-7FA6-41EF-A3C4-E200B9CB08C1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8496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962F4-FC74-46A6-9B88-F743EAAB1F72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648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739898"/>
            <a:ext cx="2628900" cy="44370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739899"/>
            <a:ext cx="7734300" cy="443706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F4A2B-48A4-4220-99C0-CC6A6254D83D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5082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to edit Master sub</a:t>
            </a:r>
          </a:p>
          <a:p>
            <a:r>
              <a:rPr lang="en-US" dirty="0"/>
              <a:t>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2BEC4-3AF6-4D3E-B7B9-B6C86E49918D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96866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3680" y="177800"/>
            <a:ext cx="10136520" cy="749300"/>
          </a:xfrm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130" y="1168400"/>
            <a:ext cx="9774570" cy="458684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A8D4-7C58-4C93-94C5-4869DABEB55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3377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0088" y="92890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90088" y="380862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C355C-DB41-48CD-A2C9-047C1F13878D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968430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2730" y="411720"/>
            <a:ext cx="9863470" cy="75580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698625"/>
            <a:ext cx="4800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0" y="1698625"/>
            <a:ext cx="4800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558C0-25DB-4C6A-9184-D14723FA3BD8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4734604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55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55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5588" y="2505075"/>
            <a:ext cx="5157787" cy="32684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80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2505075"/>
            <a:ext cx="5183188" cy="326840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C6245-0185-499A-B973-7194D491F9E0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6110509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97745-DC07-4EF3-B153-DF733173D13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475088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A726BE-0D37-408E-A3B7-D1BF3321172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7323476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333910"/>
            <a:ext cx="37511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9800" y="864135"/>
            <a:ext cx="588794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0" y="1934110"/>
            <a:ext cx="37511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3510A-3288-4CA9-8A3C-36352F2EC522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467988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2EFB315-55D7-4783-A4C5-1C06AE5C93AF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962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1" y="227171"/>
            <a:ext cx="34304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19800" y="757396"/>
            <a:ext cx="5384515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6401" y="1827371"/>
            <a:ext cx="34304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F641AA-64E7-457A-9348-992D31655462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26925010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0E971-A2D7-43EE-BCA6-07CA590451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4608184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213742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365125"/>
            <a:ext cx="7048500" cy="52137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37959-E38D-416F-BCD0-96EB2FA0F337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1524000" y="6052185"/>
            <a:ext cx="10515600" cy="304165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uk-UA" dirty="0"/>
              <a:t>Джерело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xmlns="" val="15890647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38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0261" y="5889307"/>
            <a:ext cx="10523537" cy="2571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dirty="0"/>
              <a:t>Джерело: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726225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3360" y="175228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3360" y="423195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86E76-62DA-499E-BA64-974EADC98A9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838200" y="497840"/>
            <a:ext cx="933196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11302363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5381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830261" y="5889307"/>
            <a:ext cx="10523537" cy="257175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uk-UA" dirty="0"/>
              <a:t>Джерело: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28975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658B8-67DB-4D11-BCFA-99527D2961F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838200" y="418148"/>
            <a:ext cx="933196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37920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E27500-3811-4281-89F9-68B020B737B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710148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28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0954B-300A-4485-AB13-5321A5402DC5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193512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9A204-6ED8-4034-992F-0AC1EE2B895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6812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8ACF4-D50A-47B2-86ED-4776B143652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490809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7755-2835-429F-9AFF-E7F619ED25E5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38200" y="358140"/>
            <a:ext cx="933196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1796542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5760"/>
            <a:ext cx="3932237" cy="1168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920240"/>
            <a:ext cx="6172200" cy="394081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95600"/>
            <a:ext cx="3932237" cy="29733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C1DA9-0301-4D0F-BEBE-73646E18BA0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838200" y="431800"/>
            <a:ext cx="933196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2210744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808480"/>
            <a:ext cx="3932237" cy="1021080"/>
          </a:xfrm>
        </p:spPr>
        <p:txBody>
          <a:bodyPr anchor="b"/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808480"/>
            <a:ext cx="6172200" cy="405257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915920"/>
            <a:ext cx="3932237" cy="29530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78C84-B208-4EEE-A182-BE0BF3E117C5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838200" y="497840"/>
            <a:ext cx="933196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34253604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036695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E3036-6910-4152-B04B-55B0A12C9C71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6114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81199"/>
            <a:ext cx="2628900" cy="4195764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81199"/>
            <a:ext cx="7734300" cy="4195763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7791A-168D-485F-AFB3-1ACD46EAC90E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838200" y="497840"/>
            <a:ext cx="933196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xmlns="" val="5619087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8300"/>
            <a:ext cx="10922000" cy="812800"/>
          </a:xfrm>
          <a:ln>
            <a:solidFill>
              <a:schemeClr val="bg2">
                <a:lumMod val="75000"/>
              </a:schemeClr>
            </a:solidFill>
          </a:ln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8130" y="1403904"/>
            <a:ext cx="977457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7A8D4-7C58-4C93-94C5-4869DABEB55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9771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491E29-397F-49BD-B447-605E2EE86E50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47612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DDA74-AAE0-46BE-A030-8B4DA32B41AD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33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3155-9A5A-4B75-A006-35D15D0FD532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6144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AEB80-BEDD-46AC-A1EF-E1CF32E479D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435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765300"/>
            <a:ext cx="3932237" cy="10858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765300"/>
            <a:ext cx="6172200" cy="4095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098800"/>
            <a:ext cx="3932237" cy="27701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EDB98-99C7-4F2D-9741-2F467B3BA623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87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C6AE5-2A84-41B0-94D1-3398C6A372CD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9508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6"/>
          <p:cNvSpPr/>
          <p:nvPr userDrawn="1"/>
        </p:nvSpPr>
        <p:spPr bwMode="auto">
          <a:xfrm>
            <a:off x="-4666" y="6319467"/>
            <a:ext cx="12176126" cy="53853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9842" y="1733021"/>
            <a:ext cx="10515600" cy="8198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012548"/>
            <a:ext cx="10515600" cy="316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73E8BD7C-93EB-4C10-B105-FF43442C2382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uk-UA"/>
              <a:t>к.е.н., доцент Возьний К.З.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BFAA22-95AF-4477-B602-D8E5A1273D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Пирог 9"/>
          <p:cNvSpPr/>
          <p:nvPr userDrawn="1"/>
        </p:nvSpPr>
        <p:spPr bwMode="auto">
          <a:xfrm rot="5400000">
            <a:off x="-1972108" y="-2132541"/>
            <a:ext cx="3934884" cy="4271433"/>
          </a:xfrm>
          <a:prstGeom prst="pie">
            <a:avLst>
              <a:gd name="adj1" fmla="val 16177944"/>
              <a:gd name="adj2" fmla="val 7593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400">
              <a:solidFill>
                <a:schemeClr val="tx1"/>
              </a:solidFill>
            </a:endParaRPr>
          </a:p>
        </p:txBody>
      </p:sp>
      <p:pic>
        <p:nvPicPr>
          <p:cNvPr id="8" name="Picture 2" descr="D:\Мої документи\Проект ТЕОРІЯ ХАОСУ\!!!!!!__Сезон 2\ЗУНУ 2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15818" y="0"/>
            <a:ext cx="3983567" cy="9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8"/>
          <p:cNvSpPr/>
          <p:nvPr userDrawn="1"/>
        </p:nvSpPr>
        <p:spPr bwMode="auto">
          <a:xfrm>
            <a:off x="57245" y="0"/>
            <a:ext cx="12215284" cy="105621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400"/>
          </a:p>
        </p:txBody>
      </p:sp>
      <p:pic>
        <p:nvPicPr>
          <p:cNvPr id="11" name="Picture 2" descr="D:\Мої документи\Проект ТЕОРІЯ ХАОСУ\!!!!!!__Сезон 2\ЗУНУ 2.pn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92559" y="0"/>
            <a:ext cx="3983567" cy="975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Овал 14"/>
          <p:cNvSpPr/>
          <p:nvPr userDrawn="1"/>
        </p:nvSpPr>
        <p:spPr>
          <a:xfrm>
            <a:off x="57245" y="114300"/>
            <a:ext cx="1441451" cy="1439333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400"/>
          </a:p>
        </p:txBody>
      </p:sp>
    </p:spTree>
    <p:extLst>
      <p:ext uri="{BB962C8B-B14F-4D97-AF65-F5344CB8AC3E}">
        <p14:creationId xmlns:p14="http://schemas.microsoft.com/office/powerpoint/2010/main" xmlns="" val="3751480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22000"/>
            <a:lum/>
          </a:blip>
          <a:srcRect/>
          <a:stretch>
            <a:fillRect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98280" y="225505"/>
            <a:ext cx="9863470" cy="7558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3680" y="1403904"/>
            <a:ext cx="97745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24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718D-0A9F-4503-9FCD-24749A49E974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7244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964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90779-4C81-4824-BAA3-72BEDB3C884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Прямоугольник 8"/>
          <p:cNvSpPr/>
          <p:nvPr userDrawn="1"/>
        </p:nvSpPr>
        <p:spPr bwMode="auto">
          <a:xfrm rot="16200000">
            <a:off x="-2590800" y="2848847"/>
            <a:ext cx="6858000" cy="11603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69" y="61754"/>
            <a:ext cx="1482061" cy="14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019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2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28000"/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8"/>
          <p:cNvSpPr/>
          <p:nvPr userDrawn="1"/>
        </p:nvSpPr>
        <p:spPr bwMode="auto">
          <a:xfrm>
            <a:off x="0" y="191848"/>
            <a:ext cx="12199938" cy="116030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8" name="Прямоугольник 16"/>
          <p:cNvSpPr/>
          <p:nvPr userDrawn="1"/>
        </p:nvSpPr>
        <p:spPr bwMode="auto">
          <a:xfrm>
            <a:off x="-7938" y="6248401"/>
            <a:ext cx="12199938" cy="60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886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88E0D-61BA-48A0-A244-CF7CA74E3ADE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uk-UA"/>
              <a:t>к.е.н., доцент Возьний К.З.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4A37E-F533-4D8F-B767-49DD719542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0261" y="385920"/>
            <a:ext cx="9331960" cy="772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40049" y="29845"/>
            <a:ext cx="1482061" cy="148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0136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11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reportal.com/reports/digital-2024-global-overview-report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13" Type="http://schemas.openxmlformats.org/officeDocument/2006/relationships/image" Target="../media/image27.pn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0.jpe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image" Target="../media/image12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9.pn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625" y="1608464"/>
            <a:ext cx="11344234" cy="1512423"/>
          </a:xfrm>
        </p:spPr>
        <p:txBody>
          <a:bodyPr>
            <a:normAutofit fontScale="90000"/>
          </a:bodyPr>
          <a:lstStyle/>
          <a:p>
            <a:pPr lvl="0" algn="ctr"/>
            <a:r>
              <a:rPr lang="uk-UA" sz="3600" dirty="0"/>
              <a:t/>
            </a:r>
            <a:br>
              <a:rPr lang="uk-UA" sz="3600" dirty="0"/>
            </a:br>
            <a:r>
              <a:rPr lang="uk-UA" sz="3600" dirty="0"/>
              <a:t>Іміджеві аспекти бібліотеки ЗВО: від соціальних мереж до нетривіальних ідей</a:t>
            </a:r>
            <a:r>
              <a:rPr lang="uk-UA" b="1" dirty="0"/>
              <a:t>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2148" y="3925957"/>
            <a:ext cx="9660835" cy="2117034"/>
          </a:xfrm>
        </p:spPr>
        <p:txBody>
          <a:bodyPr>
            <a:noAutofit/>
          </a:bodyPr>
          <a:lstStyle/>
          <a:p>
            <a:pPr marL="0" lvl="0" indent="0" algn="ctr">
              <a:buNone/>
            </a:pPr>
            <a:r>
              <a:rPr lang="uk-UA" sz="2000" dirty="0"/>
              <a:t>Директор бібліотеки ім. Л. </a:t>
            </a:r>
            <a:r>
              <a:rPr lang="uk-UA" sz="2000" dirty="0" err="1"/>
              <a:t>Каніщенка</a:t>
            </a:r>
            <a:r>
              <a:rPr lang="uk-UA" sz="2000" dirty="0"/>
              <a:t> ЗУНУ,</a:t>
            </a:r>
          </a:p>
          <a:p>
            <a:pPr marL="0" lvl="0" indent="0" algn="ctr">
              <a:buNone/>
            </a:pPr>
            <a:r>
              <a:rPr lang="uk-UA" sz="2000" dirty="0" err="1"/>
              <a:t>к.е.н</a:t>
            </a:r>
            <a:r>
              <a:rPr lang="uk-UA" sz="2000" dirty="0"/>
              <a:t>., доцент Казимир </a:t>
            </a:r>
            <a:r>
              <a:rPr lang="uk-UA" sz="2000" dirty="0" err="1"/>
              <a:t>Возьний</a:t>
            </a:r>
            <a:r>
              <a:rPr lang="uk-UA" sz="2000" dirty="0"/>
              <a:t>,</a:t>
            </a:r>
          </a:p>
          <a:p>
            <a:pPr marL="0" lvl="0" indent="0" algn="ctr">
              <a:buNone/>
            </a:pPr>
            <a:r>
              <a:rPr lang="uk-UA" sz="2000" dirty="0"/>
              <a:t>Завідувачка читальним залом бібліотеки ім. Л. </a:t>
            </a:r>
            <a:r>
              <a:rPr lang="uk-UA" sz="2000" dirty="0" err="1"/>
              <a:t>Каніщенка</a:t>
            </a:r>
            <a:r>
              <a:rPr lang="uk-UA" sz="2000" dirty="0"/>
              <a:t> ЗУНУ,</a:t>
            </a:r>
          </a:p>
          <a:p>
            <a:pPr marL="0" lvl="0" indent="0" algn="ctr">
              <a:buNone/>
            </a:pPr>
            <a:r>
              <a:rPr lang="uk-UA" sz="2000" dirty="0" err="1"/>
              <a:t>к.е.н</a:t>
            </a:r>
            <a:r>
              <a:rPr lang="uk-UA" sz="2000" dirty="0"/>
              <a:t>., доцент Ірина </a:t>
            </a:r>
            <a:r>
              <a:rPr lang="uk-UA" sz="2000" dirty="0" err="1"/>
              <a:t>Любезна</a:t>
            </a:r>
            <a:r>
              <a:rPr lang="uk-UA" sz="2000" dirty="0"/>
              <a:t>,</a:t>
            </a:r>
          </a:p>
          <a:p>
            <a:pPr marL="0" lvl="0" indent="0" algn="ctr">
              <a:buNone/>
            </a:pPr>
            <a:r>
              <a:rPr lang="uk-UA" sz="2000" dirty="0"/>
              <a:t>Провідний бібліотекар бібліотеки ім. Л. </a:t>
            </a:r>
            <a:r>
              <a:rPr lang="uk-UA" sz="2000" dirty="0" err="1"/>
              <a:t>Каніщенка</a:t>
            </a:r>
            <a:r>
              <a:rPr lang="uk-UA" sz="2000" dirty="0"/>
              <a:t>  ЗУНУ, Наталя </a:t>
            </a:r>
            <a:r>
              <a:rPr lang="uk-UA" sz="2000" dirty="0" err="1"/>
              <a:t>Бруханська</a:t>
            </a:r>
            <a:endParaRPr lang="uk-UA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A043CC-397D-44BF-ACC2-F5815E86F371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BFAA22-95AF-4477-B602-D8E5A1273D9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err="1"/>
              <a:t>к.е.н</a:t>
            </a:r>
            <a:r>
              <a:rPr lang="uk-UA" dirty="0"/>
              <a:t>., доцент </a:t>
            </a:r>
            <a:r>
              <a:rPr lang="uk-UA" dirty="0" err="1"/>
              <a:t>Возьний</a:t>
            </a:r>
            <a:r>
              <a:rPr lang="uk-UA" dirty="0"/>
              <a:t> К.З.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899132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7156" y="2305878"/>
            <a:ext cx="9331960" cy="235557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uk-UA" b="0" i="1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Якщо дітям не прищеплювати любов до Книги і Читання – бібліотеки будуть порожніми</a:t>
            </a:r>
            <a:endParaRPr lang="uk-UA" b="0" i="1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7695-DCDC-4B3F-A5EF-68B7ACF793C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err="1"/>
              <a:t>к.е.н</a:t>
            </a:r>
            <a:r>
              <a:rPr lang="uk-UA" dirty="0"/>
              <a:t>., доцент </a:t>
            </a:r>
            <a:r>
              <a:rPr lang="uk-UA" dirty="0" err="1"/>
              <a:t>Возьний</a:t>
            </a:r>
            <a:r>
              <a:rPr lang="uk-UA" dirty="0"/>
              <a:t> К.З.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/>
              <a:t>Джерело: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988288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Leonardo_Phoenix_A_3D_illustration_of_popular_social_media_pla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0039" y="1797269"/>
            <a:ext cx="7168458" cy="4051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8634" y="527810"/>
            <a:ext cx="9331960" cy="77216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b="1" dirty="0"/>
              <a:t>Соціальні мережі у діяльності бібліотек ЗВО – ефективний канал комунікації та промоції</a:t>
            </a: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4163B-A6DE-47F5-91F3-4CFA2FD51548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869762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440979701_18307006210194114_8710710031563567675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3422" y="2203231"/>
            <a:ext cx="2992296" cy="37403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1" y="559341"/>
            <a:ext cx="9331960" cy="772160"/>
          </a:xfrm>
        </p:spPr>
        <p:txBody>
          <a:bodyPr>
            <a:noAutofit/>
          </a:bodyPr>
          <a:lstStyle/>
          <a:p>
            <a:pPr algn="ctr"/>
            <a:r>
              <a:rPr lang="uk-UA" altLang="uk-UA" b="1" dirty="0"/>
              <a:t>Навіщо створювати канал у </a:t>
            </a:r>
            <a:r>
              <a:rPr lang="uk-UA" altLang="uk-UA" b="1" dirty="0" err="1"/>
              <a:t>соцмережах</a:t>
            </a:r>
            <a:r>
              <a:rPr lang="uk-UA" altLang="uk-UA" b="1" dirty="0"/>
              <a:t>? Які переваги? </a:t>
            </a:r>
            <a:r>
              <a:rPr lang="uk-UA" altLang="uk-UA" i="1" dirty="0"/>
              <a:t/>
            </a:r>
            <a:br>
              <a:rPr lang="uk-UA" altLang="uk-UA" i="1" dirty="0"/>
            </a:br>
            <a:endParaRPr lang="en-US" b="1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0E6A-CA2D-4B68-9234-4906129750A4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0261" y="5889306"/>
            <a:ext cx="10523537" cy="2571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Рисунок 9" descr="wrw3rwrfew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63" y="1577232"/>
            <a:ext cx="5644054" cy="2342737"/>
          </a:xfrm>
          <a:prstGeom prst="rect">
            <a:avLst/>
          </a:prstGeom>
        </p:spPr>
      </p:pic>
      <p:pic>
        <p:nvPicPr>
          <p:cNvPr id="13" name="Рисунок 12" descr="440974811_18307006189194114_4209008342673761298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98219" y="1700045"/>
            <a:ext cx="3268720" cy="408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495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495" y="606637"/>
            <a:ext cx="9331960" cy="772160"/>
          </a:xfrm>
        </p:spPr>
        <p:txBody>
          <a:bodyPr>
            <a:noAutofit/>
          </a:bodyPr>
          <a:lstStyle/>
          <a:p>
            <a:pPr algn="ctr"/>
            <a:r>
              <a:rPr lang="uk-UA" dirty="0"/>
              <a:t>Поради для ефективного використання соціальних мереж </a:t>
            </a:r>
            <a:r>
              <a:rPr lang="en-US" i="1" dirty="0"/>
              <a:t/>
            </a:r>
            <a:br>
              <a:rPr lang="en-US" i="1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0E6A-CA2D-4B68-9234-4906129750A4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dirty="0" err="1"/>
              <a:t>к.е.н</a:t>
            </a:r>
            <a:r>
              <a:rPr lang="uk-UA" dirty="0"/>
              <a:t>., доцент </a:t>
            </a:r>
            <a:r>
              <a:rPr lang="uk-UA" dirty="0" err="1"/>
              <a:t>Возьний</a:t>
            </a:r>
            <a:r>
              <a:rPr lang="uk-UA" dirty="0"/>
              <a:t> К.З.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0261" y="5889306"/>
            <a:ext cx="10523537" cy="2571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" name="Рисунок 8" descr="Leonardo_Phoenix_A_3D_illustration_of_popular_social_media_pla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3270" y="2254468"/>
            <a:ext cx="4602318" cy="260131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5214" y="1939187"/>
            <a:ext cx="6385034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i="1" dirty="0">
                <a:latin typeface="+mj-lt"/>
              </a:rPr>
              <a:t>Адаптуйся!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i="1" dirty="0">
                <a:latin typeface="+mj-lt"/>
              </a:rPr>
              <a:t>Регулярність </a:t>
            </a:r>
            <a:r>
              <a:rPr lang="uk-UA" sz="2400" i="1" dirty="0" err="1">
                <a:latin typeface="+mj-lt"/>
              </a:rPr>
              <a:t>постингу</a:t>
            </a:r>
            <a:endParaRPr lang="uk-UA" sz="2400" i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i="1" dirty="0">
                <a:latin typeface="+mj-lt"/>
              </a:rPr>
              <a:t>Інтерактивність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400" i="1" dirty="0">
                <a:latin typeface="+mj-lt"/>
              </a:rPr>
              <a:t>Аналізуй!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err="1">
                <a:latin typeface="+mj-lt"/>
              </a:rPr>
              <a:t>Взаємодій</a:t>
            </a:r>
            <a:r>
              <a:rPr lang="ru-RU" sz="2400" i="1" dirty="0">
                <a:latin typeface="+mj-lt"/>
              </a:rPr>
              <a:t>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err="1">
                <a:latin typeface="+mj-lt"/>
              </a:rPr>
              <a:t>Візуалізація</a:t>
            </a:r>
            <a:endParaRPr lang="ru-RU" sz="2400" i="1" dirty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i="1" dirty="0" err="1">
                <a:latin typeface="+mj-lt"/>
              </a:rPr>
              <a:t>Колаборації</a:t>
            </a:r>
            <a:r>
              <a:rPr lang="ru-RU" sz="2400" i="1" dirty="0">
                <a:latin typeface="+mj-lt"/>
              </a:rPr>
              <a:t> з </a:t>
            </a:r>
            <a:r>
              <a:rPr lang="ru-RU" sz="2400" i="1" dirty="0" err="1">
                <a:latin typeface="+mj-lt"/>
              </a:rPr>
              <a:t>іншими</a:t>
            </a:r>
            <a:r>
              <a:rPr lang="ru-RU" sz="2400" i="1" dirty="0">
                <a:latin typeface="+mj-lt"/>
              </a:rPr>
              <a:t> </a:t>
            </a:r>
            <a:r>
              <a:rPr lang="ru-RU" sz="2400" i="1" dirty="0" err="1">
                <a:latin typeface="+mj-lt"/>
              </a:rPr>
              <a:t>сторінками</a:t>
            </a:r>
            <a:endParaRPr lang="uk-UA" sz="2400" i="1" dirty="0">
              <a:latin typeface="+mj-lt"/>
            </a:endParaRPr>
          </a:p>
          <a:p>
            <a:pPr>
              <a:buFont typeface="Arial" pitchFamily="34" charset="0"/>
              <a:buChar char="•"/>
            </a:pPr>
            <a:r>
              <a:rPr lang="uk-UA" sz="2400" i="1" dirty="0">
                <a:latin typeface="+mj-lt"/>
              </a:rPr>
              <a:t> </a:t>
            </a:r>
            <a:r>
              <a:rPr lang="en-US" sz="2400" i="1" dirty="0">
                <a:latin typeface="+mj-lt"/>
              </a:rPr>
              <a:t>  </a:t>
            </a:r>
            <a:r>
              <a:rPr lang="ru-RU" sz="2400" i="1" dirty="0" err="1">
                <a:latin typeface="+mj-lt"/>
              </a:rPr>
              <a:t>Актуальні</a:t>
            </a:r>
            <a:r>
              <a:rPr lang="ru-RU" sz="2400" i="1" dirty="0">
                <a:latin typeface="+mj-lt"/>
              </a:rPr>
              <a:t> </a:t>
            </a:r>
            <a:r>
              <a:rPr lang="ru-RU" sz="2400" i="1" dirty="0" err="1">
                <a:latin typeface="+mj-lt"/>
              </a:rPr>
              <a:t>тенденції</a:t>
            </a:r>
            <a:r>
              <a:rPr lang="ru-RU" sz="2400" i="1" dirty="0">
                <a:latin typeface="+mj-lt"/>
              </a:rPr>
              <a:t> (</a:t>
            </a:r>
            <a:r>
              <a:rPr lang="ru-RU" sz="2400" i="1" dirty="0" err="1">
                <a:latin typeface="+mj-lt"/>
              </a:rPr>
              <a:t>тренди</a:t>
            </a:r>
            <a:r>
              <a:rPr lang="ru-RU" sz="2400" i="1" dirty="0">
                <a:latin typeface="+mj-lt"/>
              </a:rPr>
              <a:t>)</a:t>
            </a:r>
          </a:p>
          <a:p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36784957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261" y="606638"/>
            <a:ext cx="9331960" cy="772160"/>
          </a:xfrm>
        </p:spPr>
        <p:txBody>
          <a:bodyPr>
            <a:noAutofit/>
          </a:bodyPr>
          <a:lstStyle/>
          <a:p>
            <a:pPr algn="ctr"/>
            <a:r>
              <a:rPr lang="uk-UA" altLang="uk-UA" dirty="0"/>
              <a:t>Топ помилок у роботі </a:t>
            </a:r>
            <a:r>
              <a:rPr lang="uk-UA" altLang="uk-UA" dirty="0" err="1"/>
              <a:t>контентмейкера</a:t>
            </a:r>
            <a:r>
              <a:rPr lang="uk-UA" altLang="uk-UA" dirty="0"/>
              <a:t> бібліотеки ЗВО: </a:t>
            </a:r>
            <a:r>
              <a:rPr lang="uk-UA" altLang="uk-UA" i="1" dirty="0"/>
              <a:t/>
            </a:r>
            <a:br>
              <a:rPr lang="uk-UA" altLang="uk-UA" i="1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0E6A-CA2D-4B68-9234-4906129750A4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0261" y="5889306"/>
            <a:ext cx="10523537" cy="25717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156138" y="2081046"/>
            <a:ext cx="5733394" cy="3421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sz="2400" i="1" dirty="0">
                <a:latin typeface="+mj-lt"/>
              </a:rPr>
              <a:t>Невизначеність цільової аудиторії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i="1" dirty="0">
                <a:latin typeface="+mj-lt"/>
              </a:rPr>
              <a:t>Нерегулярне оновлення контенту, його формальність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i="1" dirty="0">
                <a:latin typeface="+mj-lt"/>
              </a:rPr>
              <a:t>Відсутність адаптації контенту </a:t>
            </a:r>
            <a:endParaRPr lang="en-US" sz="2400" i="1" dirty="0">
              <a:latin typeface="+mj-lt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400" i="1" dirty="0">
                <a:latin typeface="+mj-lt"/>
              </a:rPr>
              <a:t> </a:t>
            </a:r>
            <a:r>
              <a:rPr lang="uk-UA" sz="2400" i="1" dirty="0">
                <a:latin typeface="+mj-lt"/>
              </a:rPr>
              <a:t>до платформи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i="1" dirty="0" err="1">
                <a:latin typeface="+mj-lt"/>
              </a:rPr>
              <a:t>Неоптимізовані</a:t>
            </a:r>
            <a:r>
              <a:rPr lang="uk-UA" sz="2400" i="1" dirty="0">
                <a:latin typeface="+mj-lt"/>
              </a:rPr>
              <a:t> пости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i="1" dirty="0">
                <a:latin typeface="+mj-lt"/>
              </a:rPr>
              <a:t>Недостатній моніторинг результатів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i="1" dirty="0">
                <a:latin typeface="+mj-lt"/>
              </a:rPr>
              <a:t>Неврахування авторських прав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i="1" dirty="0">
                <a:latin typeface="+mj-lt"/>
              </a:rPr>
              <a:t>Перевантаження рекламою</a:t>
            </a:r>
            <a:endParaRPr lang="en-US" sz="2400" i="1" dirty="0">
              <a:latin typeface="+mj-lt"/>
            </a:endParaRPr>
          </a:p>
        </p:txBody>
      </p:sp>
      <p:pic>
        <p:nvPicPr>
          <p:cNvPr id="9" name="Рисунок 8" descr="370294691_306359608638384_3298895926236423268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1851" y="1656734"/>
            <a:ext cx="4302833" cy="419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4957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dirty="0" err="1"/>
              <a:t>Соцмережі</a:t>
            </a:r>
            <a:r>
              <a:rPr lang="uk-UA" dirty="0"/>
              <a:t> та користувачі – світова статистика загалом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0E6A-CA2D-4B68-9234-4906129750A4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0261" y="5889306"/>
            <a:ext cx="10523537" cy="257175"/>
          </a:xfrm>
        </p:spPr>
        <p:txBody>
          <a:bodyPr/>
          <a:lstStyle/>
          <a:p>
            <a:r>
              <a:rPr lang="en-US" u="sng" dirty="0">
                <a:hlinkClick r:id="rId3"/>
              </a:rPr>
              <a:t>Digital 2024: Global Overview Report</a:t>
            </a:r>
          </a:p>
          <a:p>
            <a:endParaRPr lang="en-US" dirty="0"/>
          </a:p>
        </p:txBody>
      </p:sp>
      <p:pic>
        <p:nvPicPr>
          <p:cNvPr id="7" name="Рисунок 6" descr="7-edite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739" y="1666554"/>
            <a:ext cx="8544910" cy="410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495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100" dirty="0"/>
              <a:t>Рейтинг </a:t>
            </a:r>
            <a:r>
              <a:rPr lang="uk-UA" sz="3100" dirty="0" err="1"/>
              <a:t>соцмереж</a:t>
            </a:r>
            <a:r>
              <a:rPr lang="uk-UA" sz="3100" dirty="0"/>
              <a:t> серед бібліотек ЗВО в Україні та світі</a:t>
            </a:r>
            <a:endParaRPr lang="en-US" sz="3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4CC9-9A81-49A9-A6E1-851818FC68D1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9" name="Содержимое 8"/>
          <p:cNvGraphicFramePr>
            <a:graphicFrameLocks noGrp="1"/>
          </p:cNvGraphicFramePr>
          <p:nvPr>
            <p:ph idx="1"/>
          </p:nvPr>
        </p:nvGraphicFramePr>
        <p:xfrm>
          <a:off x="5817473" y="2238699"/>
          <a:ext cx="5360278" cy="318463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801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801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30773"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rgbClr val="002060"/>
                          </a:solidFill>
                        </a:rPr>
                        <a:t>Україна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dirty="0">
                          <a:solidFill>
                            <a:srgbClr val="002060"/>
                          </a:solidFill>
                        </a:rPr>
                        <a:t>Світ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307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1.</a:t>
                      </a:r>
                      <a:r>
                        <a:rPr lang="en-US" sz="24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Facebook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1.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Facebook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07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Instagram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2.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Instagram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307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3. Telegram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3. Twitter (X)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307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4. YouTube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4.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Linkedln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3077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5.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</a:rPr>
                        <a:t>TikTok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002060"/>
                          </a:solidFill>
                        </a:rPr>
                        <a:t>5. YouTube</a:t>
                      </a:r>
                      <a:endParaRPr lang="ru-RU" sz="24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" name="Рисунок 6" descr="432435962_1562492844539742_8522576961230591322_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3071" y="1434662"/>
            <a:ext cx="3547241" cy="472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5715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dirty="0"/>
              <a:t>Золота формула контенту в </a:t>
            </a:r>
            <a:r>
              <a:rPr lang="uk-UA" dirty="0" err="1"/>
              <a:t>соцмережах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0E6A-CA2D-4B68-9234-4906129750A4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09449" y="5738648"/>
            <a:ext cx="10644350" cy="407833"/>
          </a:xfrm>
        </p:spPr>
        <p:txBody>
          <a:bodyPr/>
          <a:lstStyle/>
          <a:p>
            <a:r>
              <a:rPr lang="ru-RU" dirty="0"/>
              <a:t>Реклама </a:t>
            </a:r>
            <a:r>
              <a:rPr lang="ru-RU" dirty="0" err="1"/>
              <a:t>бібліотеки</a:t>
            </a:r>
            <a:r>
              <a:rPr lang="ru-RU" dirty="0"/>
              <a:t> у </a:t>
            </a:r>
            <a:r>
              <a:rPr lang="ru-RU" dirty="0" err="1"/>
              <a:t>соціальних</a:t>
            </a:r>
            <a:r>
              <a:rPr lang="ru-RU" dirty="0"/>
              <a:t> </a:t>
            </a:r>
            <a:r>
              <a:rPr lang="ru-RU" dirty="0" err="1"/>
              <a:t>медіа</a:t>
            </a:r>
            <a:r>
              <a:rPr lang="ru-RU" dirty="0"/>
              <a:t>. </a:t>
            </a:r>
            <a:r>
              <a:rPr lang="ru-RU" dirty="0" err="1"/>
              <a:t>Вип</a:t>
            </a:r>
            <a:r>
              <a:rPr lang="ru-RU" dirty="0"/>
              <a:t> 4. [Текст]: Р36 метод. </a:t>
            </a:r>
            <a:r>
              <a:rPr lang="ru-RU" dirty="0" err="1"/>
              <a:t>реком</a:t>
            </a:r>
            <a:r>
              <a:rPr lang="ru-RU" dirty="0"/>
              <a:t>. / уклад. Л. В. </a:t>
            </a:r>
            <a:r>
              <a:rPr lang="ru-RU" dirty="0" err="1"/>
              <a:t>Козінченко</a:t>
            </a:r>
            <a:r>
              <a:rPr lang="ru-RU" dirty="0"/>
              <a:t> / </a:t>
            </a:r>
            <a:r>
              <a:rPr lang="ru-RU" dirty="0" err="1"/>
              <a:t>Комун</a:t>
            </a:r>
            <a:r>
              <a:rPr lang="ru-RU" dirty="0"/>
              <a:t>. </a:t>
            </a:r>
            <a:r>
              <a:rPr lang="ru-RU" dirty="0" err="1"/>
              <a:t>закл</a:t>
            </a:r>
            <a:r>
              <a:rPr lang="ru-RU" dirty="0"/>
              <a:t>. </a:t>
            </a:r>
            <a:r>
              <a:rPr lang="ru-RU" dirty="0" err="1"/>
              <a:t>культури</a:t>
            </a:r>
            <a:r>
              <a:rPr lang="ru-RU" dirty="0"/>
              <a:t> «</a:t>
            </a:r>
            <a:r>
              <a:rPr lang="ru-RU" dirty="0" err="1"/>
              <a:t>Донецька</a:t>
            </a:r>
            <a:r>
              <a:rPr lang="ru-RU" dirty="0"/>
              <a:t> </a:t>
            </a:r>
            <a:r>
              <a:rPr lang="ru-RU" dirty="0" err="1"/>
              <a:t>обласна</a:t>
            </a:r>
            <a:r>
              <a:rPr lang="ru-RU" dirty="0"/>
              <a:t> </a:t>
            </a:r>
            <a:r>
              <a:rPr lang="ru-RU" dirty="0" err="1"/>
              <a:t>бібліотека</a:t>
            </a:r>
            <a:r>
              <a:rPr lang="ru-RU" dirty="0"/>
              <a:t> для </a:t>
            </a:r>
            <a:r>
              <a:rPr lang="ru-RU" dirty="0" err="1"/>
              <a:t>дітей</a:t>
            </a:r>
            <a:r>
              <a:rPr lang="ru-RU" dirty="0"/>
              <a:t>». – </a:t>
            </a:r>
            <a:r>
              <a:rPr lang="ru-RU" dirty="0" err="1"/>
              <a:t>Маріуполь</a:t>
            </a:r>
            <a:r>
              <a:rPr lang="ru-RU" dirty="0"/>
              <a:t>, 2020. - 16 с. – («Кейс </a:t>
            </a:r>
            <a:r>
              <a:rPr lang="ru-RU" dirty="0" err="1"/>
              <a:t>бібліотечних</a:t>
            </a:r>
            <a:r>
              <a:rPr lang="ru-RU" dirty="0"/>
              <a:t> </a:t>
            </a:r>
            <a:r>
              <a:rPr lang="ru-RU" dirty="0" err="1"/>
              <a:t>порад</a:t>
            </a:r>
            <a:r>
              <a:rPr lang="ru-RU" dirty="0"/>
              <a:t>»)</a:t>
            </a:r>
            <a:endParaRPr lang="en-US" dirty="0"/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914399" y="1623848"/>
          <a:ext cx="5824482" cy="4162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273919809_4886238631441415_3458861544552435392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3426" y="1466192"/>
            <a:ext cx="3383506" cy="430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4957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dirty="0"/>
              <a:t>Як дізнатись про бібліотеку ім. Л. </a:t>
            </a:r>
            <a:r>
              <a:rPr lang="uk-UA" dirty="0" err="1"/>
              <a:t>Каніщенка</a:t>
            </a:r>
            <a:r>
              <a:rPr lang="uk-UA" dirty="0"/>
              <a:t> ЗУНУ? </a:t>
            </a:r>
            <a:endParaRPr lang="en-US" dirty="0"/>
          </a:p>
        </p:txBody>
      </p:sp>
      <p:pic>
        <p:nvPicPr>
          <p:cNvPr id="7" name="Содержимое 6" descr="d6b9b1e0-5bea-49e5-8144-b5d0ddf8744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177628" y="3989343"/>
            <a:ext cx="1212392" cy="206313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4CC9-9A81-49A9-A6E1-851818FC68D1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Рисунок 7" descr="20d7822b-9059-4c8b-a509-08cd54c0398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17277" y="8056178"/>
            <a:ext cx="1941214" cy="3238675"/>
          </a:xfrm>
          <a:prstGeom prst="rect">
            <a:avLst/>
          </a:prstGeom>
        </p:spPr>
      </p:pic>
      <p:pic>
        <p:nvPicPr>
          <p:cNvPr id="10" name="Рисунок 9" descr="8b81da65-00e7-40fa-b435-22433105f94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08969" y="2428345"/>
            <a:ext cx="1635811" cy="2758510"/>
          </a:xfrm>
          <a:prstGeom prst="rect">
            <a:avLst/>
          </a:prstGeom>
        </p:spPr>
      </p:pic>
      <p:pic>
        <p:nvPicPr>
          <p:cNvPr id="11" name="Рисунок 10" descr="aae3ea29-4798-4805-bf8b-3af9f5f6534d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21462" y="1639614"/>
            <a:ext cx="1878245" cy="3270073"/>
          </a:xfrm>
          <a:prstGeom prst="rect">
            <a:avLst/>
          </a:prstGeom>
        </p:spPr>
      </p:pic>
      <p:pic>
        <p:nvPicPr>
          <p:cNvPr id="12" name="Рисунок 11" descr="da603290-a512-442e-a7c6-a1c2730a32a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849009" y="1481958"/>
            <a:ext cx="1842640" cy="3324871"/>
          </a:xfrm>
          <a:prstGeom prst="rect">
            <a:avLst/>
          </a:prstGeom>
        </p:spPr>
      </p:pic>
      <p:pic>
        <p:nvPicPr>
          <p:cNvPr id="13" name="Рисунок 12" descr="293c568a-8953-4bd0-a16e-c0bd31822bc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57301" y="3153102"/>
            <a:ext cx="1555258" cy="2829683"/>
          </a:xfrm>
          <a:prstGeom prst="rect">
            <a:avLst/>
          </a:prstGeom>
        </p:spPr>
      </p:pic>
      <p:pic>
        <p:nvPicPr>
          <p:cNvPr id="14" name="Рисунок 13" descr="e7965dfc-b027-4571-a641-a8f3a311f20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99532" y="1576550"/>
            <a:ext cx="1787959" cy="2866684"/>
          </a:xfrm>
          <a:prstGeom prst="rect">
            <a:avLst/>
          </a:prstGeom>
        </p:spPr>
      </p:pic>
      <p:pic>
        <p:nvPicPr>
          <p:cNvPr id="15" name="Рисунок 14" descr="Facebook_icon.svg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9897" y="1736835"/>
            <a:ext cx="643759" cy="643759"/>
          </a:xfrm>
          <a:prstGeom prst="rect">
            <a:avLst/>
          </a:prstGeom>
        </p:spPr>
      </p:pic>
      <p:pic>
        <p:nvPicPr>
          <p:cNvPr id="16" name="Рисунок 15" descr="depositphotos_127149876-stock-illustration-new-instagram-icon-printed-on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91244" y="2271045"/>
            <a:ext cx="820309" cy="787465"/>
          </a:xfrm>
          <a:prstGeom prst="rect">
            <a:avLst/>
          </a:prstGeom>
        </p:spPr>
      </p:pic>
      <p:pic>
        <p:nvPicPr>
          <p:cNvPr id="18" name="Рисунок 17" descr="3991775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847193" y="5312978"/>
            <a:ext cx="569881" cy="569881"/>
          </a:xfrm>
          <a:prstGeom prst="rect">
            <a:avLst/>
          </a:prstGeom>
        </p:spPr>
      </p:pic>
      <p:pic>
        <p:nvPicPr>
          <p:cNvPr id="20" name="Рисунок 19" descr="x-twitter-on-black-square-5694256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660478" y="5234152"/>
            <a:ext cx="709447" cy="709447"/>
          </a:xfrm>
          <a:prstGeom prst="rect">
            <a:avLst/>
          </a:prstGeom>
        </p:spPr>
      </p:pic>
      <p:pic>
        <p:nvPicPr>
          <p:cNvPr id="24" name="Рисунок 23" descr="images (1)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11111" y="3137339"/>
            <a:ext cx="827195" cy="827195"/>
          </a:xfrm>
          <a:prstGeom prst="rect">
            <a:avLst/>
          </a:prstGeom>
        </p:spPr>
      </p:pic>
      <p:pic>
        <p:nvPicPr>
          <p:cNvPr id="25" name="Рисунок 24" descr="images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68310" y="3907220"/>
            <a:ext cx="794435" cy="790904"/>
          </a:xfrm>
          <a:prstGeom prst="rect">
            <a:avLst/>
          </a:prstGeom>
        </p:spPr>
      </p:pic>
      <p:pic>
        <p:nvPicPr>
          <p:cNvPr id="26" name="Рисунок 25" descr="завантаження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06557" y="3578772"/>
            <a:ext cx="693683" cy="693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475715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ВікістудіяЛого-1Вар-2-300x30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014" y="3988675"/>
            <a:ext cx="1828801" cy="1828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509" y="527810"/>
            <a:ext cx="9331960" cy="772160"/>
          </a:xfrm>
        </p:spPr>
        <p:txBody>
          <a:bodyPr>
            <a:noAutofit/>
          </a:bodyPr>
          <a:lstStyle/>
          <a:p>
            <a:pPr algn="ctr"/>
            <a:r>
              <a:rPr lang="ru-RU" dirty="0" err="1"/>
              <a:t>Проєкт</a:t>
            </a:r>
            <a:r>
              <a:rPr lang="ru-RU" dirty="0"/>
              <a:t> «ЗУНУ нас </a:t>
            </a:r>
            <a:r>
              <a:rPr lang="ru-RU" dirty="0" err="1"/>
              <a:t>сторінках</a:t>
            </a:r>
            <a:r>
              <a:rPr lang="ru-RU" dirty="0"/>
              <a:t> </a:t>
            </a:r>
            <a:r>
              <a:rPr lang="ru-RU" dirty="0" err="1"/>
              <a:t>Вікіпедії</a:t>
            </a:r>
            <a:r>
              <a:rPr lang="ru-RU" dirty="0"/>
              <a:t>»</a:t>
            </a:r>
            <a:br>
              <a:rPr lang="ru-RU" dirty="0"/>
            </a:br>
            <a:r>
              <a:rPr lang="ru-RU" dirty="0" err="1"/>
              <a:t>Вікіпроєкт</a:t>
            </a:r>
            <a:r>
              <a:rPr lang="ru-RU" dirty="0"/>
              <a:t> «</a:t>
            </a:r>
            <a:r>
              <a:rPr lang="ru-RU" dirty="0" err="1"/>
              <a:t>Вікістудія</a:t>
            </a:r>
            <a:r>
              <a:rPr lang="ru-RU" dirty="0"/>
              <a:t> ЗУНУ»</a:t>
            </a:r>
            <a:r>
              <a:rPr lang="uk-UA" altLang="uk-UA" i="1" dirty="0"/>
              <a:t/>
            </a:r>
            <a:br>
              <a:rPr lang="uk-UA" altLang="uk-UA" i="1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2B0E6A-CA2D-4B68-9234-4906129750A4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30261" y="5889306"/>
            <a:ext cx="10523537" cy="25717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Рисунок 9" descr="Безымянный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23" y="1797269"/>
            <a:ext cx="8043869" cy="345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8495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7206333-9BC4-2130-F116-4E215A027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AA7562-E0A6-CB77-9564-069B79699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dirty="0"/>
              <a:t>Чи жива бібліотека ЗВО?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46FDD9-9C5C-8B19-2393-7E1CA17A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63B-A6DE-47F5-91F3-4CFA2FD5154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B83765-1D24-4926-3F58-E45F0F9B5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к.е.н., доцент Возьний К.З.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BB26AFE-F04D-584A-7A3B-5E4727783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4A37E-F533-4D8F-B767-49DD71954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8FEC813-B1C6-4760-1622-999A93B31B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Живий чи мертвий&quot; кіт - найвизначніші відкриття у фізиці - BBC News Україна">
            <a:extLst>
              <a:ext uri="{FF2B5EF4-FFF2-40B4-BE49-F238E27FC236}">
                <a16:creationId xmlns:a16="http://schemas.microsoft.com/office/drawing/2014/main" xmlns="" id="{E8B64124-D27D-4BFA-9183-48D6A52F3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8217" y="1943099"/>
            <a:ext cx="6156818" cy="3447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40004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517757E-5E1A-495B-3F35-AC00AF0D9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382712072_322093650398313_971321750720062206_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15157" y="247870"/>
            <a:ext cx="1753256" cy="2337675"/>
          </a:xfrm>
          <a:prstGeom prst="rect">
            <a:avLst/>
          </a:prstGeom>
        </p:spPr>
      </p:pic>
      <p:pic>
        <p:nvPicPr>
          <p:cNvPr id="15" name="Рисунок 14" descr="354249853_269553638985648_2083372673114530665_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684" y="52026"/>
            <a:ext cx="4114800" cy="5486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AE3990-EB8A-CB97-03CD-D3273775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413" y="1284888"/>
            <a:ext cx="7204841" cy="2144112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/>
              <a:t>«</a:t>
            </a:r>
            <a:r>
              <a:rPr lang="ru-RU" sz="3600" b="1" i="1" dirty="0" err="1"/>
              <a:t>Якщо</a:t>
            </a:r>
            <a:r>
              <a:rPr lang="ru-RU" sz="3600" b="1" i="1" dirty="0"/>
              <a:t> вас </a:t>
            </a:r>
            <a:r>
              <a:rPr lang="ru-RU" sz="3600" b="1" i="1" dirty="0" err="1"/>
              <a:t>немає</a:t>
            </a:r>
            <a:r>
              <a:rPr lang="ru-RU" sz="3600" b="1" i="1" dirty="0"/>
              <a:t> в </a:t>
            </a:r>
            <a:r>
              <a:rPr lang="ru-RU" sz="3600" b="1" i="1" dirty="0" err="1"/>
              <a:t>інтернеті</a:t>
            </a:r>
            <a:r>
              <a:rPr lang="ru-RU" sz="3600" b="1" i="1" dirty="0"/>
              <a:t>, </a:t>
            </a:r>
            <a:r>
              <a:rPr lang="ru-RU" sz="3600" b="1" i="1" dirty="0" err="1"/>
              <a:t>вважайте</a:t>
            </a:r>
            <a:r>
              <a:rPr lang="ru-RU" sz="3600" b="1" i="1" dirty="0"/>
              <a:t>, </a:t>
            </a:r>
            <a:r>
              <a:rPr lang="ru-RU" sz="3600" b="1" i="1" dirty="0" err="1"/>
              <a:t>що</a:t>
            </a:r>
            <a:r>
              <a:rPr lang="ru-RU" sz="3600" b="1" i="1" dirty="0"/>
              <a:t> </a:t>
            </a:r>
            <a:r>
              <a:rPr lang="ru-RU" sz="3600" b="1" i="1" dirty="0" err="1"/>
              <a:t>ви</a:t>
            </a:r>
            <a:r>
              <a:rPr lang="ru-RU" sz="3600" b="1" i="1" dirty="0"/>
              <a:t> не </a:t>
            </a:r>
            <a:r>
              <a:rPr lang="ru-RU" sz="3600" b="1" i="1" dirty="0" err="1"/>
              <a:t>існуєте</a:t>
            </a:r>
            <a:r>
              <a:rPr lang="ru-RU" sz="3600" b="1" i="1" dirty="0"/>
              <a:t>». </a:t>
            </a:r>
            <a:r>
              <a:rPr lang="ru-RU" sz="3600" b="1" i="1" dirty="0" err="1"/>
              <a:t>Білл</a:t>
            </a:r>
            <a:r>
              <a:rPr lang="ru-RU" sz="3600" b="1" i="1" dirty="0"/>
              <a:t> Гейтс</a:t>
            </a:r>
            <a:endParaRPr lang="uk-UA" sz="3600" b="1" i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099603-7DC2-FCAC-93B4-B5E86A4F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4163B-A6DE-47F5-91F3-4CFA2FD51548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2F28875-45CB-5804-89A5-1B4EF4922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к.е.н., доцент Возьний К.З.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9A96B1B-5999-6817-7F56-595422C7A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4A37E-F533-4D8F-B767-49DD71954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ADB34B5-F259-B6D9-C568-9C7B2AB988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60786" y="5889307"/>
            <a:ext cx="9793012" cy="32230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1" name="Рисунок 10" descr="308140648_5486722044726401_8119603591431971439_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7269" y="3026980"/>
            <a:ext cx="1954923" cy="260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439921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261" y="385919"/>
            <a:ext cx="9331960" cy="889427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900" dirty="0"/>
              <a:t>Літній </a:t>
            </a:r>
            <a:r>
              <a:rPr lang="uk-UA" sz="4900" dirty="0" err="1"/>
              <a:t>бібліотабір</a:t>
            </a:r>
            <a:r>
              <a:rPr lang="uk-UA" sz="4900" dirty="0"/>
              <a:t> "Без </a:t>
            </a:r>
            <a:r>
              <a:rPr lang="uk-UA" sz="4900" dirty="0" err="1"/>
              <a:t>ґаджетів</a:t>
            </a:r>
            <a:r>
              <a:rPr lang="uk-UA" sz="4900" dirty="0"/>
              <a:t>" </a:t>
            </a:r>
            <a:r>
              <a:rPr lang="uk-UA" dirty="0"/>
              <a:t/>
            </a:r>
            <a:br>
              <a:rPr lang="uk-UA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96253" y="1347537"/>
            <a:ext cx="11899232" cy="468028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/>
              <a:t>Літом діти віком від 6-ти до 12-ти років провели  захопливі канікули інтелектуально та </a:t>
            </a:r>
            <a:r>
              <a:rPr lang="uk-UA" dirty="0" err="1"/>
              <a:t>пізнавально</a:t>
            </a:r>
            <a:r>
              <a:rPr lang="uk-UA" dirty="0"/>
              <a:t>, із користю та задоволенням.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/>
              <a:t>Кожного дня їх чекали неймовірні емоції та  враження, нові знання, ігри та веселі пригоди! 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 descr="C:\Users\Admin\Desktop\табір фото\1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52" y="3255294"/>
            <a:ext cx="3767304" cy="293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табір фото\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40253" y="2894347"/>
            <a:ext cx="2625057" cy="328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табір фото\1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83421" y="3193962"/>
            <a:ext cx="3798841" cy="301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7803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00789" y="1323475"/>
            <a:ext cx="11694695" cy="435596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uk-UA" dirty="0"/>
              <a:t>Програма канікул дала можливість кожній дитині стати впевненішою у собі, навчатися взаємодіяти в команді, розкривати свій творчий потенціал, набути лідерських навичок, знайти нових друзів.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 descr="C:\Users\Admin\Desktop\табір фото\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5381" y="2611814"/>
            <a:ext cx="4779265" cy="358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табір фото\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377" y="2731754"/>
            <a:ext cx="4264010" cy="346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44761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Admin\Desktop\табір фото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315" y="3308683"/>
            <a:ext cx="3482390" cy="292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Кожен</a:t>
            </a:r>
            <a:r>
              <a:rPr lang="ru-RU" dirty="0"/>
              <a:t> день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особливим</a:t>
            </a:r>
            <a:r>
              <a:rPr lang="ru-RU" dirty="0"/>
              <a:t>, </a:t>
            </a:r>
            <a:r>
              <a:rPr lang="ru-RU" dirty="0" err="1"/>
              <a:t>цікавим</a:t>
            </a:r>
            <a:r>
              <a:rPr lang="ru-RU" dirty="0"/>
              <a:t> та </a:t>
            </a:r>
            <a:r>
              <a:rPr lang="ru-RU" dirty="0" err="1"/>
              <a:t>насиченим</a:t>
            </a:r>
            <a:r>
              <a:rPr lang="ru-RU" dirty="0"/>
              <a:t>.</a:t>
            </a: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 descr="C:\Users\Admin\Desktop\табір фото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63" y="1371600"/>
            <a:ext cx="4150895" cy="311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табір фото\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5403" y="3308683"/>
            <a:ext cx="3961021" cy="297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табір фото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4962" y="1214740"/>
            <a:ext cx="3794990" cy="317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табір фото\1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6424" y="1242974"/>
            <a:ext cx="2674029" cy="20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табір фото\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24119" y="2928185"/>
            <a:ext cx="4367881" cy="32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64067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4660" y="385919"/>
            <a:ext cx="9331960" cy="1021775"/>
          </a:xfrm>
        </p:spPr>
        <p:txBody>
          <a:bodyPr>
            <a:noAutofit/>
          </a:bodyPr>
          <a:lstStyle/>
          <a:p>
            <a:pPr algn="ctr"/>
            <a:r>
              <a:rPr lang="uk-UA" sz="2800" dirty="0"/>
              <a:t>Зустріч з Захисником Василем Скочило, який кожному дав можливість одягнути бронежилет і відчути себе воїном.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90336" y="1383633"/>
            <a:ext cx="10463463" cy="4295808"/>
          </a:xfrm>
        </p:spPr>
        <p:txBody>
          <a:bodyPr/>
          <a:lstStyle/>
          <a:p>
            <a:pPr marL="0" indent="0">
              <a:buNone/>
            </a:pPr>
            <a:r>
              <a:rPr lang="uk-UA" dirty="0"/>
              <a:t>У знак подяки діти подарували свої малюнки Захиснику.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 descr="C:\Users\Admin\Desktop\табір фото\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65813"/>
            <a:ext cx="4758175" cy="358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табір фото\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81240" y="1772068"/>
            <a:ext cx="4310760" cy="323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табір фото\1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8175" y="3944105"/>
            <a:ext cx="3183467" cy="238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Admin\Desktop\табір фото\2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90663" y="1772068"/>
            <a:ext cx="2896049" cy="217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43547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Майстер-класи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838200" y="1371601"/>
            <a:ext cx="10515600" cy="4307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/>
              <a:t>Тематика майстер-класів була різноманітна, а саме: </a:t>
            </a:r>
          </a:p>
          <a:p>
            <a:r>
              <a:rPr lang="uk-UA" dirty="0"/>
              <a:t> створення оберегу для Захисників (</a:t>
            </a:r>
            <a:r>
              <a:rPr lang="uk-UA" dirty="0" err="1"/>
              <a:t>ляльки-</a:t>
            </a:r>
            <a:r>
              <a:rPr lang="uk-UA" dirty="0"/>
              <a:t> </a:t>
            </a:r>
            <a:r>
              <a:rPr lang="uk-UA" dirty="0" err="1"/>
              <a:t>мотанки</a:t>
            </a:r>
            <a:r>
              <a:rPr lang="uk-UA" dirty="0"/>
              <a:t>, журавлики, плетіння патріотичних браслетів, </a:t>
            </a:r>
            <a:r>
              <a:rPr lang="uk-UA" dirty="0" err="1"/>
              <a:t>ангелочків</a:t>
            </a:r>
            <a:r>
              <a:rPr lang="uk-UA" dirty="0"/>
              <a:t>); </a:t>
            </a:r>
          </a:p>
          <a:p>
            <a:r>
              <a:rPr lang="uk-UA" dirty="0"/>
              <a:t>арт-терапія (малювання  кавою, фарбами,  вушними паличками, помадою, зубними щітками, листочками та квітами); </a:t>
            </a:r>
          </a:p>
          <a:p>
            <a:r>
              <a:rPr lang="uk-UA" dirty="0"/>
              <a:t>валяння вовни (створення вовняної іграшки); </a:t>
            </a:r>
          </a:p>
          <a:p>
            <a:r>
              <a:rPr lang="uk-UA" dirty="0"/>
              <a:t>колаж-аплікації з кольорового паперу, листя;</a:t>
            </a:r>
          </a:p>
          <a:p>
            <a:r>
              <a:rPr lang="uk-UA" dirty="0"/>
              <a:t> </a:t>
            </a:r>
            <a:r>
              <a:rPr lang="uk-UA" dirty="0" err="1"/>
              <a:t>кляксографія</a:t>
            </a:r>
            <a:r>
              <a:rPr lang="uk-UA" dirty="0"/>
              <a:t>.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2918208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0363" y="1780673"/>
            <a:ext cx="2576762" cy="3435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5052" y="2297027"/>
            <a:ext cx="5186948" cy="389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41750" y="1822505"/>
            <a:ext cx="1747252" cy="2329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3283" y="1738841"/>
            <a:ext cx="3217779" cy="24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963" y="3624843"/>
            <a:ext cx="2979824" cy="22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69767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 descr="C:\Users\Admin\Desktop\табір фото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9216" y="2028082"/>
            <a:ext cx="4752783" cy="378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табір фото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8136" y="1955339"/>
            <a:ext cx="4301081" cy="4301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табір фото\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46" y="2543971"/>
            <a:ext cx="2969960" cy="371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табір фото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546" y="1317108"/>
            <a:ext cx="3541050" cy="246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Admin\Desktop\табір фото\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09860" y="1364527"/>
            <a:ext cx="3145183" cy="23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76957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71599"/>
            <a:ext cx="4085046" cy="457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86337" y="2514599"/>
            <a:ext cx="4400884" cy="330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85046" y="1371599"/>
            <a:ext cx="4112125" cy="308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37789" y="3995150"/>
            <a:ext cx="2531980" cy="1898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540069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/>
              <a:t>У рамках </a:t>
            </a:r>
            <a:r>
              <a:rPr lang="uk-UA" dirty="0" err="1"/>
              <a:t>проєкту</a:t>
            </a:r>
            <a:r>
              <a:rPr lang="uk-UA" dirty="0"/>
              <a:t> «Дегустація книги» зустріч з дитячою письменницею Валентиною </a:t>
            </a:r>
            <a:r>
              <a:rPr lang="uk-UA" dirty="0" err="1"/>
              <a:t>Семеняк</a:t>
            </a:r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831" y="2303878"/>
            <a:ext cx="6372454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2959" y="1343524"/>
            <a:ext cx="4668251" cy="466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253" y="1343524"/>
            <a:ext cx="2634916" cy="2634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99021" y="1343523"/>
            <a:ext cx="2895599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617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7156" y="1779104"/>
            <a:ext cx="9615766" cy="3687418"/>
          </a:xfrm>
        </p:spPr>
        <p:txBody>
          <a:bodyPr>
            <a:noAutofit/>
          </a:bodyPr>
          <a:lstStyle/>
          <a:p>
            <a:pPr algn="just"/>
            <a:r>
              <a:rPr lang="uk-UA" i="1" dirty="0">
                <a:solidFill>
                  <a:schemeClr val="tx1"/>
                </a:solidFill>
              </a:rPr>
              <a:t>Імідж — це сформований у свідомості людей образ або уявлення про людину, організацію, продукт чи бренд. Він може бути як позитивним, так і негативним і формується на основі зовнішніх характеристик, поведінки, комунікацій та впливу засобів масової інформації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7695-DCDC-4B3F-A5EF-68B7ACF793C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/>
              <a:t>Джерело: версія визначення, запропонована ШІ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59984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5400" dirty="0" err="1"/>
              <a:t>Боді-арт</a:t>
            </a:r>
            <a:endParaRPr lang="uk-UA" sz="5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5" name="Picture 3" descr="C:\Users\Admin\Desktop\табір фото\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5762" y="1371596"/>
            <a:ext cx="3706395" cy="2792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табір фото\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6867" y="1371596"/>
            <a:ext cx="4365301" cy="32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\Desktop\табір фото\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074556" y="3993895"/>
            <a:ext cx="3103452" cy="233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\Desktop\табір фото\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9051" y="1416921"/>
            <a:ext cx="3767706" cy="283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Admin\Desktop\табір фото\3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35761" y="1597109"/>
            <a:ext cx="2942247" cy="2216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C:\Users\Admin\Desktop\табір фото\3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0512" y="4255783"/>
            <a:ext cx="3103452" cy="2338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Admin\Desktop\табір фото\3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809756"/>
            <a:ext cx="3695414" cy="278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Admin\Desktop\табір фото\3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71537" y="4255783"/>
            <a:ext cx="3113595" cy="234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30828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Демонстрація талантів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4190" y="1816769"/>
            <a:ext cx="5331324" cy="3998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65514" y="1816769"/>
            <a:ext cx="5324644" cy="3993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8798782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15" y="1816768"/>
            <a:ext cx="4336716" cy="3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1874" y="1816768"/>
            <a:ext cx="3791284" cy="284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2831" y="1816768"/>
            <a:ext cx="2593474" cy="3241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89067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2211" y="1839827"/>
            <a:ext cx="5188284" cy="389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64706" y="1839827"/>
            <a:ext cx="4962358" cy="3721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209830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0336" y="1928060"/>
            <a:ext cx="4908885" cy="3681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6366" y="1791703"/>
            <a:ext cx="5090695" cy="3818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8107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МК з дзюдо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4242" y="1846846"/>
            <a:ext cx="5419558" cy="406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9589" y="1816768"/>
            <a:ext cx="5459663" cy="409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88320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Лабораторія хімічного аналізу та дослідження навколишнього середовища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12821" y="1552075"/>
            <a:ext cx="11594431" cy="43559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600" dirty="0"/>
              <a:t>Відвідали лабораторію хімічного аналізу та дослідження навколишнього середовища кафедри екології та охорони здоров'я ЗУНУ. </a:t>
            </a:r>
          </a:p>
          <a:p>
            <a:pPr marL="0" indent="0">
              <a:buNone/>
            </a:pPr>
            <a:r>
              <a:rPr lang="uk-UA" sz="3600" dirty="0"/>
              <a:t>Діти провели аналіз якості овочів та фруктів на вміст нітратів, проводили експерименти «Магічний вулкан» та «Злиття кольорів», а також досліджували різні мікропрепарати під мікроскопом.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5641912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Лабораторія хімічного аналізу та дослідження навколишнього середовища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Admin\Desktop\табір фото\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688265"/>
            <a:ext cx="4572000" cy="408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табір фото\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59568"/>
            <a:ext cx="4174958" cy="37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табір фото\5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47411" y="1359568"/>
            <a:ext cx="3272589" cy="2924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dmin\Desktop\табір фото\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6738" y="3729790"/>
            <a:ext cx="2823262" cy="252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dmin\Desktop\табір фото\5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3103" y="4298100"/>
            <a:ext cx="2113635" cy="189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Admin\Desktop\табір фото\5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74" y="4248113"/>
            <a:ext cx="2177777" cy="194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5738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Майстер-клас з акторської майстерності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7043" y="1419726"/>
            <a:ext cx="11333746" cy="44516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uk-UA" sz="3200" dirty="0"/>
              <a:t>МК з акторської майстерності від актриси Тернопільського обласного театру ім. Т. Шевченка Ірини </a:t>
            </a:r>
            <a:r>
              <a:rPr lang="uk-UA" sz="3200" dirty="0" err="1"/>
              <a:t>Складан</a:t>
            </a:r>
            <a:r>
              <a:rPr lang="uk-UA" sz="3200" dirty="0"/>
              <a:t>, яка поділилася секретами своєї майстерності і дала практичні професійні поради.</a:t>
            </a:r>
          </a:p>
          <a:p>
            <a:pPr marL="0" indent="0">
              <a:buNone/>
            </a:pPr>
            <a:r>
              <a:rPr lang="uk-UA" sz="3200" dirty="0"/>
              <a:t> Ірина провела </a:t>
            </a:r>
            <a:r>
              <a:rPr lang="ru-RU" sz="3200" dirty="0" err="1"/>
              <a:t>вправи</a:t>
            </a:r>
            <a:r>
              <a:rPr lang="ru-RU" sz="3200" dirty="0"/>
              <a:t> для </a:t>
            </a:r>
            <a:r>
              <a:rPr lang="ru-RU" sz="3200" dirty="0" err="1"/>
              <a:t>акторського</a:t>
            </a:r>
            <a:r>
              <a:rPr lang="ru-RU" sz="3200" dirty="0"/>
              <a:t> </a:t>
            </a:r>
            <a:r>
              <a:rPr lang="ru-RU" sz="3200" dirty="0" err="1"/>
              <a:t>розвитку</a:t>
            </a:r>
            <a:r>
              <a:rPr lang="ru-RU" sz="3200" dirty="0"/>
              <a:t> </a:t>
            </a:r>
            <a:r>
              <a:rPr lang="ru-RU" sz="3200" dirty="0" err="1"/>
              <a:t>дітей</a:t>
            </a:r>
            <a:r>
              <a:rPr lang="ru-RU" sz="3200" dirty="0"/>
              <a:t>, </a:t>
            </a:r>
            <a:r>
              <a:rPr lang="ru-RU" sz="3200" dirty="0" err="1"/>
              <a:t>які</a:t>
            </a:r>
            <a:r>
              <a:rPr lang="ru-RU" sz="3200" dirty="0"/>
              <a:t> </a:t>
            </a:r>
            <a:r>
              <a:rPr lang="ru-RU" sz="3200" dirty="0" err="1"/>
              <a:t>були</a:t>
            </a:r>
            <a:r>
              <a:rPr lang="ru-RU" sz="3200" dirty="0"/>
              <a:t>  </a:t>
            </a:r>
            <a:r>
              <a:rPr lang="ru-RU" sz="3200" dirty="0" err="1"/>
              <a:t>направлені</a:t>
            </a:r>
            <a:r>
              <a:rPr lang="ru-RU" sz="3200" dirty="0"/>
              <a:t> на </a:t>
            </a:r>
            <a:r>
              <a:rPr lang="ru-RU" sz="3200" dirty="0" err="1"/>
              <a:t>активізацію</a:t>
            </a:r>
            <a:r>
              <a:rPr lang="ru-RU" sz="3200" dirty="0"/>
              <a:t> </a:t>
            </a:r>
            <a:r>
              <a:rPr lang="ru-RU" sz="3200" dirty="0" err="1"/>
              <a:t>творчого</a:t>
            </a:r>
            <a:r>
              <a:rPr lang="ru-RU" sz="3200" dirty="0"/>
              <a:t> </a:t>
            </a:r>
            <a:r>
              <a:rPr lang="ru-RU" sz="3200" dirty="0" err="1"/>
              <a:t>потенціалу</a:t>
            </a:r>
            <a:r>
              <a:rPr lang="ru-RU" sz="3200" dirty="0"/>
              <a:t>, </a:t>
            </a:r>
            <a:r>
              <a:rPr lang="ru-RU" sz="3200" dirty="0" err="1"/>
              <a:t>зниження</a:t>
            </a:r>
            <a:r>
              <a:rPr lang="ru-RU" sz="3200" dirty="0"/>
              <a:t> </a:t>
            </a:r>
            <a:r>
              <a:rPr lang="ru-RU" sz="3200" dirty="0" err="1"/>
              <a:t>психоемоційного</a:t>
            </a:r>
            <a:r>
              <a:rPr lang="ru-RU" sz="3200" dirty="0"/>
              <a:t> - стану, </a:t>
            </a:r>
            <a:r>
              <a:rPr lang="ru-RU" sz="3200" dirty="0" err="1"/>
              <a:t>розвиток</a:t>
            </a:r>
            <a:r>
              <a:rPr lang="ru-RU" sz="3200" dirty="0"/>
              <a:t> </a:t>
            </a:r>
            <a:r>
              <a:rPr lang="ru-RU" sz="3200" dirty="0" err="1"/>
              <a:t>креативних</a:t>
            </a:r>
            <a:r>
              <a:rPr lang="ru-RU" sz="3200" dirty="0"/>
              <a:t> </a:t>
            </a:r>
            <a:r>
              <a:rPr lang="ru-RU" sz="3200" dirty="0" err="1"/>
              <a:t>якостей</a:t>
            </a:r>
            <a:r>
              <a:rPr lang="ru-RU" sz="3200" dirty="0"/>
              <a:t>, </a:t>
            </a:r>
            <a:r>
              <a:rPr lang="ru-RU" sz="3200" dirty="0" err="1"/>
              <a:t>уяви</a:t>
            </a:r>
            <a:r>
              <a:rPr lang="ru-RU" sz="3200" dirty="0"/>
              <a:t> та </a:t>
            </a:r>
            <a:r>
              <a:rPr lang="ru-RU" sz="3200" dirty="0" err="1"/>
              <a:t>фантазії</a:t>
            </a:r>
            <a:r>
              <a:rPr lang="ru-RU" sz="3200" dirty="0"/>
              <a:t>.</a:t>
            </a:r>
            <a:endParaRPr lang="uk-UA" sz="3200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002729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 descr="C:\Users\Admin\Desktop\табір фото\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122010"/>
            <a:ext cx="4211804" cy="315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Майстер-клас з акторської майстерності</a:t>
            </a: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>
          <a:xfrm>
            <a:off x="830261" y="5853212"/>
            <a:ext cx="10523537" cy="257175"/>
          </a:xfrm>
        </p:spPr>
        <p:txBody>
          <a:bodyPr/>
          <a:lstStyle/>
          <a:p>
            <a:endParaRPr lang="uk-UA"/>
          </a:p>
        </p:txBody>
      </p:sp>
      <p:pic>
        <p:nvPicPr>
          <p:cNvPr id="6146" name="Picture 2" descr="C:\Users\Admin\Desktop\табір фото\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54663"/>
            <a:ext cx="4211805" cy="315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табір фото\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804" y="1347537"/>
            <a:ext cx="2894161" cy="3265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табір фото\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9106" y="3621505"/>
            <a:ext cx="2356600" cy="265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Admin\Desktop\табір фото\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0483" y="1347537"/>
            <a:ext cx="1978246" cy="223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табір фото\4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26156" y="1794753"/>
            <a:ext cx="3465844" cy="391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dmin\Desktop\табір фото\49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4266" y="3994484"/>
            <a:ext cx="2107192" cy="2377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5079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uk-UA" dirty="0"/>
              <a:t>Імідж бібліотеки: ключові питання</a:t>
            </a:r>
            <a:endParaRPr lang="en-US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B2053F5-8F83-6076-F268-7347459C5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/>
              <a:t>Якою є моя бібліотека?</a:t>
            </a:r>
          </a:p>
          <a:p>
            <a:r>
              <a:rPr lang="uk-UA" dirty="0"/>
              <a:t>Від чого залежить імідж моєї бібліотек?</a:t>
            </a:r>
          </a:p>
          <a:p>
            <a:r>
              <a:rPr lang="uk-UA" dirty="0"/>
              <a:t>Як покращити імідж бібліотеки?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4CC9-9A81-49A9-A6E1-851818FC68D1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Джерело: </a:t>
            </a:r>
            <a:endParaRPr lang="en-US" dirty="0"/>
          </a:p>
        </p:txBody>
      </p:sp>
      <p:pic>
        <p:nvPicPr>
          <p:cNvPr id="2050" name="Picture 2" descr="Складові позитивного іміджу громадської організації .: Ресурсний центр ГУРТ">
            <a:extLst>
              <a:ext uri="{FF2B5EF4-FFF2-40B4-BE49-F238E27FC236}">
                <a16:creationId xmlns:a16="http://schemas.microsoft.com/office/drawing/2014/main" xmlns="" id="{46145350-8E03-B304-FB69-DC2AD956B0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04871" y="4403248"/>
            <a:ext cx="3314700" cy="138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061670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4000" dirty="0"/>
              <a:t/>
            </a:r>
            <a:br>
              <a:rPr lang="uk-UA" sz="4000" dirty="0"/>
            </a:br>
            <a:r>
              <a:rPr lang="uk-UA" sz="4000" dirty="0"/>
              <a:t>Щодня дітей чекали:</a:t>
            </a:r>
            <a:br>
              <a:rPr lang="uk-UA" sz="4000" dirty="0"/>
            </a:br>
            <a:endParaRPr lang="uk-UA" sz="40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45168" y="1287379"/>
            <a:ext cx="10908632" cy="4392061"/>
          </a:xfrm>
        </p:spPr>
        <p:txBody>
          <a:bodyPr>
            <a:noAutofit/>
          </a:bodyPr>
          <a:lstStyle/>
          <a:p>
            <a:r>
              <a:rPr lang="uk-UA" dirty="0" err="1"/>
              <a:t>руханка</a:t>
            </a:r>
            <a:r>
              <a:rPr lang="uk-UA" dirty="0"/>
              <a:t>, </a:t>
            </a:r>
          </a:p>
          <a:p>
            <a:r>
              <a:rPr lang="uk-UA" dirty="0"/>
              <a:t>повчальні мультфільми, презентації, </a:t>
            </a:r>
          </a:p>
          <a:p>
            <a:r>
              <a:rPr lang="uk-UA" dirty="0"/>
              <a:t>вікторини, </a:t>
            </a:r>
            <a:r>
              <a:rPr lang="uk-UA" dirty="0" err="1"/>
              <a:t>квести</a:t>
            </a:r>
            <a:r>
              <a:rPr lang="uk-UA" dirty="0"/>
              <a:t>,</a:t>
            </a:r>
          </a:p>
          <a:p>
            <a:r>
              <a:rPr lang="uk-UA" dirty="0"/>
              <a:t>читання книг, </a:t>
            </a:r>
          </a:p>
          <a:p>
            <a:r>
              <a:rPr lang="uk-UA" dirty="0"/>
              <a:t>бібліотечні «привиди» у книгосховищі,  </a:t>
            </a:r>
          </a:p>
          <a:p>
            <a:r>
              <a:rPr lang="uk-UA" dirty="0"/>
              <a:t>ігри з м’ячем  та прогулянки на свіжому повітрі, стрибки в мішках, </a:t>
            </a:r>
          </a:p>
          <a:p>
            <a:r>
              <a:rPr lang="uk-UA" dirty="0"/>
              <a:t> малювання кольоровою крейдою на </a:t>
            </a:r>
            <a:r>
              <a:rPr lang="uk-UA" dirty="0" err="1"/>
              <a:t>подвірʼї</a:t>
            </a:r>
            <a:r>
              <a:rPr lang="uk-UA" dirty="0"/>
              <a:t> книгозбірні, </a:t>
            </a:r>
          </a:p>
          <a:p>
            <a:r>
              <a:rPr lang="uk-UA" dirty="0"/>
              <a:t> пускання мильних бульбашок. </a:t>
            </a:r>
          </a:p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044097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/>
              <a:t>Майстер-клас з приготування вареників для Захисників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52734" y="1909846"/>
            <a:ext cx="5139266" cy="385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8664" y="2677027"/>
            <a:ext cx="4530306" cy="3397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71111"/>
            <a:ext cx="3471527" cy="2603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35506"/>
            <a:ext cx="3577390" cy="2683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91808" y="1210365"/>
            <a:ext cx="3000436" cy="2260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78891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76726" y="1482124"/>
            <a:ext cx="11582400" cy="5078621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Присутні поринають в атмосферу вечірньої бібліотеки, беруть участь у </a:t>
            </a:r>
            <a:r>
              <a:rPr lang="uk-UA" sz="3200" dirty="0" err="1">
                <a:latin typeface="Times New Roman" pitchFamily="18" charset="0"/>
                <a:cs typeface="Times New Roman" pitchFamily="18" charset="0"/>
              </a:rPr>
              <a:t>квестах</a:t>
            </a: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, переглядають анімаційні фільми, обговорюють їх вплив на духовний розвиток студентів, обмінюються читацькими враженнями, дружньо спілкуються за філіжанкою кави з однодумцями. Читання ліричної поезії є  родзинкою вечора, бо  крім декламації улюблених поетів, звучать власні вірші нашої молоді.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Такий захід привертає увагу студентства до читання, викликає неймовірну емоційну реакцію та  бажання частіше читати книги.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82052" y="517357"/>
            <a:ext cx="10814139" cy="551847"/>
          </a:xfrm>
        </p:spPr>
        <p:txBody>
          <a:bodyPr>
            <a:normAutofit fontScale="90000"/>
          </a:bodyPr>
          <a:lstStyle/>
          <a:p>
            <a:pPr algn="ctr"/>
            <a:r>
              <a:rPr lang="uk-UA" u="sng" dirty="0"/>
              <a:t/>
            </a:r>
            <a:br>
              <a:rPr lang="uk-UA" u="sng" dirty="0"/>
            </a:b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>
                <a:latin typeface="Times New Roman" pitchFamily="18" charset="0"/>
                <a:cs typeface="Times New Roman" pitchFamily="18" charset="0"/>
              </a:rPr>
              <a:t>«Сутінки в бібліотеці».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dirty="0"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715238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20278-0C3D-4E02-A765-1806E7F24CD6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7" name="Місце для тексту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8294" y="1749470"/>
            <a:ext cx="5777584" cy="4335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кутник 7"/>
          <p:cNvSpPr/>
          <p:nvPr/>
        </p:nvSpPr>
        <p:spPr>
          <a:xfrm>
            <a:off x="75699" y="2086354"/>
            <a:ext cx="6079457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ct val="0"/>
              </a:spcBef>
            </a:pPr>
            <a:r>
              <a:rPr lang="uk-UA" sz="3200" dirty="0">
                <a:latin typeface="Times New Roman" pitchFamily="18" charset="0"/>
                <a:ea typeface="+mj-ea"/>
                <a:cs typeface="Times New Roman" pitchFamily="18" charset="0"/>
              </a:rPr>
              <a:t>Бібліотека у співпраці з активними студентами здатна заявити про себе як про місце проведення інтелектуального дозвілля, залучення молоді до читання.</a:t>
            </a:r>
            <a: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uk-UA" sz="3200" dirty="0"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14294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88206"/>
            <a:ext cx="7071293" cy="3729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67465"/>
            <a:ext cx="5321794" cy="269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9064" y="3203058"/>
            <a:ext cx="6452936" cy="362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11452" y="1465367"/>
            <a:ext cx="4232800" cy="239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7384763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09600" y="1481328"/>
            <a:ext cx="11296691" cy="4948068"/>
          </a:xfrm>
        </p:spPr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600" dirty="0" err="1"/>
              <a:t>Проєкт</a:t>
            </a:r>
            <a:r>
              <a:rPr lang="ru-RU" sz="3600" dirty="0"/>
              <a:t> «</a:t>
            </a:r>
            <a:r>
              <a:rPr lang="ru-RU" sz="3600" dirty="0" err="1"/>
              <a:t>Бібліотека</a:t>
            </a:r>
            <a:r>
              <a:rPr lang="ru-RU" sz="3600" dirty="0"/>
              <a:t> без </a:t>
            </a:r>
            <a:r>
              <a:rPr lang="ru-RU" sz="3600" dirty="0" err="1"/>
              <a:t>стін</a:t>
            </a:r>
            <a:r>
              <a:rPr lang="ru-RU" sz="3600" dirty="0"/>
              <a:t> та </a:t>
            </a:r>
            <a:r>
              <a:rPr lang="ru-RU" sz="3600" dirty="0" err="1"/>
              <a:t>кордонів</a:t>
            </a:r>
            <a:r>
              <a:rPr lang="uk-UA" sz="3600" dirty="0"/>
              <a:t>»</a:t>
            </a:r>
            <a:endParaRPr lang="ru-RU" sz="3600" dirty="0"/>
          </a:p>
        </p:txBody>
      </p:sp>
      <p:pic>
        <p:nvPicPr>
          <p:cNvPr id="46084" name="Picture 4" descr="C:\Users\ADMIN\Desktop\2024\Заходи 2024\Березень 2024\Шевченко аудиторія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464" y="1285860"/>
            <a:ext cx="4882504" cy="2714620"/>
          </a:xfrm>
          <a:prstGeom prst="rect">
            <a:avLst/>
          </a:prstGeom>
          <a:noFill/>
        </p:spPr>
      </p:pic>
      <p:pic>
        <p:nvPicPr>
          <p:cNvPr id="46087" name="Picture 7" descr="C:\Users\ADMIN\Desktop\2024\Заходи 2024\Січень 2024\Павло Тичина\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09" y="3629036"/>
            <a:ext cx="6150408" cy="3228964"/>
          </a:xfrm>
          <a:prstGeom prst="rect">
            <a:avLst/>
          </a:prstGeom>
          <a:noFill/>
        </p:spPr>
      </p:pic>
      <p:pic>
        <p:nvPicPr>
          <p:cNvPr id="46088" name="Picture 8" descr="C:\Users\ADMIN\Desktop\2024\Заходи 2024\Січень 2024\Павло Тичина\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86961" y="3643314"/>
            <a:ext cx="6105040" cy="3214686"/>
          </a:xfrm>
          <a:prstGeom prst="rect">
            <a:avLst/>
          </a:prstGeom>
          <a:noFill/>
        </p:spPr>
      </p:pic>
      <p:pic>
        <p:nvPicPr>
          <p:cNvPr id="46085" name="Picture 5" descr="C:\Users\ADMIN\Desktop\2024\Заходи 2024\Березень 2024\Шевченко аудиторія\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36117" y="1285860"/>
            <a:ext cx="4803793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549716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17358" y="1503947"/>
            <a:ext cx="11065042" cy="4503345"/>
          </a:xfrm>
        </p:spPr>
        <p:txBody>
          <a:bodyPr>
            <a:normAutofit fontScale="25000" lnSpcReduction="20000"/>
          </a:bodyPr>
          <a:lstStyle/>
          <a:p>
            <a:r>
              <a:rPr lang="uk-UA" sz="11200" dirty="0">
                <a:latin typeface="Times New Roman" pitchFamily="18" charset="0"/>
                <a:cs typeface="Times New Roman" pitchFamily="18" charset="0"/>
              </a:rPr>
              <a:t>Щоденно у бібліотеці  разом з працівниками активно </a:t>
            </a:r>
            <a:r>
              <a:rPr lang="uk-UA" sz="11200" dirty="0" err="1">
                <a:latin typeface="Times New Roman" pitchFamily="18" charset="0"/>
                <a:cs typeface="Times New Roman" pitchFamily="18" charset="0"/>
              </a:rPr>
              <a:t>волонтерять</a:t>
            </a:r>
            <a:r>
              <a:rPr lang="uk-UA" sz="11200" dirty="0">
                <a:latin typeface="Times New Roman" pitchFamily="18" charset="0"/>
                <a:cs typeface="Times New Roman" pitchFamily="18" charset="0"/>
              </a:rPr>
              <a:t> ВПО 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Тернополя, як</a:t>
            </a:r>
            <a:r>
              <a:rPr lang="uk-UA" sz="11200" dirty="0" err="1">
                <a:latin typeface="Times New Roman" pitchFamily="18" charset="0"/>
                <a:cs typeface="Times New Roman" pitchFamily="18" charset="0"/>
              </a:rPr>
              <a:t>им</a:t>
            </a:r>
            <a:r>
              <a:rPr lang="uk-UA" sz="11200" dirty="0">
                <a:latin typeface="Times New Roman" pitchFamily="18" charset="0"/>
                <a:cs typeface="Times New Roman" pitchFamily="18" charset="0"/>
              </a:rPr>
              <a:t> ми організовуємо зустрічі з практикуючим психологом та психологічні тренінги.</a:t>
            </a:r>
          </a:p>
          <a:p>
            <a:r>
              <a:rPr lang="uk-UA" sz="11200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духовно-</a:t>
            </a:r>
            <a:r>
              <a:rPr lang="ru-RU" sz="11200" b="1" dirty="0" err="1">
                <a:latin typeface="Times New Roman" pitchFamily="18" charset="0"/>
                <a:cs typeface="Times New Roman" pitchFamily="18" charset="0"/>
              </a:rPr>
              <a:t>поетичний</a:t>
            </a: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b="1" dirty="0" err="1">
                <a:latin typeface="Times New Roman" pitchFamily="18" charset="0"/>
                <a:cs typeface="Times New Roman" pitchFamily="18" charset="0"/>
              </a:rPr>
              <a:t>захід</a:t>
            </a: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 «Дорога </a:t>
            </a:r>
            <a:r>
              <a:rPr lang="ru-RU" sz="11200" b="1" dirty="0" err="1">
                <a:latin typeface="Times New Roman" pitchFamily="18" charset="0"/>
                <a:cs typeface="Times New Roman" pitchFamily="18" charset="0"/>
              </a:rPr>
              <a:t>додому</a:t>
            </a: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поєднанні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психологічно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ресурсною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зустріччю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Мій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дім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» по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стабілізації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психо-емоційного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стану для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внутрішньо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переміщених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осіб</a:t>
            </a:r>
            <a:r>
              <a:rPr lang="uk-UA" sz="1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uk-UA" sz="11200" dirty="0">
                <a:latin typeface="Times New Roman" pitchFamily="18" charset="0"/>
                <a:cs typeface="Times New Roman" pitchFamily="18" charset="0"/>
              </a:rPr>
              <a:t>Проведено </a:t>
            </a:r>
            <a:r>
              <a:rPr lang="uk-UA" sz="11200" b="1" dirty="0">
                <a:latin typeface="Times New Roman" pitchFamily="18" charset="0"/>
                <a:cs typeface="Times New Roman" pitchFamily="18" charset="0"/>
              </a:rPr>
              <a:t>арт-т</a:t>
            </a:r>
            <a:r>
              <a:rPr lang="ru-RU" sz="11200" b="1" dirty="0" err="1">
                <a:latin typeface="Times New Roman" pitchFamily="18" charset="0"/>
                <a:cs typeface="Times New Roman" pitchFamily="18" charset="0"/>
              </a:rPr>
              <a:t>ерапевтичн</a:t>
            </a:r>
            <a:r>
              <a:rPr lang="uk-UA" sz="11200" b="1" dirty="0"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11200" b="1" dirty="0" err="1">
                <a:latin typeface="Times New Roman" pitchFamily="18" charset="0"/>
                <a:cs typeface="Times New Roman" pitchFamily="18" charset="0"/>
              </a:rPr>
              <a:t>заняття</a:t>
            </a: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1200" b="1" dirty="0" err="1">
                <a:latin typeface="Times New Roman" pitchFamily="18" charset="0"/>
                <a:cs typeface="Times New Roman" pitchFamily="18" charset="0"/>
              </a:rPr>
              <a:t>елементами</a:t>
            </a: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b="1" dirty="0" err="1">
                <a:latin typeface="Times New Roman" pitchFamily="18" charset="0"/>
                <a:cs typeface="Times New Roman" pitchFamily="18" charset="0"/>
              </a:rPr>
              <a:t>тренінгу</a:t>
            </a:r>
            <a:r>
              <a:rPr lang="ru-RU" sz="1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на тему: "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Пошук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власного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ресурсу"</a:t>
            </a:r>
            <a:r>
              <a:rPr lang="uk-UA" sz="1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t"/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Майстер-класи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виготовлення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композиції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квітів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наповнення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еко-мішечка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цілющими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травами для ВПО </a:t>
            </a:r>
            <a:endParaRPr lang="uk-UA" sz="1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Зустріч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журналісткою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колишньою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редакторкою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відділу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мовознавства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журналу «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Дивослово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», а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тепер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ВПО Тернополя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Неліною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200" dirty="0" err="1">
                <a:latin typeface="Times New Roman" pitchFamily="18" charset="0"/>
                <a:cs typeface="Times New Roman" pitchFamily="18" charset="0"/>
              </a:rPr>
              <a:t>Тетяною</a:t>
            </a:r>
            <a:r>
              <a:rPr lang="ru-RU" sz="1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cap="all" dirty="0"/>
              <a:t>Психологічна підтримка для ВПО Тернополя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337785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8610" name="Picture 2" descr="C:\Users\ADMIN\Desktop\2024\Заходи 2024\Березень 2024\арт-терапія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31179" y="4445777"/>
            <a:ext cx="3360821" cy="1769062"/>
          </a:xfrm>
          <a:prstGeom prst="rect">
            <a:avLst/>
          </a:prstGeom>
          <a:noFill/>
        </p:spPr>
      </p:pic>
      <p:pic>
        <p:nvPicPr>
          <p:cNvPr id="3074" name="Picture 2" descr="На зображенні може бути: 8 людей та люди навчаютьс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826" y="2861472"/>
            <a:ext cx="4798440" cy="345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8611" name="Picture 3" descr="C:\Users\ADMIN\Desktop\2024\Заходи 2024\Березень 2024\арт-терапія\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0680" y="4212365"/>
            <a:ext cx="3518763" cy="1979304"/>
          </a:xfrm>
          <a:prstGeom prst="rect">
            <a:avLst/>
          </a:prstGeom>
          <a:noFill/>
        </p:spPr>
      </p:pic>
      <p:pic>
        <p:nvPicPr>
          <p:cNvPr id="3076" name="Picture 4" descr="На зображенні може бути: 3 людини, люди навчаються та книг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19957" y="1510578"/>
            <a:ext cx="4372043" cy="27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1824" y="1431225"/>
            <a:ext cx="3697913" cy="2781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3610" y="1431225"/>
            <a:ext cx="3783847" cy="286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07972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uk-UA" dirty="0"/>
              <a:t>Імідж бібліотеки: формальний аспект</a:t>
            </a:r>
            <a:endParaRPr lang="en-US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B2053F5-8F83-6076-F268-7347459C5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670714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Бібліотека 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- інформаційний, культурний, освітній заклад (установа, організація) або структурний підрозділ, що має упорядкований фонд документів, доступ до інших джерел інформації та головним завданням якого є забезпечення інформаційних, науково-дослідних, освітніх, культурних та інших потреб користувачів бібліотеки.</a:t>
            </a:r>
            <a:endParaRPr lang="uk-U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4CC9-9A81-49A9-A6E1-851818FC68D1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Джерело: Ст. 1 Закону України «Про бібліотеки і бібліотечну справу»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99938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uk-UA" dirty="0"/>
              <a:t>Імідж бібліотеки: формальний аспект</a:t>
            </a:r>
            <a:endParaRPr lang="en-US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B2053F5-8F83-6076-F268-7347459C5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670714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Види бібліотек:</a:t>
            </a:r>
          </a:p>
          <a:p>
            <a:pPr algn="just"/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За значенням  (всеукраїнські загальнодержавного значення (національні, державні), республіканські (Автономної Республіки Крим), обласні, міські, районні, селищні, сільські)</a:t>
            </a:r>
          </a:p>
          <a:p>
            <a:pPr algn="just"/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За змістом бібліотечних фондів (універсальні, галузеві, міжгалузеві)</a:t>
            </a:r>
          </a:p>
          <a:p>
            <a:pPr algn="just"/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За призначенням (публічні (загальнодоступні), у тому числі спеціалізовані для дітей, юнацтва, осіб з фізичними вадами; спеціальні (академій наук, науково-дослідних установ, навчальних закладів, підприємств, установ, організацій)).</a:t>
            </a:r>
          </a:p>
          <a:p>
            <a:pPr marL="0" indent="0" algn="just">
              <a:lnSpc>
                <a:spcPct val="150000"/>
              </a:lnSpc>
              <a:buNone/>
            </a:pPr>
            <a:endParaRPr lang="uk-U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4CC9-9A81-49A9-A6E1-851818FC68D1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Джерело: Ст. 6 Закону України «Про бібліотеки і бібліотечну справу»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7248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altLang="uk-UA" dirty="0"/>
              <a:t>Імідж бібліотеки: формальний аспект</a:t>
            </a:r>
            <a:endParaRPr lang="en-US" dirty="0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6B2053F5-8F83-6076-F268-7347459C5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3670714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Бібліотеки обслуговують користувачів бібліотеки згідно із </a:t>
            </a:r>
            <a:r>
              <a:rPr lang="uk-UA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правилами користування бібліотекою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</a:rPr>
              <a:t>, розробленими на основі типових правил, затверджених центральним органом виконавчої влади, що забезпечує формування державної політики у сферах культури та мистецтв.</a:t>
            </a:r>
            <a:endParaRPr lang="uk-UA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EB4CC9-9A81-49A9-A6E1-851818FC68D1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b="0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Джерело: Ст. 19 Закону України «Про бібліотеки і бібліотечну справу»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80739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AF7DDF1-DB5F-38C4-F38C-177F31A62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E7183-519D-9841-8D96-37AF6A9B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endParaRPr lang="en-US" b="1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41EE0D9A-11BC-F3AC-ED0B-34ED10D71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8130" y="1918252"/>
            <a:ext cx="9774570" cy="2862470"/>
          </a:xfrm>
        </p:spPr>
        <p:txBody>
          <a:bodyPr>
            <a:normAutofit/>
          </a:bodyPr>
          <a:lstStyle/>
          <a:p>
            <a:pPr marL="0" indent="0" algn="ctr">
              <a:lnSpc>
                <a:spcPct val="200000"/>
              </a:lnSpc>
              <a:buNone/>
            </a:pPr>
            <a:r>
              <a:rPr lang="uk-UA" sz="3600" b="1" dirty="0">
                <a:latin typeface="+mj-lt"/>
              </a:rPr>
              <a:t>«Вакцинація» від невігластва і культ знань: сучасна філософія </a:t>
            </a:r>
            <a:endParaRPr lang="en-US" sz="3600" dirty="0">
              <a:latin typeface="+mj-lt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3724EB9-9522-CFBF-B881-3E7F2D21D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4CC9-9A81-49A9-A6E1-851818FC68D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10/24/2024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B2263F8-B90C-BC16-507A-97663C273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к.е.н., доцент Возьний К.З.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93502BD-58D5-DE0E-A0DD-1B27DCA5F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4A37E-F533-4D8F-B767-49DD719542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3719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37156" y="2305878"/>
            <a:ext cx="9331960" cy="2355574"/>
          </a:xfrm>
        </p:spPr>
        <p:txBody>
          <a:bodyPr>
            <a:noAutofit/>
          </a:bodyPr>
          <a:lstStyle/>
          <a:p>
            <a:r>
              <a:rPr lang="uk-UA" b="0" i="1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«Якщо з дітьми не говорити про Бога, то все подальше життя доведеться говорити з Богом про дітей...».</a:t>
            </a:r>
            <a:endParaRPr lang="uk-UA" b="0" i="1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B27695-DCDC-4B3F-A5EF-68B7ACF793CA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/>
              <a:t>к.е.н., доцент Возьний К.З.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4A37E-F533-4D8F-B767-49DD71954277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uk-UA" dirty="0"/>
              <a:t>Джерело: недільна промова отця ???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74355212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1747</Words>
  <Application>Microsoft Office PowerPoint</Application>
  <PresentationFormat>Произвольный</PresentationFormat>
  <Paragraphs>306</Paragraphs>
  <Slides>47</Slides>
  <Notes>19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47</vt:i4>
      </vt:variant>
    </vt:vector>
  </HeadingPairs>
  <TitlesOfParts>
    <vt:vector size="50" baseType="lpstr">
      <vt:lpstr>1_Custom Design</vt:lpstr>
      <vt:lpstr>2_Custom Design</vt:lpstr>
      <vt:lpstr>Custom Design</vt:lpstr>
      <vt:lpstr> Іміджеві аспекти бібліотеки ЗВО: від соціальних мереж до нетривіальних ідей </vt:lpstr>
      <vt:lpstr>Чи жива бібліотека ЗВО? </vt:lpstr>
      <vt:lpstr>Імідж — це сформований у свідомості людей образ або уявлення про людину, організацію, продукт чи бренд. Він може бути як позитивним, так і негативним і формується на основі зовнішніх характеристик, поведінки, комунікацій та впливу засобів масової інформації</vt:lpstr>
      <vt:lpstr>Імідж бібліотеки: ключові питання</vt:lpstr>
      <vt:lpstr>Імідж бібліотеки: формальний аспект</vt:lpstr>
      <vt:lpstr>Імідж бібліотеки: формальний аспект</vt:lpstr>
      <vt:lpstr>Імідж бібліотеки: формальний аспект</vt:lpstr>
      <vt:lpstr>Слайд 8</vt:lpstr>
      <vt:lpstr>«Якщо з дітьми не говорити про Бога, то все подальше життя доведеться говорити з Богом про дітей...».</vt:lpstr>
      <vt:lpstr>Якщо дітям не прищеплювати любов до Книги і Читання – бібліотеки будуть порожніми</vt:lpstr>
      <vt:lpstr>Соціальні мережі у діяльності бібліотек ЗВО – ефективний канал комунікації та промоції </vt:lpstr>
      <vt:lpstr>Навіщо створювати канал у соцмережах? Які переваги?  </vt:lpstr>
      <vt:lpstr>Поради для ефективного використання соціальних мереж  </vt:lpstr>
      <vt:lpstr>Топ помилок у роботі контентмейкера бібліотеки ЗВО:  </vt:lpstr>
      <vt:lpstr>Соцмережі та користувачі – світова статистика загалом</vt:lpstr>
      <vt:lpstr>Рейтинг соцмереж серед бібліотек ЗВО в Україні та світі</vt:lpstr>
      <vt:lpstr>Золота формула контенту в соцмережах</vt:lpstr>
      <vt:lpstr>Як дізнатись про бібліотеку ім. Л. Каніщенка ЗУНУ? </vt:lpstr>
      <vt:lpstr>Проєкт «ЗУНУ нас сторінках Вікіпедії» Вікіпроєкт «Вікістудія ЗУНУ» </vt:lpstr>
      <vt:lpstr>«Якщо вас немає в інтернеті, вважайте, що ви не існуєте». Білл Гейтс</vt:lpstr>
      <vt:lpstr>Літній бібліотабір "Без ґаджетів"  </vt:lpstr>
      <vt:lpstr>Слайд 22</vt:lpstr>
      <vt:lpstr>Кожен день був особливим, цікавим та насиченим.</vt:lpstr>
      <vt:lpstr>Зустріч з Захисником Василем Скочило, який кожному дав можливість одягнути бронежилет і відчути себе воїном.</vt:lpstr>
      <vt:lpstr>Майстер-класи</vt:lpstr>
      <vt:lpstr>Слайд 26</vt:lpstr>
      <vt:lpstr>Слайд 27</vt:lpstr>
      <vt:lpstr>Слайд 28</vt:lpstr>
      <vt:lpstr>У рамках проєкту «Дегустація книги» зустріч з дитячою письменницею Валентиною Семеняк</vt:lpstr>
      <vt:lpstr>Боді-арт</vt:lpstr>
      <vt:lpstr>Демонстрація талантів</vt:lpstr>
      <vt:lpstr>Слайд 32</vt:lpstr>
      <vt:lpstr>Слайд 33</vt:lpstr>
      <vt:lpstr>Слайд 34</vt:lpstr>
      <vt:lpstr>МК з дзюдо</vt:lpstr>
      <vt:lpstr>Лабораторія хімічного аналізу та дослідження навколишнього середовища</vt:lpstr>
      <vt:lpstr>Лабораторія хімічного аналізу та дослідження навколишнього середовища</vt:lpstr>
      <vt:lpstr>Майстер-клас з акторської майстерності</vt:lpstr>
      <vt:lpstr>Майстер-клас з акторської майстерності</vt:lpstr>
      <vt:lpstr> Щодня дітей чекали: </vt:lpstr>
      <vt:lpstr>Майстер-клас з приготування вареників для Захисників</vt:lpstr>
      <vt:lpstr>  «Сутінки в бібліотеці».  </vt:lpstr>
      <vt:lpstr>Слайд 43</vt:lpstr>
      <vt:lpstr>Слайд 44</vt:lpstr>
      <vt:lpstr>Проєкт «Бібліотека без стін та кордонів»</vt:lpstr>
      <vt:lpstr>Психологічна підтримка для ВПО Тернополя</vt:lpstr>
      <vt:lpstr>Слайд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Вебінар на тему: «Вікіпедія і Бібліотека: можливості і партнерство на межі»</dc:title>
  <dc:creator>Tania Tania</dc:creator>
  <cp:lastModifiedBy>ADMIN</cp:lastModifiedBy>
  <cp:revision>182</cp:revision>
  <dcterms:created xsi:type="dcterms:W3CDTF">2024-02-04T22:39:47Z</dcterms:created>
  <dcterms:modified xsi:type="dcterms:W3CDTF">2024-10-24T09:12:06Z</dcterms:modified>
</cp:coreProperties>
</file>