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  <p:sldMasterId id="2147483687" r:id="rId3"/>
  </p:sldMasterIdLst>
  <p:notesMasterIdLst>
    <p:notesMasterId r:id="rId38"/>
  </p:notesMasterIdLst>
  <p:handoutMasterIdLst>
    <p:handoutMasterId r:id="rId39"/>
  </p:handoutMasterIdLst>
  <p:sldIdLst>
    <p:sldId id="259" r:id="rId4"/>
    <p:sldId id="301" r:id="rId5"/>
    <p:sldId id="290" r:id="rId6"/>
    <p:sldId id="291" r:id="rId7"/>
    <p:sldId id="292" r:id="rId8"/>
    <p:sldId id="293" r:id="rId9"/>
    <p:sldId id="294" r:id="rId10"/>
    <p:sldId id="302" r:id="rId11"/>
    <p:sldId id="303" r:id="rId12"/>
    <p:sldId id="309" r:id="rId13"/>
    <p:sldId id="308" r:id="rId14"/>
    <p:sldId id="307" r:id="rId15"/>
    <p:sldId id="295" r:id="rId16"/>
    <p:sldId id="257" r:id="rId17"/>
    <p:sldId id="310" r:id="rId18"/>
    <p:sldId id="311" r:id="rId19"/>
    <p:sldId id="298" r:id="rId20"/>
    <p:sldId id="299" r:id="rId21"/>
    <p:sldId id="300" r:id="rId22"/>
    <p:sldId id="313" r:id="rId23"/>
    <p:sldId id="315" r:id="rId24"/>
    <p:sldId id="316" r:id="rId25"/>
    <p:sldId id="318" r:id="rId26"/>
    <p:sldId id="319" r:id="rId27"/>
    <p:sldId id="317" r:id="rId28"/>
    <p:sldId id="312" r:id="rId29"/>
    <p:sldId id="314" r:id="rId30"/>
    <p:sldId id="296" r:id="rId31"/>
    <p:sldId id="282" r:id="rId32"/>
    <p:sldId id="272" r:id="rId33"/>
    <p:sldId id="273" r:id="rId34"/>
    <p:sldId id="274" r:id="rId35"/>
    <p:sldId id="297" r:id="rId36"/>
    <p:sldId id="28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8" autoAdjust="0"/>
    <p:restoredTop sz="83769" autoAdjust="0"/>
  </p:normalViewPr>
  <p:slideViewPr>
    <p:cSldViewPr snapToGrid="0">
      <p:cViewPr varScale="1">
        <p:scale>
          <a:sx n="96" d="100"/>
          <a:sy n="96" d="100"/>
        </p:scale>
        <p:origin x="116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Наші перемоги видно далеко, наші помилки – ще далі!!!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498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776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705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4/8/2024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019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107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Наші перемоги видно далеко, наші помилки – ще далі!!!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01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56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661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546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87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Наші перемоги видно далеко, наші помилки – ще далі!!!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521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8611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5062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65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514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285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088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Наші перемоги видно далеко, наші помилки – ще далі!!!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637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21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0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/>
              <a:t>Джерело</a:t>
            </a:r>
            <a:r>
              <a:rPr lang="ru-RU" dirty="0"/>
              <a:t>: https://uk.wikipedia.org/wiki/%D0%92%D1%96%D0%BA%D1%96%D0%BF%D0%B5%D0%B4%D1%96%D1%8F:%D0%9F%D1%80%D0%BE%D1%94%D0%BA%D1%82:%D0%92%D1%96%D0%BA%D1%96%D1%81%D1%82%D1%83%D0%B4%D1%96%D1%8F_%D0%97%D0%A3%D0%9D%D0%A3</a:t>
            </a:r>
          </a:p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641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292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861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84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88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758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704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64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7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219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00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686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77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68430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73460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1050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750885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32347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7988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92501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6081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890647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3360" y="175228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3360" y="42319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6E76-62DA-499E-BA64-974EADC98A93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0236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975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58B8-67DB-4D11-BCFA-99527D2961FF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18148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37920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27500-3811-4281-89F9-68B020B737BF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148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28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954B-300A-4485-AB13-5321A5402DC5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1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A204-6ED8-4034-992F-0AC1EE2B895F}" type="datetime1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80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7755-2835-429F-9AFF-E7F619ED25E5}" type="datetime1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838200" y="3581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9654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5760"/>
            <a:ext cx="3932237" cy="1168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920240"/>
            <a:ext cx="6172200" cy="39408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95600"/>
            <a:ext cx="3932237" cy="29733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1DA9-0301-4D0F-BEBE-73646E18BA0A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838200" y="43180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074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808480"/>
            <a:ext cx="3932237" cy="102108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808480"/>
            <a:ext cx="6172200" cy="40525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915920"/>
            <a:ext cx="3932237" cy="29530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78C84-B208-4EEE-A182-BE0BF3E117C5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5360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36695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3036-6910-4152-B04B-55B0A12C9C71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14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81199"/>
            <a:ext cx="2628900" cy="419576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81199"/>
            <a:ext cx="7734300" cy="4195763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791A-168D-485F-AFB3-1ACD46EAC90E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19087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8300"/>
            <a:ext cx="10922000" cy="8128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403904"/>
            <a:ext cx="977457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715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3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5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71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t>‹№›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28000"/>
            <a:lum/>
          </a:blip>
          <a:srcRect/>
          <a:stretch>
            <a:fillRect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8"/>
          <p:cNvSpPr/>
          <p:nvPr userDrawn="1"/>
        </p:nvSpPr>
        <p:spPr bwMode="auto">
          <a:xfrm>
            <a:off x="0" y="191848"/>
            <a:ext cx="12199938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" name="Прямоугольник 16"/>
          <p:cNvSpPr/>
          <p:nvPr userDrawn="1"/>
        </p:nvSpPr>
        <p:spPr bwMode="auto">
          <a:xfrm>
            <a:off x="-7938" y="6248401"/>
            <a:ext cx="12199938" cy="6096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8E0D-61BA-48A0-A244-CF7CA74E3ADE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4A37E-F533-4D8F-B767-49DD71954277}" type="slidenum">
              <a:rPr lang="en-US" smtClean="0"/>
              <a:t>‹№›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261" y="38592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049" y="29845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3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11" r:id="rId12"/>
    <p:sldLayoutId id="214748371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2%D1%96%D0%BA%D1%96%D0%BF%D0%B5%D0%B4%D1%96%D1%8F:%D0%9F%D1%80%D0%BE%D1%94%D0%BA%D1%82:%D0%92%D1%96%D0%BA%D1%96%D1%81%D1%82%D1%83%D0%B4%D1%96%D1%8F_%D0%97%D0%A3%D0%9D%D0%A3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opyvios.toolforge.org/?lang=uk&amp;project=wikipedia&amp;title=&amp;oldid=&amp;action=search&amp;use_engine=1&amp;use_links=1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hyperlink" Target="https://search.creativecommons.org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1608463"/>
            <a:ext cx="11344234" cy="3481329"/>
          </a:xfrm>
        </p:spPr>
        <p:txBody>
          <a:bodyPr>
            <a:normAutofit/>
          </a:bodyPr>
          <a:lstStyle/>
          <a:p>
            <a:pPr lvl="0" algn="ctr"/>
            <a:br>
              <a:rPr lang="uk-UA" sz="3600" dirty="0"/>
            </a:br>
            <a:r>
              <a:rPr lang="uk-UA" b="1" dirty="0"/>
              <a:t>«Академічна доброчесність і </a:t>
            </a:r>
            <a:r>
              <a:rPr lang="uk-UA" b="1" dirty="0" err="1"/>
              <a:t>наукометрія</a:t>
            </a:r>
            <a:r>
              <a:rPr lang="uk-UA" b="1" dirty="0"/>
              <a:t>: досвід, помилки, перспективи» </a:t>
            </a:r>
            <a:br>
              <a:rPr lang="en-US" b="1" dirty="0"/>
            </a:br>
            <a:br>
              <a:rPr lang="en-US" b="1" dirty="0"/>
            </a:br>
            <a:r>
              <a:rPr lang="uk-UA" sz="2400" b="1" i="1" dirty="0"/>
              <a:t>Тернопіль, ЗУНУ, 5 квітня 2024 року</a:t>
            </a:r>
            <a:endParaRPr lang="en-US" sz="2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019" y="5089793"/>
            <a:ext cx="6169447" cy="811746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400" dirty="0"/>
              <a:t>Директор бібліотеки ім. Л. </a:t>
            </a:r>
            <a:r>
              <a:rPr lang="uk-UA" sz="2400" dirty="0" err="1"/>
              <a:t>Каніщенка</a:t>
            </a:r>
            <a:r>
              <a:rPr lang="uk-UA" sz="2400" dirty="0"/>
              <a:t>,</a:t>
            </a:r>
          </a:p>
          <a:p>
            <a:pPr marL="0" lvl="0" indent="0" algn="ctr">
              <a:buNone/>
            </a:pPr>
            <a:r>
              <a:rPr lang="uk-UA" sz="2400" dirty="0" err="1"/>
              <a:t>к.е.н</a:t>
            </a:r>
            <a:r>
              <a:rPr lang="uk-UA" sz="2400" dirty="0"/>
              <a:t>., доцент Казимир </a:t>
            </a:r>
            <a:r>
              <a:rPr lang="uk-UA" sz="2400" dirty="0" err="1"/>
              <a:t>Возьний</a:t>
            </a:r>
            <a:endParaRPr lang="uk-UA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13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Форми академічної </a:t>
            </a:r>
            <a:r>
              <a:rPr lang="uk-UA" altLang="LID4096" b="0" dirty="0" err="1"/>
              <a:t>недоброчесності</a:t>
            </a:r>
            <a:r>
              <a:rPr lang="uk-UA" altLang="LID4096" b="0" dirty="0"/>
              <a:t>: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10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uk-UA" sz="1200" dirty="0">
                <a:solidFill>
                  <a:srgbClr val="333333"/>
                </a:solidFill>
                <a:latin typeface="Times New Roman" panose="02020603050405020304" pitchFamily="18" charset="0"/>
              </a:rPr>
              <a:t>Стаття 42, п.4 Закон України «Про освіту»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Фальсифікація</a:t>
            </a:r>
            <a:r>
              <a:rPr lang="uk-UA" sz="3200" dirty="0">
                <a:latin typeface="+mj-lt"/>
              </a:rPr>
              <a:t> - свідома зміна чи модифікація вже наявних даних, що стосуються освітнього процесу чи наукових досліджень;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Списування</a:t>
            </a:r>
            <a:r>
              <a:rPr lang="uk-UA" sz="3200" dirty="0">
                <a:latin typeface="+mj-lt"/>
              </a:rPr>
              <a:t> -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</p:txBody>
      </p:sp>
    </p:spTree>
    <p:extLst>
      <p:ext uri="{BB962C8B-B14F-4D97-AF65-F5344CB8AC3E}">
        <p14:creationId xmlns:p14="http://schemas.microsoft.com/office/powerpoint/2010/main" val="2743555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Форми академічної </a:t>
            </a:r>
            <a:r>
              <a:rPr lang="uk-UA" altLang="LID4096" b="0" dirty="0" err="1"/>
              <a:t>недоброчесності</a:t>
            </a:r>
            <a:r>
              <a:rPr lang="uk-UA" altLang="LID4096" b="0" dirty="0"/>
              <a:t>: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11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uk-UA" sz="1200" dirty="0">
                <a:solidFill>
                  <a:srgbClr val="333333"/>
                </a:solidFill>
                <a:latin typeface="Times New Roman" panose="02020603050405020304" pitchFamily="18" charset="0"/>
              </a:rPr>
              <a:t>Стаття 42, п.4 Закон України «Про освіту»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Обман</a:t>
            </a:r>
            <a:r>
              <a:rPr lang="uk-UA" sz="3200" dirty="0">
                <a:latin typeface="+mj-lt"/>
              </a:rPr>
              <a:t> - надання завідомо неправдивої інформації щодо власної освітньої (наукової, творчої) діяльності чи організації освітнього процесу; формами обману є, зокрема, академічний плагіат, </a:t>
            </a:r>
            <a:r>
              <a:rPr lang="uk-UA" sz="3200" dirty="0" err="1">
                <a:latin typeface="+mj-lt"/>
              </a:rPr>
              <a:t>самоплагіат</a:t>
            </a:r>
            <a:r>
              <a:rPr lang="uk-UA" sz="3200" dirty="0">
                <a:latin typeface="+mj-lt"/>
              </a:rPr>
              <a:t>, фабрикація, фальсифікація та списування;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Необ’єктивне оцінювання </a:t>
            </a:r>
            <a:r>
              <a:rPr lang="uk-UA" sz="3200" dirty="0">
                <a:latin typeface="+mj-lt"/>
              </a:rPr>
              <a:t>- свідоме завищення або заниження оцінки результатів навчання здобувачів освіти;</a:t>
            </a:r>
          </a:p>
        </p:txBody>
      </p:sp>
    </p:spTree>
    <p:extLst>
      <p:ext uri="{BB962C8B-B14F-4D97-AF65-F5344CB8AC3E}">
        <p14:creationId xmlns:p14="http://schemas.microsoft.com/office/powerpoint/2010/main" val="2076677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Форми академічної </a:t>
            </a:r>
            <a:r>
              <a:rPr lang="uk-UA" altLang="LID4096" b="0" dirty="0" err="1"/>
              <a:t>недоброчесності</a:t>
            </a:r>
            <a:r>
              <a:rPr lang="uk-UA" altLang="LID4096" b="0" dirty="0"/>
              <a:t>: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12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uk-UA" sz="1200" dirty="0">
                <a:solidFill>
                  <a:srgbClr val="333333"/>
                </a:solidFill>
                <a:latin typeface="Times New Roman" panose="02020603050405020304" pitchFamily="18" charset="0"/>
              </a:rPr>
              <a:t>Стаття 42, п.4 Закон України «Про освіту»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6260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Хабарництво</a:t>
            </a:r>
            <a:r>
              <a:rPr lang="uk-UA" sz="3200" dirty="0">
                <a:latin typeface="+mj-lt"/>
              </a:rPr>
              <a:t> - надання (отримання) учасником освітнього процесу чи пропозиція щодо надання (отримання) коштів, майна, послуг, пільг чи будь-яких інших благ матеріального або нематеріального характеру з метою отримання неправомірної переваги в освітньому процесі;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uk-UA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1359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dirty="0"/>
              <a:t>Система академічної доброчесності ЗУНУ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4/8/2024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Офіційний сайт ЗУНУ - </a:t>
            </a:r>
            <a:r>
              <a:rPr lang="en-US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https://www.wunu.edu.ua/news/academic-integrity/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544EA6-73C1-4031-EFB2-FC68D8D33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912" y="1312863"/>
            <a:ext cx="8897373" cy="45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841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Бібліотека, </a:t>
            </a:r>
            <a:r>
              <a:rPr lang="uk-UA" altLang="LID4096" b="0" dirty="0" err="1"/>
              <a:t>доброчесніть</a:t>
            </a:r>
            <a:r>
              <a:rPr lang="uk-UA" altLang="LID4096" b="0" dirty="0"/>
              <a:t> і </a:t>
            </a:r>
            <a:r>
              <a:rPr lang="uk-UA" altLang="LID4096" b="0" dirty="0" err="1"/>
              <a:t>наукометрія</a:t>
            </a:r>
            <a:r>
              <a:rPr lang="uk-UA" altLang="LID4096" b="0" dirty="0"/>
              <a:t>: корпоративна роль</a:t>
            </a:r>
            <a:endParaRPr lang="en-US" b="0" dirty="0"/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45EFE386-6FF6-67F9-A4DB-32D8E93CB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Наповнення інституційного </a:t>
            </a:r>
            <a:r>
              <a:rPr lang="uk-UA" dirty="0" err="1"/>
              <a:t>репозитарію</a:t>
            </a:r>
            <a:r>
              <a:rPr lang="uk-UA" dirty="0"/>
              <a:t>;</a:t>
            </a:r>
          </a:p>
          <a:p>
            <a:r>
              <a:rPr lang="uk-UA" dirty="0"/>
              <a:t>Перевірка академічних текстів на ознаки несанкціонованих запозичень;</a:t>
            </a:r>
          </a:p>
          <a:p>
            <a:r>
              <a:rPr lang="uk-UA"/>
              <a:t>Адвокація </a:t>
            </a:r>
            <a:r>
              <a:rPr lang="uk-UA" dirty="0"/>
              <a:t>ідеї академічної доброчесності.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14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355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sz="5400" dirty="0">
                <a:solidFill>
                  <a:schemeClr val="tx1"/>
                </a:solidFill>
              </a:rPr>
              <a:t>Наповнення інституційного </a:t>
            </a:r>
            <a:r>
              <a:rPr lang="uk-UA" sz="5400" dirty="0" err="1">
                <a:solidFill>
                  <a:schemeClr val="tx1"/>
                </a:solidFill>
              </a:rPr>
              <a:t>репозитарію</a:t>
            </a:r>
            <a:r>
              <a:rPr lang="uk-UA" sz="5400" dirty="0">
                <a:solidFill>
                  <a:schemeClr val="tx1"/>
                </a:solidFill>
              </a:rPr>
              <a:t> ЗУНУ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15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321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ctr"/>
            <a:r>
              <a:rPr lang="uk-UA" altLang="uk-UA" sz="4800" dirty="0">
                <a:solidFill>
                  <a:schemeClr val="tx1"/>
                </a:solidFill>
              </a:rPr>
              <a:t>Постанова КМУ 541 від 19 липня 2017 року </a:t>
            </a:r>
            <a:r>
              <a:rPr lang="uk-UA" altLang="uk-UA" sz="4800" dirty="0">
                <a:solidFill>
                  <a:schemeClr val="tx1"/>
                </a:solidFill>
                <a:cs typeface="Times New Roman" panose="02020603050405020304" pitchFamily="18" charset="0"/>
              </a:rPr>
              <a:t>«</a:t>
            </a:r>
            <a:r>
              <a:rPr lang="uk-UA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Положення</a:t>
            </a:r>
            <a:r>
              <a:rPr lang="ru-RU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 про </a:t>
            </a:r>
            <a:r>
              <a:rPr lang="uk-UA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Національний</a:t>
            </a:r>
            <a:r>
              <a:rPr lang="ru-RU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4800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репозитарій</a:t>
            </a:r>
            <a:r>
              <a:rPr lang="ru-RU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академічних</a:t>
            </a:r>
            <a:r>
              <a:rPr lang="ru-RU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4800" b="1" dirty="0">
                <a:solidFill>
                  <a:schemeClr val="tx1"/>
                </a:solidFill>
                <a:cs typeface="Times New Roman" panose="02020603050405020304" pitchFamily="18" charset="0"/>
              </a:rPr>
              <a:t>текстів</a:t>
            </a:r>
            <a:r>
              <a:rPr lang="uk-UA" altLang="uk-UA" sz="4800" dirty="0">
                <a:solidFill>
                  <a:schemeClr val="tx1"/>
                </a:solidFill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16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3415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Інституційний </a:t>
            </a:r>
            <a:r>
              <a:rPr lang="uk-UA" altLang="LID4096" b="0" dirty="0" err="1"/>
              <a:t>репозитарій</a:t>
            </a:r>
            <a:r>
              <a:rPr lang="uk-UA" altLang="LID4096" b="0" dirty="0"/>
              <a:t> бібліотеки </a:t>
            </a:r>
            <a:br>
              <a:rPr lang="uk-UA" altLang="LID4096" b="0" dirty="0"/>
            </a:br>
            <a:r>
              <a:rPr lang="uk-UA" altLang="LID4096" b="0" dirty="0"/>
              <a:t>ім. Л. </a:t>
            </a:r>
            <a:r>
              <a:rPr lang="uk-UA" altLang="LID4096" b="0" dirty="0" err="1"/>
              <a:t>Каніщенка</a:t>
            </a:r>
            <a:r>
              <a:rPr lang="uk-UA" altLang="LID4096" b="0" dirty="0"/>
              <a:t> ЗУНУ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17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Інституційний </a:t>
            </a:r>
            <a:r>
              <a:rPr lang="uk-UA" dirty="0" err="1"/>
              <a:t>репозитарій</a:t>
            </a:r>
            <a:r>
              <a:rPr lang="uk-UA" dirty="0"/>
              <a:t>  бібліотеки ім. Л. </a:t>
            </a:r>
            <a:r>
              <a:rPr lang="uk-UA" dirty="0" err="1"/>
              <a:t>Каніщенка</a:t>
            </a:r>
            <a:r>
              <a:rPr lang="uk-UA" dirty="0"/>
              <a:t> ЗУНУ (</a:t>
            </a:r>
            <a:r>
              <a:rPr lang="en-US" dirty="0" err="1"/>
              <a:t>DSpace</a:t>
            </a:r>
            <a:r>
              <a:rPr lang="en-US" dirty="0"/>
              <a:t>) - http://dspace.wunu.edu.ua/</a:t>
            </a:r>
          </a:p>
        </p:txBody>
      </p:sp>
      <p:pic>
        <p:nvPicPr>
          <p:cNvPr id="13" name="Місце для вмісту 12">
            <a:extLst>
              <a:ext uri="{FF2B5EF4-FFF2-40B4-BE49-F238E27FC236}">
                <a16:creationId xmlns:a16="http://schemas.microsoft.com/office/drawing/2014/main" id="{8DFEAB37-0720-2451-679D-EEB8116E86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7583" y="1490870"/>
            <a:ext cx="8249478" cy="4188569"/>
          </a:xfrm>
        </p:spPr>
      </p:pic>
    </p:spTree>
    <p:extLst>
      <p:ext uri="{BB962C8B-B14F-4D97-AF65-F5344CB8AC3E}">
        <p14:creationId xmlns:p14="http://schemas.microsoft.com/office/powerpoint/2010/main" val="2213110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Структура інституційного </a:t>
            </a:r>
            <a:r>
              <a:rPr lang="uk-UA" altLang="LID4096" b="0" dirty="0" err="1"/>
              <a:t>репозитарію</a:t>
            </a:r>
            <a:r>
              <a:rPr lang="uk-UA" altLang="LID4096" b="0" dirty="0"/>
              <a:t> бібліотеки </a:t>
            </a:r>
            <a:br>
              <a:rPr lang="uk-UA" altLang="LID4096" b="0" dirty="0"/>
            </a:br>
            <a:r>
              <a:rPr lang="uk-UA" altLang="LID4096" b="0" dirty="0"/>
              <a:t>ім. Л. </a:t>
            </a:r>
            <a:r>
              <a:rPr lang="uk-UA" altLang="LID4096" b="0" dirty="0" err="1"/>
              <a:t>Каніщенка</a:t>
            </a:r>
            <a:r>
              <a:rPr lang="uk-UA" altLang="LID4096" b="0" dirty="0"/>
              <a:t> ЗУНУ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18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Інституційний </a:t>
            </a:r>
            <a:r>
              <a:rPr lang="uk-UA" dirty="0" err="1"/>
              <a:t>репозитарій</a:t>
            </a:r>
            <a:r>
              <a:rPr lang="uk-UA" dirty="0"/>
              <a:t>  бібліотеки ім. Л. </a:t>
            </a:r>
            <a:r>
              <a:rPr lang="uk-UA" dirty="0" err="1"/>
              <a:t>Каніщенка</a:t>
            </a:r>
            <a:r>
              <a:rPr lang="uk-UA" dirty="0"/>
              <a:t> ЗУНУ (</a:t>
            </a:r>
            <a:r>
              <a:rPr lang="en-US" dirty="0" err="1"/>
              <a:t>DSpace</a:t>
            </a:r>
            <a:r>
              <a:rPr lang="en-US" dirty="0"/>
              <a:t>) - http://dspace.wunu.edu.ua/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+mj-lt"/>
              </a:rPr>
              <a:t>видання бібліотеки ім. Л. </a:t>
            </a:r>
            <a:r>
              <a:rPr lang="uk-UA" sz="3200" dirty="0" err="1">
                <a:latin typeface="+mj-lt"/>
              </a:rPr>
              <a:t>Каніщенка</a:t>
            </a:r>
            <a:r>
              <a:rPr lang="uk-UA" sz="3200" dirty="0">
                <a:latin typeface="+mj-lt"/>
              </a:rPr>
              <a:t> ЗУНУ;</a:t>
            </a:r>
          </a:p>
          <a:p>
            <a:r>
              <a:rPr lang="uk-UA" sz="3200" dirty="0">
                <a:latin typeface="+mj-lt"/>
              </a:rPr>
              <a:t>газети ЗУНУ;</a:t>
            </a:r>
          </a:p>
          <a:p>
            <a:r>
              <a:rPr lang="uk-UA" sz="3200" dirty="0">
                <a:latin typeface="+mj-lt"/>
              </a:rPr>
              <a:t>дисертації та автореферати;</a:t>
            </a:r>
          </a:p>
          <a:p>
            <a:r>
              <a:rPr lang="uk-UA" sz="3200" dirty="0">
                <a:latin typeface="+mj-lt"/>
              </a:rPr>
              <a:t>кваліфікаційні роботи студентів;</a:t>
            </a:r>
          </a:p>
          <a:p>
            <a:r>
              <a:rPr lang="uk-UA" sz="3200" dirty="0">
                <a:latin typeface="+mj-lt"/>
              </a:rPr>
              <a:t>конференції;</a:t>
            </a:r>
          </a:p>
          <a:p>
            <a:r>
              <a:rPr lang="uk-UA" sz="3200" dirty="0">
                <a:latin typeface="+mj-lt"/>
              </a:rPr>
              <a:t>монографії;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93326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Структура інституційного </a:t>
            </a:r>
            <a:r>
              <a:rPr lang="uk-UA" altLang="LID4096" b="0" dirty="0" err="1"/>
              <a:t>репозитарію</a:t>
            </a:r>
            <a:r>
              <a:rPr lang="uk-UA" altLang="LID4096" b="0" dirty="0"/>
              <a:t> бібліотеки </a:t>
            </a:r>
            <a:br>
              <a:rPr lang="uk-UA" altLang="LID4096" b="0" dirty="0"/>
            </a:br>
            <a:r>
              <a:rPr lang="uk-UA" altLang="LID4096" b="0" dirty="0"/>
              <a:t>ім. Л. </a:t>
            </a:r>
            <a:r>
              <a:rPr lang="uk-UA" altLang="LID4096" b="0" dirty="0" err="1"/>
              <a:t>Каніщенка</a:t>
            </a:r>
            <a:r>
              <a:rPr lang="uk-UA" altLang="LID4096" b="0" dirty="0"/>
              <a:t> ЗУНУ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19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Інституційний </a:t>
            </a:r>
            <a:r>
              <a:rPr lang="uk-UA" dirty="0" err="1"/>
              <a:t>репозитарій</a:t>
            </a:r>
            <a:r>
              <a:rPr lang="uk-UA" dirty="0"/>
              <a:t>  бібліотеки ім. Л. </a:t>
            </a:r>
            <a:r>
              <a:rPr lang="uk-UA" dirty="0" err="1"/>
              <a:t>Каніщенка</a:t>
            </a:r>
            <a:r>
              <a:rPr lang="uk-UA" dirty="0"/>
              <a:t> ЗУНУ (</a:t>
            </a:r>
            <a:r>
              <a:rPr lang="en-US" dirty="0" err="1"/>
              <a:t>DSpace</a:t>
            </a:r>
            <a:r>
              <a:rPr lang="en-US" dirty="0"/>
              <a:t>) - http://dspace.wunu.edu.ua/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latin typeface="+mj-lt"/>
              </a:rPr>
              <a:t>навчальна література;</a:t>
            </a:r>
          </a:p>
          <a:p>
            <a:r>
              <a:rPr lang="uk-UA" sz="3200" dirty="0">
                <a:latin typeface="+mj-lt"/>
              </a:rPr>
              <a:t>наукові видання ЗУНУ;</a:t>
            </a:r>
          </a:p>
          <a:p>
            <a:r>
              <a:rPr lang="uk-UA" sz="3200" dirty="0">
                <a:latin typeface="+mj-lt"/>
              </a:rPr>
              <a:t>наукові праці викладачів ЗУНУ;</a:t>
            </a:r>
          </a:p>
          <a:p>
            <a:r>
              <a:rPr lang="uk-UA" sz="3200" dirty="0">
                <a:latin typeface="+mj-lt"/>
              </a:rPr>
              <a:t>патенти;</a:t>
            </a:r>
          </a:p>
          <a:p>
            <a:r>
              <a:rPr lang="uk-UA" sz="3200" dirty="0">
                <a:latin typeface="+mj-lt"/>
              </a:rPr>
              <a:t>інші розділи.</a:t>
            </a:r>
          </a:p>
        </p:txBody>
      </p:sp>
    </p:spTree>
    <p:extLst>
      <p:ext uri="{BB962C8B-B14F-4D97-AF65-F5344CB8AC3E}">
        <p14:creationId xmlns:p14="http://schemas.microsoft.com/office/powerpoint/2010/main" val="150680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sz="5400" dirty="0">
                <a:solidFill>
                  <a:schemeClr val="tx1"/>
                </a:solidFill>
              </a:rPr>
              <a:t>Доброчесність і </a:t>
            </a:r>
            <a:r>
              <a:rPr lang="uk-UA" sz="5400" dirty="0" err="1">
                <a:solidFill>
                  <a:schemeClr val="tx1"/>
                </a:solidFill>
              </a:rPr>
              <a:t>наукометрія</a:t>
            </a:r>
            <a:r>
              <a:rPr lang="uk-UA" sz="5400" dirty="0">
                <a:solidFill>
                  <a:schemeClr val="tx1"/>
                </a:solidFill>
              </a:rPr>
              <a:t>: філософія зв'язку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51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sz="4800" dirty="0">
                <a:solidFill>
                  <a:schemeClr val="tx1"/>
                </a:solidFill>
              </a:rPr>
              <a:t>Перевірка академічних текстів на ознаки несанкціонованих запозичень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20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23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Сервіс пошуку плагіату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21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Зображення в суспільному надбанні</a:t>
            </a:r>
            <a:endParaRPr lang="en-US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40A79E0-159B-B32E-C06E-5C61A8E43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748737"/>
            <a:ext cx="10515600" cy="2008225"/>
          </a:xfrm>
        </p:spPr>
      </p:pic>
    </p:spTree>
    <p:extLst>
      <p:ext uri="{BB962C8B-B14F-4D97-AF65-F5344CB8AC3E}">
        <p14:creationId xmlns:p14="http://schemas.microsoft.com/office/powerpoint/2010/main" val="1243174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Внутрішні положення корпоративної системи академічної доброчесності 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22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885151-C65D-C54C-D66D-5C849EF2C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altLang="uk-UA" sz="3600" dirty="0">
                <a:latin typeface="+mj-lt"/>
              </a:rPr>
              <a:t>Положення про систему запобігання плагіату в академічних текстах працівників та здобувачів вищої освіти ЗУНУ</a:t>
            </a:r>
          </a:p>
          <a:p>
            <a:pPr algn="just"/>
            <a:r>
              <a:rPr lang="uk-UA" altLang="uk-UA" sz="3600" dirty="0">
                <a:latin typeface="+mj-lt"/>
              </a:rPr>
              <a:t>Наказ ЗУНУ №449 від 7 жовтня 2021 року «Про створення комісії з академічної доброчесності та наукової етики ЗУНУ»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9719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Внутрішні положення корпоративної системи академічної доброчесності 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23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885151-C65D-C54C-D66D-5C849EF2C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3600" dirty="0">
                <a:latin typeface="+mj-lt"/>
              </a:rPr>
              <a:t>Наказ ЗУНУ №448 від 7 жовтня 2021 року «Про створення комісії зі сприяння академічній доброчесності ЗУНУ»</a:t>
            </a:r>
          </a:p>
          <a:p>
            <a:pPr algn="just"/>
            <a:r>
              <a:rPr lang="uk-UA" altLang="uk-UA" sz="3600" dirty="0">
                <a:latin typeface="+mj-lt"/>
              </a:rPr>
              <a:t>Положення про комісію зі сприяння академічній доброчесності в Західноукраїнському національному університеті</a:t>
            </a: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7652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Внутрішні положення корпоративної системи академічної доброчесності 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24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885151-C65D-C54C-D66D-5C849EF2C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dirty="0">
                <a:latin typeface="+mj-lt"/>
              </a:rPr>
              <a:t>Порядок </a:t>
            </a:r>
            <a:r>
              <a:rPr lang="ru-RU" sz="3600" dirty="0" err="1">
                <a:latin typeface="+mj-lt"/>
              </a:rPr>
              <a:t>проведення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перевірки</a:t>
            </a:r>
            <a:r>
              <a:rPr lang="ru-RU" sz="3600" dirty="0">
                <a:latin typeface="+mj-lt"/>
              </a:rPr>
              <a:t> на </a:t>
            </a:r>
            <a:r>
              <a:rPr lang="ru-RU" sz="3600" dirty="0" err="1">
                <a:latin typeface="+mj-lt"/>
              </a:rPr>
              <a:t>ознаки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схожості</a:t>
            </a:r>
            <a:r>
              <a:rPr lang="ru-RU" sz="3600" dirty="0">
                <a:latin typeface="+mj-lt"/>
              </a:rPr>
              <a:t> за </a:t>
            </a:r>
            <a:r>
              <a:rPr lang="ru-RU" sz="3600" dirty="0" err="1">
                <a:latin typeface="+mj-lt"/>
              </a:rPr>
              <a:t>допомогою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сервісу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Unicheck</a:t>
            </a:r>
            <a:endParaRPr lang="ru-RU" sz="3600" dirty="0">
              <a:latin typeface="+mj-lt"/>
            </a:endParaRPr>
          </a:p>
          <a:p>
            <a:pPr algn="just"/>
            <a:r>
              <a:rPr lang="ru-RU" sz="3600" dirty="0" err="1">
                <a:latin typeface="+mj-lt"/>
              </a:rPr>
              <a:t>Розпорядження</a:t>
            </a:r>
            <a:r>
              <a:rPr lang="ru-RU" sz="3600" dirty="0">
                <a:latin typeface="+mj-lt"/>
              </a:rPr>
              <a:t> №57 </a:t>
            </a:r>
            <a:r>
              <a:rPr lang="ru-RU" sz="3600" dirty="0" err="1">
                <a:latin typeface="+mj-lt"/>
              </a:rPr>
              <a:t>від</a:t>
            </a:r>
            <a:r>
              <a:rPr lang="ru-RU" sz="3600" dirty="0">
                <a:latin typeface="+mj-lt"/>
              </a:rPr>
              <a:t> 16 листопада 2021 року «Про </a:t>
            </a:r>
            <a:r>
              <a:rPr lang="ru-RU" sz="3600" dirty="0" err="1">
                <a:latin typeface="+mj-lt"/>
              </a:rPr>
              <a:t>організацію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перевірки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академічних</a:t>
            </a:r>
            <a:r>
              <a:rPr lang="ru-RU" sz="3600" dirty="0">
                <a:latin typeface="+mj-lt"/>
              </a:rPr>
              <a:t> </a:t>
            </a:r>
            <a:r>
              <a:rPr lang="ru-RU" sz="3600" dirty="0" err="1">
                <a:latin typeface="+mj-lt"/>
              </a:rPr>
              <a:t>текстів</a:t>
            </a:r>
            <a:r>
              <a:rPr lang="ru-RU" sz="3600" dirty="0">
                <a:latin typeface="+mj-lt"/>
              </a:rPr>
              <a:t> на </a:t>
            </a:r>
            <a:r>
              <a:rPr lang="ru-RU" sz="3600" dirty="0" err="1">
                <a:latin typeface="+mj-lt"/>
              </a:rPr>
              <a:t>унікальність</a:t>
            </a:r>
            <a:r>
              <a:rPr lang="ru-RU" sz="3600" dirty="0">
                <a:latin typeface="+mj-lt"/>
              </a:rPr>
              <a:t>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61574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Внутрішні положення корпоративної системи академічної доброчесності 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25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885151-C65D-C54C-D66D-5C849EF2C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altLang="uk-UA" sz="4000" dirty="0">
                <a:latin typeface="+mj-lt"/>
              </a:rPr>
              <a:t>Наказ ЗУНУ №536 від 23 листопада 2021 року «Про затвердження розміру відшкодування витрат»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7322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sz="4800" dirty="0" err="1">
                <a:solidFill>
                  <a:schemeClr val="tx1"/>
                </a:solidFill>
              </a:rPr>
              <a:t>Адвокація</a:t>
            </a:r>
            <a:r>
              <a:rPr lang="uk-UA" sz="4800" dirty="0">
                <a:solidFill>
                  <a:schemeClr val="tx1"/>
                </a:solidFill>
              </a:rPr>
              <a:t> ідеї академічної доброчесності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26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9105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Нас всюди повно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27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</a:t>
            </a:r>
            <a:endParaRPr lang="en-US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2B4E936-C278-EAB7-2BA8-65BFA9EC5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61522" y="1367948"/>
            <a:ext cx="4591878" cy="4911727"/>
          </a:xfrm>
        </p:spPr>
      </p:pic>
    </p:spTree>
    <p:extLst>
      <p:ext uri="{BB962C8B-B14F-4D97-AF65-F5344CB8AC3E}">
        <p14:creationId xmlns:p14="http://schemas.microsoft.com/office/powerpoint/2010/main" val="159354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Бібліотека, </a:t>
            </a:r>
            <a:r>
              <a:rPr lang="uk-UA" altLang="LID4096" b="0" dirty="0" err="1"/>
              <a:t>доброчесніть</a:t>
            </a:r>
            <a:r>
              <a:rPr lang="uk-UA" altLang="LID4096" b="0" dirty="0"/>
              <a:t> і </a:t>
            </a:r>
            <a:r>
              <a:rPr lang="uk-UA" altLang="LID4096" b="0" dirty="0" err="1"/>
              <a:t>наукометрія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28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pic>
        <p:nvPicPr>
          <p:cNvPr id="10" name="Объект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592" y="1903603"/>
            <a:ext cx="3467100" cy="4005263"/>
          </a:xfrm>
          <a:prstGeom prst="rect">
            <a:avLst/>
          </a:prstGeom>
        </p:spPr>
      </p:pic>
      <p:pic>
        <p:nvPicPr>
          <p:cNvPr id="11" name="Рисунок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3" b="1803"/>
          <a:stretch/>
        </p:blipFill>
        <p:spPr bwMode="auto">
          <a:xfrm>
            <a:off x="6566971" y="2128456"/>
            <a:ext cx="3706257" cy="357263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02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Вікіпедія:Проєкт:Вікістудія ЗУНУ</a:t>
            </a:r>
            <a:endParaRPr lang="en-US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uk-UA" b="1" dirty="0"/>
              <a:t>Характеристики </a:t>
            </a:r>
            <a:r>
              <a:rPr lang="uk-UA" b="1" dirty="0" err="1"/>
              <a:t>Проєкту</a:t>
            </a:r>
            <a:r>
              <a:rPr lang="uk-UA" b="1" dirty="0"/>
              <a:t>:</a:t>
            </a:r>
          </a:p>
          <a:p>
            <a:pPr marL="0" indent="0">
              <a:buNone/>
              <a:defRPr/>
            </a:pPr>
            <a:endParaRPr lang="uk-UA" b="1" dirty="0"/>
          </a:p>
          <a:p>
            <a:pPr marL="0" indent="0">
              <a:buNone/>
              <a:defRPr/>
            </a:pPr>
            <a:endParaRPr lang="uk-U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0F373-0B4B-4B9F-AABD-159BB2C05C95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29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en-US" dirty="0"/>
              <a:t>https://uk.wikipedia.org/wiki/</a:t>
            </a:r>
            <a:r>
              <a:rPr lang="uk-UA" dirty="0" err="1"/>
              <a:t>Вікіпедія:Проєкт:Вікістудія_ЗУНУ</a:t>
            </a:r>
            <a:r>
              <a:rPr lang="uk-UA" dirty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91785" y="2582232"/>
            <a:ext cx="6077315" cy="2798284"/>
          </a:xfrm>
          <a:prstGeom prst="roundRect">
            <a:avLst/>
          </a:prstGeom>
          <a:solidFill>
            <a:srgbClr val="FFFFFF">
              <a:alpha val="3490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Досвід роботи – з 2018 року</a:t>
            </a:r>
          </a:p>
          <a:p>
            <a:pPr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Кількість учасників -  222</a:t>
            </a:r>
          </a:p>
          <a:p>
            <a:pPr>
              <a:lnSpc>
                <a:spcPct val="200000"/>
              </a:lnSpc>
              <a:spcAft>
                <a:spcPts val="80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Кількість написаних статей - ??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0" y="5022971"/>
            <a:ext cx="2336800" cy="919401"/>
          </a:xfrm>
          <a:prstGeom prst="round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Посилання на </a:t>
            </a:r>
            <a:r>
              <a:rPr lang="uk-UA" sz="2400" dirty="0" err="1">
                <a:solidFill>
                  <a:schemeClr val="bg1"/>
                </a:solidFill>
                <a:hlinkClick r:id="rId3"/>
              </a:rPr>
              <a:t>Проєкт</a:t>
            </a:r>
            <a:endParaRPr lang="uk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92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4" y="1311965"/>
            <a:ext cx="9695668" cy="41744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sz="2800" b="1" dirty="0"/>
              <a:t>Академічна доброчесність –</a:t>
            </a:r>
            <a:r>
              <a:rPr lang="uk-UA" sz="2800" dirty="0"/>
              <a:t> це сукупність етичних принципів та визначених законом правил, якими мають керуватися учасники освітнього процесу під час навчання, викладання та провадження наукової (творчої) діяльності з метою забезпечення довіри до результатів навчання та/або наукових (творчих) досягнень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42 Закону України «Про освіту»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983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dirty="0"/>
              <a:t>Як ловлять порушників </a:t>
            </a:r>
            <a:r>
              <a:rPr lang="uk-UA" altLang="uk-UA" dirty="0" err="1"/>
              <a:t>Вікіправил</a:t>
            </a:r>
            <a:r>
              <a:rPr lang="uk-UA" altLang="uk-UA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998" y="2125901"/>
            <a:ext cx="5245099" cy="831477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altLang="uk-UA" dirty="0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Антиплагіатий сервіс </a:t>
            </a:r>
            <a:r>
              <a:rPr lang="uk-UA" altLang="uk-UA" dirty="0" err="1"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Вікіпедії</a:t>
            </a:r>
            <a:endParaRPr lang="en-US" altLang="uk-UA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1DC3B-70B6-4898-9549-4C57692162B8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35700" y="1873623"/>
            <a:ext cx="5549899" cy="118707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uk-UA" altLang="uk-UA" sz="2800" dirty="0"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Пошук санкціонованих запозичень медіа файлів</a:t>
            </a:r>
            <a:endParaRPr lang="en-US" altLang="uk-UA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700" y="3267039"/>
            <a:ext cx="5676899" cy="194817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798" y="3267039"/>
            <a:ext cx="5487501" cy="194817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Straight Connector 14"/>
          <p:cNvCxnSpPr/>
          <p:nvPr/>
        </p:nvCxnSpPr>
        <p:spPr>
          <a:xfrm flipV="1">
            <a:off x="341798" y="2933700"/>
            <a:ext cx="5487501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35700" y="2933700"/>
            <a:ext cx="5487501" cy="127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81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Як ловлять порушників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Вікіправил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EE886-CE92-4EA0-A16A-57DA1C6A47D7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31</a:t>
            </a:fld>
            <a:endParaRPr lang="en-US"/>
          </a:p>
        </p:txBody>
      </p:sp>
      <p:pic>
        <p:nvPicPr>
          <p:cNvPr id="7" name="Объект 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861" y="1474389"/>
            <a:ext cx="9545639" cy="4666211"/>
          </a:xfr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13834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alt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чого призводить несанкціоноване запозичення та інші порушення Правил?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3153C-2A6C-40CE-8F16-D1F9E6100345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32</a:t>
            </a:fld>
            <a:endParaRPr lang="en-US"/>
          </a:p>
        </p:txBody>
      </p:sp>
      <p:pic>
        <p:nvPicPr>
          <p:cNvPr id="7" name="Місце для вмісту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803" y="1660524"/>
            <a:ext cx="10994997" cy="4371975"/>
          </a:xfr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16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b="0" dirty="0"/>
              <a:t>Доброчесність</a:t>
            </a:r>
            <a:endParaRPr lang="en-US" b="0" dirty="0"/>
          </a:p>
        </p:txBody>
      </p:sp>
      <p:sp>
        <p:nvSpPr>
          <p:cNvPr id="2" name="Місце для вмісту 1">
            <a:extLst>
              <a:ext uri="{FF2B5EF4-FFF2-40B4-BE49-F238E27FC236}">
                <a16:creationId xmlns:a16="http://schemas.microsoft.com/office/drawing/2014/main" id="{45EFE386-6FF6-67F9-A4DB-32D8E93CB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marL="0" indent="0" algn="ctr">
              <a:buNone/>
            </a:pPr>
            <a:r>
              <a:rPr lang="uk-UA" sz="5400" dirty="0"/>
              <a:t>Добро + Чесність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33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2BD185-9398-1B9F-183A-31E2C75DD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822" y="3627783"/>
            <a:ext cx="2677177" cy="262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481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LID4096" sz="36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Ab</a:t>
            </a:r>
            <a:r>
              <a:rPr lang="ru-RU" altLang="LID4096" sz="3600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LID4096" sz="3600" dirty="0" err="1">
                <a:latin typeface="Times New Roman" panose="02020603050405020304" pitchFamily="18" charset="0"/>
                <a:cs typeface="Calibri" panose="020F0502020204030204" pitchFamily="34" charset="0"/>
              </a:rPr>
              <a:t>ovo</a:t>
            </a:r>
            <a:r>
              <a:rPr lang="ru-RU" altLang="LID4096" sz="3600" dirty="0">
                <a:latin typeface="Times New Roman" panose="02020603050405020304" pitchFamily="18" charset="0"/>
                <a:cs typeface="Calibri" panose="020F0502020204030204" pitchFamily="34" charset="0"/>
              </a:rPr>
              <a:t> …</a:t>
            </a:r>
            <a:endParaRPr lang="en-US" sz="360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uk-UA" altLang="LID4096" dirty="0"/>
          </a:p>
          <a:p>
            <a:pPr marL="0" indent="0" algn="ctr">
              <a:buNone/>
            </a:pPr>
            <a:r>
              <a:rPr lang="uk-UA" altLang="LID4096" dirty="0"/>
              <a:t>Як пройти в бібліотеку?</a:t>
            </a:r>
          </a:p>
          <a:p>
            <a:pPr marL="0" indent="0" algn="ctr">
              <a:buNone/>
            </a:pPr>
            <a:r>
              <a:rPr lang="uk-UA" altLang="LID4096" dirty="0"/>
              <a:t>За чим йти в бібліотеку?</a:t>
            </a:r>
          </a:p>
          <a:p>
            <a:pPr marL="0" indent="0" algn="ctr">
              <a:buNone/>
            </a:pPr>
            <a:endParaRPr lang="uk-UA" altLang="LID4096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304A5-94A9-42D3-A6BF-801378AB113F}" type="datetime1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34</a:t>
            </a:fld>
            <a:endParaRPr lang="en-US"/>
          </a:p>
        </p:txBody>
      </p:sp>
      <p:pic>
        <p:nvPicPr>
          <p:cNvPr id="7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12" y="353631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13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4" y="1311965"/>
            <a:ext cx="9695668" cy="41744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b="1" dirty="0"/>
              <a:t>Форми академічної діяльності</a:t>
            </a:r>
            <a:r>
              <a:rPr lang="uk-UA" dirty="0"/>
              <a:t>: навчальна, педагогічна, викладацька, наукова (творча), науково-педагогічна, </a:t>
            </a:r>
            <a:r>
              <a:rPr lang="uk-UA" dirty="0" err="1"/>
              <a:t>науковоорганізаційна</a:t>
            </a:r>
            <a:r>
              <a:rPr lang="uk-UA" dirty="0"/>
              <a:t>, науково-технічна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4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1 </a:t>
            </a:r>
            <a:r>
              <a:rPr lang="uk-UA" b="0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Проєкту</a:t>
            </a:r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Закону України «Про академічну доброчесність»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0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sz="3000" b="1" dirty="0"/>
              <a:t>Суб’єкти академічної діяльності: </a:t>
            </a:r>
            <a:r>
              <a:rPr lang="uk-UA" sz="3000" dirty="0"/>
              <a:t>учасники освітнього процесу, наукові працівники, особи, залучені до процедур забезпечення якості освіти, особи, залучені до організації і проведення конкурсів у сфері освіти і науки, оцінювання суб’єктів наукової і науково-технічної діяльності, наукових (творчих) та науково-технічних результатів і </a:t>
            </a:r>
            <a:r>
              <a:rPr lang="uk-UA" sz="3000" dirty="0" err="1"/>
              <a:t>проєктів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5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1 </a:t>
            </a:r>
            <a:r>
              <a:rPr lang="uk-UA" b="0" i="0" dirty="0" err="1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Проєкту</a:t>
            </a:r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 Закону України «Про академічну доброчесність»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45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sz="3000" b="1" dirty="0"/>
              <a:t>Академічне письмо </a:t>
            </a:r>
            <a:r>
              <a:rPr lang="uk-UA" sz="3000" dirty="0"/>
              <a:t>— це форма представлення творчо-інтелектуальних  результатів діяльності дослідника,  викладача чи іншого учасника </a:t>
            </a:r>
            <a:r>
              <a:rPr lang="uk-UA" sz="3000" dirty="0" err="1"/>
              <a:t>освітньо</a:t>
            </a:r>
            <a:r>
              <a:rPr lang="uk-UA" sz="3000" dirty="0"/>
              <a:t>-наукового процесу, зорієнтована на  створення спеціалізованих фахових наукових чи навчальних текстів. </a:t>
            </a:r>
            <a:br>
              <a:rPr lang="ru-RU" sz="3000" dirty="0"/>
            </a:b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6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1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3" y="1311965"/>
            <a:ext cx="10018643" cy="4174435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uk-UA" alt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Академічний текст</a:t>
            </a:r>
            <a:r>
              <a:rPr lang="uk-UA" alt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 </a:t>
            </a:r>
            <a:r>
              <a:rPr lang="uk-UA" alt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авторський твір наукового, науково-технічного та навчального характеру у формі дисертації, кваліфікаційної випускної роботи, наукового видання, наукової статті, звіту у сфері наукової і науково-технічної діяльності, депонованої наукової роботи, підручника, навчального посібника, інших науково- та навчально-методичних праць.</a:t>
            </a:r>
            <a:endParaRPr lang="en-US" sz="3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t>4/8/2024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7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0261" y="5944392"/>
            <a:ext cx="10523537" cy="257175"/>
          </a:xfrm>
        </p:spPr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Вікіпедія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9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Форми академічної </a:t>
            </a:r>
            <a:r>
              <a:rPr lang="uk-UA" altLang="LID4096" b="0" dirty="0" err="1"/>
              <a:t>недоброчесності</a:t>
            </a:r>
            <a:r>
              <a:rPr lang="uk-UA" altLang="LID4096" b="0" dirty="0"/>
              <a:t>: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8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uk-UA" sz="1200" dirty="0">
                <a:solidFill>
                  <a:srgbClr val="333333"/>
                </a:solidFill>
                <a:latin typeface="Times New Roman" panose="02020603050405020304" pitchFamily="18" charset="0"/>
              </a:rPr>
              <a:t>Стаття 42, п.4 Закон України «Про освіту»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Академічний плагіат </a:t>
            </a:r>
            <a:r>
              <a:rPr lang="uk-UA" sz="3200" dirty="0">
                <a:latin typeface="+mj-lt"/>
              </a:rPr>
              <a:t>- 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авторства;</a:t>
            </a:r>
          </a:p>
        </p:txBody>
      </p:sp>
    </p:spTree>
    <p:extLst>
      <p:ext uri="{BB962C8B-B14F-4D97-AF65-F5344CB8AC3E}">
        <p14:creationId xmlns:p14="http://schemas.microsoft.com/office/powerpoint/2010/main" val="698850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LID4096" b="0" dirty="0"/>
              <a:t>Форми академічної </a:t>
            </a:r>
            <a:r>
              <a:rPr lang="uk-UA" altLang="LID4096" b="0" dirty="0" err="1"/>
              <a:t>недоброчесності</a:t>
            </a:r>
            <a:r>
              <a:rPr lang="uk-UA" altLang="LID4096" b="0" dirty="0"/>
              <a:t>:</a:t>
            </a:r>
            <a:endParaRPr lang="en-US" b="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t>9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r>
              <a:rPr lang="uk-UA" sz="1200" dirty="0">
                <a:solidFill>
                  <a:srgbClr val="333333"/>
                </a:solidFill>
                <a:latin typeface="Times New Roman" panose="02020603050405020304" pitchFamily="18" charset="0"/>
              </a:rPr>
              <a:t>Стаття 42, п.4 Закон України «Про освіту»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D5DEAC-7ABD-8B14-052D-76F60A7F4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 err="1">
                <a:latin typeface="+mj-lt"/>
              </a:rPr>
              <a:t>Самоплагіат</a:t>
            </a:r>
            <a:r>
              <a:rPr lang="uk-UA" sz="3200" dirty="0">
                <a:latin typeface="+mj-lt"/>
              </a:rPr>
              <a:t> - оприлюднення (частково або повністю) власних раніше опублікованих наукових результатів як нових наукових результатів;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uk-UA" sz="3200" b="1" dirty="0">
                <a:latin typeface="+mj-lt"/>
              </a:rPr>
              <a:t>Фабрикація</a:t>
            </a:r>
            <a:r>
              <a:rPr lang="uk-UA" sz="3200" dirty="0">
                <a:latin typeface="+mj-lt"/>
              </a:rPr>
              <a:t> - вигадування даних чи фактів, що використовуються в освітньому процесі або наукових дослідженнях</a:t>
            </a:r>
          </a:p>
        </p:txBody>
      </p:sp>
    </p:spTree>
    <p:extLst>
      <p:ext uri="{BB962C8B-B14F-4D97-AF65-F5344CB8AC3E}">
        <p14:creationId xmlns:p14="http://schemas.microsoft.com/office/powerpoint/2010/main" val="6309110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1105</TotalTime>
  <Words>2100</Words>
  <Application>Microsoft Office PowerPoint</Application>
  <PresentationFormat>Широкий екран</PresentationFormat>
  <Paragraphs>305</Paragraphs>
  <Slides>34</Slides>
  <Notes>30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34</vt:i4>
      </vt:variant>
    </vt:vector>
  </HeadingPairs>
  <TitlesOfParts>
    <vt:vector size="42" baseType="lpstr">
      <vt:lpstr>Arial</vt:lpstr>
      <vt:lpstr>Calibri</vt:lpstr>
      <vt:lpstr>Segoe UI Historic</vt:lpstr>
      <vt:lpstr>Times New Roman</vt:lpstr>
      <vt:lpstr>Wingdings</vt:lpstr>
      <vt:lpstr>1_Custom Design</vt:lpstr>
      <vt:lpstr>2_Custom Design</vt:lpstr>
      <vt:lpstr>Custom Design</vt:lpstr>
      <vt:lpstr> «Академічна доброчесність і наукометрія: досвід, помилки, перспективи»   Тернопіль, ЗУНУ, 5 квітня 2024 року</vt:lpstr>
      <vt:lpstr>Доброчесність і наукометрія: філософія зв'язку</vt:lpstr>
      <vt:lpstr>Академічна доброчесність – це сукупність етичних принципів та визначених законом правил, якими мають керуватися учасники освітнього процесу під час навчання, викладання та провадження наукової (творчої) діяльності з метою забезпечення довіри до результатів навчання та/або наукових (творчих) досягнень</vt:lpstr>
      <vt:lpstr>Форми академічної діяльності: навчальна, педагогічна, викладацька, наукова (творча), науково-педагогічна, науковоорганізаційна, науково-технічна</vt:lpstr>
      <vt:lpstr>Суб’єкти академічної діяльності: учасники освітнього процесу, наукові працівники, особи, залучені до процедур забезпечення якості освіти, особи, залучені до організації і проведення конкурсів у сфері освіти і науки, оцінювання суб’єктів наукової і науково-технічної діяльності, наукових (творчих) та науково-технічних результатів і проєктів</vt:lpstr>
      <vt:lpstr>Академічне письмо — це форма представлення творчо-інтелектуальних  результатів діяльності дослідника,  викладача чи іншого учасника освітньо-наукового процесу, зорієнтована на  створення спеціалізованих фахових наукових чи навчальних текстів.  </vt:lpstr>
      <vt:lpstr>Академічний текст — авторський твір наукового, науково-технічного та навчального характеру у формі дисертації, кваліфікаційної випускної роботи, наукового видання, наукової статті, звіту у сфері наукової і науково-технічної діяльності, депонованої наукової роботи, підручника, навчального посібника, інших науково- та навчально-методичних праць.</vt:lpstr>
      <vt:lpstr>Форми академічної недоброчесності:</vt:lpstr>
      <vt:lpstr>Форми академічної недоброчесності:</vt:lpstr>
      <vt:lpstr>Форми академічної недоброчесності:</vt:lpstr>
      <vt:lpstr>Форми академічної недоброчесності:</vt:lpstr>
      <vt:lpstr>Форми академічної недоброчесності:</vt:lpstr>
      <vt:lpstr>Система академічної доброчесності ЗУНУ</vt:lpstr>
      <vt:lpstr>Бібліотека, доброчесніть і наукометрія: корпоративна роль</vt:lpstr>
      <vt:lpstr>Наповнення інституційного репозитарію ЗУНУ</vt:lpstr>
      <vt:lpstr>Постанова КМУ 541 від 19 липня 2017 року «Положення про Національний репозитарій академічних текстів» </vt:lpstr>
      <vt:lpstr>Інституційний репозитарій бібліотеки  ім. Л. Каніщенка ЗУНУ</vt:lpstr>
      <vt:lpstr>Структура інституційного репозитарію бібліотеки  ім. Л. Каніщенка ЗУНУ</vt:lpstr>
      <vt:lpstr>Структура інституційного репозитарію бібліотеки  ім. Л. Каніщенка ЗУНУ</vt:lpstr>
      <vt:lpstr>Перевірка академічних текстів на ознаки несанкціонованих запозичень</vt:lpstr>
      <vt:lpstr>Сервіс пошуку плагіату</vt:lpstr>
      <vt:lpstr>Внутрішні положення корпоративної системи академічної доброчесності </vt:lpstr>
      <vt:lpstr>Внутрішні положення корпоративної системи академічної доброчесності </vt:lpstr>
      <vt:lpstr>Внутрішні положення корпоративної системи академічної доброчесності </vt:lpstr>
      <vt:lpstr>Внутрішні положення корпоративної системи академічної доброчесності </vt:lpstr>
      <vt:lpstr>Адвокація ідеї академічної доброчесності</vt:lpstr>
      <vt:lpstr>Нас всюди повно</vt:lpstr>
      <vt:lpstr>Бібліотека, доброчесніть і наукометрія</vt:lpstr>
      <vt:lpstr>Вікіпедія:Проєкт:Вікістудія ЗУНУ</vt:lpstr>
      <vt:lpstr>Як ловлять порушників Вікіправил?</vt:lpstr>
      <vt:lpstr>Як ловлять порушників Вікіправил?</vt:lpstr>
      <vt:lpstr>До чого призводить несанкціоноване запозичення та інші порушення Правил?</vt:lpstr>
      <vt:lpstr>Доброчесність</vt:lpstr>
      <vt:lpstr>Ab ovo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prorector</cp:lastModifiedBy>
  <cp:revision>88</cp:revision>
  <dcterms:created xsi:type="dcterms:W3CDTF">2024-02-04T22:39:47Z</dcterms:created>
  <dcterms:modified xsi:type="dcterms:W3CDTF">2024-04-08T07:01:44Z</dcterms:modified>
</cp:coreProperties>
</file>